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5" r:id="rId4"/>
    <p:sldId id="272" r:id="rId5"/>
    <p:sldId id="273" r:id="rId6"/>
    <p:sldId id="276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54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57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14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43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8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74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06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54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28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57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62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00B9-8FBD-402F-AAE7-35381B107DE3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17EC-09EA-4A18-90F1-A565AD4AA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67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8518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829" y="5517232"/>
            <a:ext cx="3898392" cy="113385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67544" y="739522"/>
            <a:ext cx="86764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000" b="1" dirty="0">
              <a:latin typeface="+mj-lt"/>
            </a:endParaRPr>
          </a:p>
          <a:p>
            <a:r>
              <a:rPr lang="pt-BR" sz="4000" b="1" dirty="0" smtClean="0">
                <a:latin typeface="+mj-lt"/>
              </a:rPr>
              <a:t>Reunião </a:t>
            </a:r>
            <a:r>
              <a:rPr lang="pt-BR" sz="4000" b="1" dirty="0">
                <a:latin typeface="+mj-lt"/>
              </a:rPr>
              <a:t>de Pais dos alunos dos cursos técnicos integrados </a:t>
            </a:r>
            <a:r>
              <a:rPr lang="pt-BR" sz="4000" b="1" dirty="0" smtClean="0">
                <a:latin typeface="+mj-lt"/>
              </a:rPr>
              <a:t>– Semestre 2018.2</a:t>
            </a:r>
            <a:endParaRPr lang="pt-BR" sz="4000" b="1" dirty="0">
              <a:latin typeface="+mj-lt"/>
            </a:endParaRPr>
          </a:p>
          <a:p>
            <a:endParaRPr lang="pt-BR" sz="3000" b="1" dirty="0" smtClean="0">
              <a:latin typeface="+mj-lt"/>
            </a:endParaRPr>
          </a:p>
          <a:p>
            <a:r>
              <a:rPr lang="pt-BR" sz="3500" b="1" dirty="0" smtClean="0">
                <a:latin typeface="+mj-lt"/>
              </a:rPr>
              <a:t>ORIENTAÇÕES SOBRE SITUAÇÃO ACADÊMICA DO PERÍODO LETIVO 2018.1</a:t>
            </a:r>
          </a:p>
          <a:p>
            <a:pPr algn="r"/>
            <a:endParaRPr lang="pt-BR" sz="3000" b="1" dirty="0"/>
          </a:p>
          <a:p>
            <a:pPr algn="ctr"/>
            <a:r>
              <a:rPr lang="pt-BR" sz="3000" b="1" dirty="0" smtClean="0"/>
              <a:t>08/08/2018</a:t>
            </a:r>
            <a:endParaRPr lang="pt-BR" sz="3000" b="1" dirty="0"/>
          </a:p>
          <a:p>
            <a:endParaRPr lang="pt-BR" sz="3000" b="1" dirty="0" smtClean="0">
              <a:latin typeface="+mj-lt"/>
            </a:endParaRPr>
          </a:p>
          <a:p>
            <a:endParaRPr lang="pt-BR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39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90276" y="970909"/>
            <a:ext cx="838617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SITUAÇÃO ACADÊMICA DO(A) ALUNO(A):</a:t>
            </a:r>
          </a:p>
          <a:p>
            <a:endParaRPr lang="pt-BR" sz="3200" dirty="0"/>
          </a:p>
          <a:p>
            <a:pPr marL="457200" indent="-457200">
              <a:buFont typeface="Wingdings" pitchFamily="2" charset="2"/>
              <a:buChar char="Ø"/>
            </a:pPr>
            <a:r>
              <a:rPr lang="pt-BR" sz="3000" dirty="0" smtClean="0"/>
              <a:t>Aprovado(a) </a:t>
            </a:r>
            <a:r>
              <a:rPr lang="pt-BR" sz="3000" dirty="0"/>
              <a:t>para o período letivo seguinte, a partir de deliberação do conselho de classe</a:t>
            </a:r>
            <a:r>
              <a:rPr lang="pt-BR" sz="3000" dirty="0" smtClean="0"/>
              <a:t>.</a:t>
            </a:r>
            <a:endParaRPr lang="pt-BR" sz="3000" dirty="0"/>
          </a:p>
          <a:p>
            <a:pPr marL="457200" indent="-457200">
              <a:buFont typeface="Wingdings" pitchFamily="2" charset="2"/>
              <a:buChar char="Ø"/>
            </a:pPr>
            <a:r>
              <a:rPr lang="pt-BR" sz="3000" dirty="0"/>
              <a:t>Aprovada para o período letivo seguinte em regime de Progressão Parcial de Estudo na forma de Plano de Estudo </a:t>
            </a:r>
            <a:r>
              <a:rPr lang="pt-BR" sz="3000" dirty="0" smtClean="0"/>
              <a:t>Individual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pt-BR" sz="3000" dirty="0"/>
              <a:t>Aprovada para o período letivo seguinte em regime de Progressão Parcial de Estudo na forma de </a:t>
            </a:r>
            <a:r>
              <a:rPr lang="pt-BR" sz="3000" dirty="0" smtClean="0"/>
              <a:t>Dependência</a:t>
            </a:r>
            <a:endParaRPr lang="pt-BR" sz="3000" dirty="0"/>
          </a:p>
          <a:p>
            <a:pPr marL="457200" indent="-457200">
              <a:buFont typeface="Wingdings" pitchFamily="2" charset="2"/>
              <a:buChar char="Ø"/>
            </a:pPr>
            <a:r>
              <a:rPr lang="pt-BR" sz="3000" dirty="0"/>
              <a:t>Manutenção da </a:t>
            </a:r>
            <a:r>
              <a:rPr lang="pt-BR" sz="3000" dirty="0" smtClean="0"/>
              <a:t>reprovação (por falta ou por nota)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7265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2"/>
          <p:cNvSpPr txBox="1">
            <a:spLocks noChangeArrowheads="1"/>
          </p:cNvSpPr>
          <p:nvPr/>
        </p:nvSpPr>
        <p:spPr bwMode="auto">
          <a:xfrm>
            <a:off x="395288" y="1349375"/>
            <a:ext cx="842486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3200" dirty="0">
                <a:latin typeface="Calibri" pitchFamily="34" charset="0"/>
              </a:rPr>
              <a:t>Art. 113 Entende-se por Progressão Parcial de Estudos a possibilidade de o estudante ser promovido para o próximo período letivo, mesmo sem ter tido rendimento satisfatório em até 2 (dois) componentes curriculares do período letivo anterior.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 err="1">
                <a:latin typeface="Calibri" pitchFamily="34" charset="0"/>
              </a:rPr>
              <a:t>Reprovação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em</a:t>
            </a:r>
            <a:r>
              <a:rPr lang="en-US" sz="3200" dirty="0">
                <a:latin typeface="Calibri" pitchFamily="34" charset="0"/>
              </a:rPr>
              <a:t> 3 </a:t>
            </a:r>
            <a:r>
              <a:rPr lang="en-US" sz="3200" dirty="0" err="1">
                <a:latin typeface="Calibri" pitchFamily="34" charset="0"/>
              </a:rPr>
              <a:t>ou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mais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disciplinas</a:t>
            </a:r>
            <a:r>
              <a:rPr lang="en-US" sz="3200" dirty="0">
                <a:latin typeface="Calibri" pitchFamily="34" charset="0"/>
              </a:rPr>
              <a:t>: </a:t>
            </a:r>
            <a:r>
              <a:rPr lang="en-US" sz="3200" b="1" u="sng" dirty="0" err="1">
                <a:latin typeface="Calibri" pitchFamily="34" charset="0"/>
              </a:rPr>
              <a:t>retenção</a:t>
            </a:r>
            <a:r>
              <a:rPr lang="en-US" sz="3200" b="1" u="sng" dirty="0">
                <a:latin typeface="Calibri" pitchFamily="34" charset="0"/>
              </a:rPr>
              <a:t> no </a:t>
            </a:r>
            <a:r>
              <a:rPr lang="en-US" sz="3200" b="1" u="sng" dirty="0" err="1">
                <a:latin typeface="Calibri" pitchFamily="34" charset="0"/>
              </a:rPr>
              <a:t>semestre</a:t>
            </a:r>
            <a:r>
              <a:rPr lang="en-US" sz="3200" b="1" u="sng" dirty="0">
                <a:latin typeface="Calibri" pitchFamily="34" charset="0"/>
              </a:rPr>
              <a:t> </a:t>
            </a:r>
            <a:r>
              <a:rPr lang="en-US" sz="3200" b="1" u="sng" dirty="0" err="1">
                <a:latin typeface="Calibri" pitchFamily="34" charset="0"/>
              </a:rPr>
              <a:t>em</a:t>
            </a:r>
            <a:r>
              <a:rPr lang="en-US" sz="3200" b="1" u="sng" dirty="0">
                <a:latin typeface="Calibri" pitchFamily="34" charset="0"/>
              </a:rPr>
              <a:t> </a:t>
            </a:r>
            <a:r>
              <a:rPr lang="en-US" sz="3200" b="1" u="sng" dirty="0" err="1">
                <a:latin typeface="Calibri" pitchFamily="34" charset="0"/>
              </a:rPr>
              <a:t>curso</a:t>
            </a:r>
            <a:r>
              <a:rPr lang="en-US" sz="3200" b="1" u="sng" dirty="0">
                <a:latin typeface="Calibri" pitchFamily="34" charset="0"/>
              </a:rPr>
              <a:t>.</a:t>
            </a:r>
            <a:endParaRPr lang="pt-BR" sz="3200" b="1" u="sng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pt-BR" sz="3200" dirty="0">
              <a:latin typeface="Calibri" pitchFamily="34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RECUPERAÇÃO DA APRENDIZAGEM</a:t>
            </a:r>
            <a:br>
              <a:rPr lang="en-US" dirty="0" smtClean="0"/>
            </a:br>
            <a:r>
              <a:rPr lang="en-US" dirty="0" err="1" smtClean="0"/>
              <a:t>Progressão</a:t>
            </a:r>
            <a:r>
              <a:rPr lang="en-US" dirty="0" smtClean="0"/>
              <a:t> </a:t>
            </a:r>
            <a:r>
              <a:rPr lang="en-US" dirty="0" err="1" smtClean="0"/>
              <a:t>Parcial</a:t>
            </a:r>
            <a:r>
              <a:rPr lang="en-US" dirty="0" smtClean="0"/>
              <a:t> de </a:t>
            </a:r>
            <a:r>
              <a:rPr lang="en-US" dirty="0" err="1" smtClean="0"/>
              <a:t>Estudos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1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2"/>
          <p:cNvSpPr txBox="1">
            <a:spLocks noChangeArrowheads="1"/>
          </p:cNvSpPr>
          <p:nvPr/>
        </p:nvSpPr>
        <p:spPr bwMode="auto">
          <a:xfrm>
            <a:off x="403225" y="1484313"/>
            <a:ext cx="8281988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2200" dirty="0">
                <a:latin typeface="Calibri" pitchFamily="34" charset="0"/>
              </a:rPr>
              <a:t>Art. 118 O regime de Progressão Parcial de Estudos deverá ser ofertado pelo campus nas formas de </a:t>
            </a:r>
            <a:r>
              <a:rPr lang="pt-BR" sz="2200" b="1" u="sng" dirty="0">
                <a:latin typeface="Calibri" pitchFamily="34" charset="0"/>
              </a:rPr>
              <a:t>Plano de Estudo Individual e/ou de Dependência.</a:t>
            </a:r>
          </a:p>
          <a:p>
            <a:pPr eaLnBrk="1" hangingPunct="1"/>
            <a:endParaRPr lang="pt-BR" sz="2200" dirty="0">
              <a:latin typeface="Calibri" pitchFamily="34" charset="0"/>
            </a:endParaRPr>
          </a:p>
          <a:p>
            <a:pPr eaLnBrk="1" hangingPunct="1"/>
            <a:r>
              <a:rPr lang="pt-BR" sz="2400" dirty="0">
                <a:latin typeface="Calibri" pitchFamily="34" charset="0"/>
              </a:rPr>
              <a:t>§ 1º </a:t>
            </a:r>
            <a:r>
              <a:rPr lang="pt-BR" sz="2400" b="1" u="sng" dirty="0">
                <a:latin typeface="Calibri" pitchFamily="34" charset="0"/>
              </a:rPr>
              <a:t>O plano de estudo individual </a:t>
            </a:r>
            <a:r>
              <a:rPr lang="pt-BR" sz="2400" dirty="0">
                <a:latin typeface="Calibri" pitchFamily="34" charset="0"/>
              </a:rPr>
              <a:t>é a forma de PPE em que o estudante cursará o componente curricular pendente, com carga horária reduzida e estabelecida em um plano elaborado e orientado pelo mesmo professor do componente cursado. </a:t>
            </a:r>
            <a:endParaRPr lang="pt-BR" sz="2400" dirty="0" smtClean="0">
              <a:latin typeface="Calibri" pitchFamily="34" charset="0"/>
            </a:endParaRPr>
          </a:p>
          <a:p>
            <a:pPr eaLnBrk="1" hangingPunct="1"/>
            <a:endParaRPr lang="pt-BR" sz="2200" dirty="0">
              <a:latin typeface="Calibri" pitchFamily="34" charset="0"/>
            </a:endParaRPr>
          </a:p>
          <a:p>
            <a:pPr eaLnBrk="1" hangingPunct="1"/>
            <a:r>
              <a:rPr lang="pt-BR" sz="2400" dirty="0">
                <a:latin typeface="Calibri" pitchFamily="34" charset="0"/>
              </a:rPr>
              <a:t>§ 2º </a:t>
            </a:r>
            <a:r>
              <a:rPr lang="pt-BR" sz="2400" b="1" u="sng" dirty="0">
                <a:latin typeface="Calibri" pitchFamily="34" charset="0"/>
              </a:rPr>
              <a:t>A dependência </a:t>
            </a:r>
            <a:r>
              <a:rPr lang="pt-BR" sz="2400" dirty="0">
                <a:latin typeface="Calibri" pitchFamily="34" charset="0"/>
              </a:rPr>
              <a:t>é a forma de PPE onde o estudante cursa regularmente o componente curricular pendente cumprindo a carga horária estabelecida na matriz curricular do curso.</a:t>
            </a:r>
            <a:endParaRPr lang="en-US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93166" y="188640"/>
            <a:ext cx="87179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“Estude, enquanto eles dormem. </a:t>
            </a:r>
          </a:p>
          <a:p>
            <a:r>
              <a:rPr lang="pt-BR" sz="4000" dirty="0"/>
              <a:t>Trabalhe, enquanto eles se divertem.</a:t>
            </a:r>
          </a:p>
          <a:p>
            <a:r>
              <a:rPr lang="pt-BR" sz="4000" dirty="0"/>
              <a:t>Lute, enquanto eles descansam.</a:t>
            </a:r>
          </a:p>
          <a:p>
            <a:r>
              <a:rPr lang="pt-BR" sz="4000" dirty="0"/>
              <a:t>Depois viva o que </a:t>
            </a:r>
            <a:r>
              <a:rPr lang="pt-BR" sz="4000" dirty="0" smtClean="0"/>
              <a:t>eles </a:t>
            </a:r>
          </a:p>
          <a:p>
            <a:r>
              <a:rPr lang="pt-BR" sz="4000" dirty="0" smtClean="0"/>
              <a:t>sempre </a:t>
            </a:r>
            <a:r>
              <a:rPr lang="pt-BR" sz="4000" dirty="0"/>
              <a:t>sonharam</a:t>
            </a:r>
            <a:r>
              <a:rPr lang="pt-BR" sz="4000" dirty="0" smtClean="0"/>
              <a:t>.”</a:t>
            </a:r>
          </a:p>
          <a:p>
            <a:endParaRPr lang="pt-BR" sz="4000" dirty="0"/>
          </a:p>
          <a:p>
            <a:r>
              <a:rPr lang="pt-BR" sz="4000" dirty="0" smtClean="0"/>
              <a:t>Provérbio Japonês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5675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9860" y="6471550"/>
            <a:ext cx="9144000" cy="3864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11671"/>
            <a:ext cx="1805180" cy="52504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9860" y="980728"/>
            <a:ext cx="9163860" cy="4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07504" y="1397674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 smtClean="0"/>
              <a:t>FONTE:</a:t>
            </a:r>
          </a:p>
          <a:p>
            <a:endParaRPr lang="pt-BR" sz="3000" dirty="0" smtClean="0"/>
          </a:p>
          <a:p>
            <a:r>
              <a:rPr lang="pt-BR" sz="3000" dirty="0" smtClean="0"/>
              <a:t>Instituto </a:t>
            </a:r>
            <a:r>
              <a:rPr lang="pt-BR" sz="3000" dirty="0"/>
              <a:t>Federal de Educação, Ciência e Tecnologia do </a:t>
            </a:r>
            <a:r>
              <a:rPr lang="pt-BR" sz="3000" dirty="0" smtClean="0"/>
              <a:t>Ceará. </a:t>
            </a:r>
            <a:r>
              <a:rPr lang="pt-BR" sz="3000" b="1" dirty="0"/>
              <a:t>Regulamento da Organização Didática </a:t>
            </a:r>
            <a:r>
              <a:rPr lang="pt-BR" sz="3000" dirty="0"/>
              <a:t>– ROD/ Instituto Federal de Educação, Ciência e Tecnologia do Ceará. - Fortaleza, 2015</a:t>
            </a:r>
            <a:r>
              <a:rPr lang="pt-BR" sz="3000" dirty="0" smtClean="0"/>
              <a:t>.</a:t>
            </a:r>
          </a:p>
          <a:p>
            <a:endParaRPr lang="pt-BR" sz="3000" dirty="0"/>
          </a:p>
          <a:p>
            <a:r>
              <a:rPr lang="pt-BR" sz="3000" b="1" dirty="0"/>
              <a:t>Regulamento Conselho de Classe nos cursos técnicos integrados ao ensino médio</a:t>
            </a:r>
            <a:r>
              <a:rPr lang="pt-BR" sz="3000" dirty="0"/>
              <a:t> (Aprovado pela Resolução CONSUP nº de 35 de junho de 2016)</a:t>
            </a:r>
          </a:p>
        </p:txBody>
      </p:sp>
    </p:spTree>
    <p:extLst>
      <p:ext uri="{BB962C8B-B14F-4D97-AF65-F5344CB8AC3E}">
        <p14:creationId xmlns:p14="http://schemas.microsoft.com/office/powerpoint/2010/main" val="36771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334</Words>
  <Application>Microsoft Office PowerPoint</Application>
  <PresentationFormat>Apresentação na tela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RECUPERAÇÃO DA APRENDIZAGEM Progressão Parcial de Estudos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Andrea Freitas</dc:creator>
  <cp:lastModifiedBy>Iveline</cp:lastModifiedBy>
  <cp:revision>13</cp:revision>
  <dcterms:created xsi:type="dcterms:W3CDTF">2018-01-29T19:10:19Z</dcterms:created>
  <dcterms:modified xsi:type="dcterms:W3CDTF">2018-08-01T19:35:37Z</dcterms:modified>
</cp:coreProperties>
</file>