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e8bd93b52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3e8bd93b52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e8bd93b52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e8bd93b52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e8bd93b52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e8bd93b52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e8bd93b52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e8bd93b52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e8bd93b52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e8bd93b52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e8bd93b52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e8bd93b52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3e8bd93b52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3e8bd93b52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e8bd93b52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e8bd93b52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7075" y="1228888"/>
            <a:ext cx="5681349" cy="26857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ctrTitle"/>
          </p:nvPr>
        </p:nvSpPr>
        <p:spPr>
          <a:xfrm>
            <a:off x="438250" y="3444550"/>
            <a:ext cx="8520600" cy="75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000000"/>
                </a:solidFill>
              </a:rPr>
              <a:t>A</a:t>
            </a:r>
            <a:r>
              <a:rPr lang="pt-BR" sz="1800">
                <a:solidFill>
                  <a:srgbClr val="000000"/>
                </a:solidFill>
              </a:rPr>
              <a:t> realidade do Campus Itapipoca e diálogos sobre práticas para melhor atender os alunos com necessidades educacionais específicas.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311700" y="8635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000000"/>
                </a:solidFill>
              </a:rPr>
              <a:t>VI Encontro Pedagógico </a:t>
            </a:r>
            <a:endParaRPr sz="1800">
              <a:solidFill>
                <a:srgbClr val="000000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000000"/>
                </a:solidFill>
              </a:rPr>
              <a:t>Diálogos sobre acessibilidade e educação inclusiva no IFCE campus Itapipoca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57" name="Google Shape;57;p13"/>
          <p:cNvSpPr txBox="1"/>
          <p:nvPr>
            <p:ph type="ctrTitle"/>
          </p:nvPr>
        </p:nvSpPr>
        <p:spPr>
          <a:xfrm>
            <a:off x="257450" y="4139325"/>
            <a:ext cx="8520600" cy="75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000000"/>
                </a:solidFill>
              </a:rPr>
              <a:t>CTP/CAE/NAPNE</a:t>
            </a:r>
            <a:endParaRPr sz="1800">
              <a:solidFill>
                <a:srgbClr val="000000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000000"/>
                </a:solidFill>
              </a:rPr>
              <a:t>Itapipoca, 2018.2</a:t>
            </a:r>
            <a:endParaRPr sz="1800">
              <a:solidFill>
                <a:srgbClr val="000000"/>
              </a:solidFill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61992" y="127292"/>
            <a:ext cx="792600" cy="79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 realidade do nosso campus:</a:t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288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/>
              <a:t>Em 2018.2, temos 3 discentes matriculados comprovadamente portadores de alguma deficiência.</a:t>
            </a:r>
            <a:endParaRPr sz="14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1 Estudante do curso de Edificações - 1º Semestre - Subsequente.</a:t>
            </a:r>
            <a:endParaRPr sz="1400"/>
          </a:p>
          <a:p>
            <a:pPr indent="45720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200"/>
              <a:t>Caso: Deficiência Física - Amputação traumática de dois ou mais dedos (CID 10: S68.2)</a:t>
            </a:r>
            <a:endParaRPr sz="12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400"/>
              <a:t>1 Estudante do curso de Edificações - 1º Semestre - Subsequente.</a:t>
            </a:r>
            <a:endParaRPr sz="1400"/>
          </a:p>
          <a:p>
            <a:pPr indent="457200" lvl="0" marL="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/>
              <a:t>Caso: Deficiência Física - Hemiplegia e Sequelas de Traumatismo Intracraniano (CID 10: G81.9; T90.5)</a:t>
            </a:r>
            <a:endParaRPr sz="12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1 Estudante do curso de Edificações - Ingresso em 2016.1 - Integrado.</a:t>
            </a:r>
            <a:endParaRPr sz="1400"/>
          </a:p>
          <a:p>
            <a:pPr indent="45720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1200"/>
              <a:t>Caso: Deficiência Intelectual (CID 10: F.70 - Retardo mental leve)</a:t>
            </a:r>
            <a:endParaRPr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354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Casos de Discentes com Deficiência Física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251925"/>
            <a:ext cx="8520600" cy="284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/>
              <a:t>Discente 1: Conrado Oliveira da Silva, 51 anos</a:t>
            </a:r>
            <a:endParaRPr sz="14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400"/>
              <a:t>Caso: Deficiência Física - Amputação traumática de dois ou mais dedos (CID 10: S68.2)</a:t>
            </a:r>
            <a:endParaRPr sz="14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Entrevistado em 18.07.2018.</a:t>
            </a:r>
            <a:endParaRPr sz="14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Relatou ter experiência com construção civil. Trabalha no ramo. Quer apoio e conhecimento técnico.</a:t>
            </a:r>
            <a:endParaRPr sz="14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Acredita ter condições para fazer desenhos manuais e relatou usar pouco o computador.</a:t>
            </a:r>
            <a:endParaRPr sz="14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pt-BR" sz="1400">
                <a:solidFill>
                  <a:srgbClr val="980000"/>
                </a:solidFill>
              </a:rPr>
              <a:t>Quais as p</a:t>
            </a:r>
            <a:r>
              <a:rPr b="1" lang="pt-BR" sz="1400">
                <a:solidFill>
                  <a:srgbClr val="980000"/>
                </a:solidFill>
              </a:rPr>
              <a:t>ossíveis dificuldades e que sugestões para saná-las?</a:t>
            </a:r>
            <a:endParaRPr b="1" sz="1400">
              <a:solidFill>
                <a:srgbClr val="98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pt-BR" sz="1400"/>
              <a:t>Adaptações para as atividades de desenho e CAD?</a:t>
            </a:r>
            <a:endParaRPr b="1" sz="14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pt-BR" sz="1400"/>
              <a:t>(...)</a:t>
            </a:r>
            <a:endParaRPr b="1" sz="14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434343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275525" y="5625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Casos de Discentes com Deficiência Física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176075" y="1459800"/>
            <a:ext cx="8520600" cy="284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/>
              <a:t>Discente 2: Rhenan Romero Pires, 20 anos</a:t>
            </a:r>
            <a:endParaRPr sz="1400"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Caso: Deficiência Física - </a:t>
            </a:r>
            <a:r>
              <a:rPr lang="pt-BR" sz="1400"/>
              <a:t>Deficiência Física - Hemiplegia e Sequelas de Traumatismo Intracraniano (CID 10: G81.9; T90.5). Discente nesta condição desde dezembro de 2015, após acidente. Laudo descreve discente apresentando hemiparesia esquerda espástica, necessitando uso de cadeira de rodas e acompanhante para acessibilidade em centros de educação. </a:t>
            </a:r>
            <a:endParaRPr sz="1400"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Entrevistado em 20.07.2018. Discente compareceu à entrevista acompanhado pelo pai. Utiliza órtese na perna esquerda para facilitar sua marcha. Relatou que é destro, logo não teve escrita comprometida, apesar de a equipe notar tremores na escrita. Informou ainda que costuma ter espasmos, falar mais alto e ter risos involuntariamente. Pai relatou que professores podem chamar a atenção do estudante quando esta situação acontecer. Discente ainda relatou que, apesar da necessidade do uso da cadeira de rodas, quer ser estimulado a andar pelo campus.</a:t>
            </a:r>
            <a:endParaRPr sz="1400"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1400">
                <a:solidFill>
                  <a:srgbClr val="980000"/>
                </a:solidFill>
              </a:rPr>
              <a:t>Quais as possíveis dificuldades e que sugestões para saná-las?</a:t>
            </a:r>
            <a:endParaRPr b="1" sz="1400">
              <a:solidFill>
                <a:srgbClr val="98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400"/>
              <a:t>Disponibilidade da cadeira de rodas (Enfermaria CAE);</a:t>
            </a:r>
            <a:endParaRPr b="1" sz="1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pt-BR" sz="1400"/>
              <a:t>Aulas prioritariamente no térreo;</a:t>
            </a:r>
            <a:endParaRPr b="1" sz="1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pt-BR" sz="1400"/>
              <a:t>Adaptação de mesa e cadeira escolar (uso de móveis da sala de desenho?);</a:t>
            </a:r>
            <a:endParaRPr b="1" sz="1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pt-BR" sz="1400"/>
              <a:t>Uso dos laboratórios  (sugestões?);</a:t>
            </a:r>
            <a:endParaRPr b="1" sz="1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pt-BR" sz="1400"/>
              <a:t>Autorização para acompanhamento familiar às atividades acadêmicas quando necessário;</a:t>
            </a:r>
            <a:endParaRPr b="1" sz="1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pt-BR" sz="1400"/>
              <a:t>Atenção à integração do discente pela turma durante aulas, atividades e intervalos;</a:t>
            </a:r>
            <a:endParaRPr b="1" sz="1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pt-BR" sz="1400"/>
              <a:t>Conscientização da turma quanto aos comportamentos involuntários (atenção à postura coletiva);</a:t>
            </a:r>
            <a:endParaRPr b="1" sz="14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1400"/>
              <a:t>(...)</a:t>
            </a:r>
            <a:endParaRPr b="1" sz="14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56900" y="363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/>
              <a:t>Casos de Discentes com Deficiência Intelectual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163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400"/>
              <a:t>Discente 3: Gildélio Alves do Nascimento, 34 anos</a:t>
            </a:r>
            <a:endParaRPr sz="1400"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Caso: CID 10: F.70 - Retardo mental leve </a:t>
            </a:r>
            <a:endParaRPr sz="1400"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Demandas: dificuldade de aprendizagem, ansiedade, dificuldade de integração e aceitação por parte dos colegas.</a:t>
            </a:r>
            <a:endParaRPr sz="1400"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Ingresso em 2016.1. Reprovou 14 vezes em 9 disciplinas desde o seu ingresso:</a:t>
            </a:r>
            <a:endParaRPr sz="1400"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200"/>
              <a:t>Cursará a 3ª vez a disciplina de Desenho Técnico Aplicado; cursará a 4ª vez a disciplina de Higiene e Segurança do Trabalho; cursou por 4 vezes a disciplina de Introdução à Informática.</a:t>
            </a:r>
            <a:endParaRPr sz="1200"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Potencialidades identificadas: resiliência e persistência. Teve evolução na escrita e no uso do computador, tomando por base o seu nível de conhecimento desde o início do curso. Tem maior interesse pelas disciplinas que envolvem escrita, literatura, línguas estrangeiras e história. </a:t>
            </a:r>
            <a:endParaRPr sz="1400"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402100" y="2818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1400">
                <a:solidFill>
                  <a:srgbClr val="980000"/>
                </a:solidFill>
              </a:rPr>
              <a:t>Quais as possíveis dificuldades e que sugestões para saná-las?</a:t>
            </a:r>
            <a:endParaRPr b="1" sz="1400">
              <a:solidFill>
                <a:srgbClr val="98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402100" y="755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/>
              <a:t>Necessidade de Adaptação Curricular:</a:t>
            </a:r>
            <a:endParaRPr sz="14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Elaboração de Plano de desenvolvimento individual do discente (Monitoramento de expectativas, materiais e estratégias);</a:t>
            </a:r>
            <a:endParaRPr sz="14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Necessidade de Ledor e de Estagiário ou Monitor especializado;</a:t>
            </a:r>
            <a:endParaRPr sz="14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Conceder mais tempo para provas e atividades;</a:t>
            </a:r>
            <a:endParaRPr sz="14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Enunciados de questões mais curtos;</a:t>
            </a:r>
            <a:endParaRPr sz="14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Avaliações espontâneas, diversificando recursos e métodos (prova oral, se discente se mostrar apto, uso de recursos de aúdio, visuais e/ou táteis);</a:t>
            </a:r>
            <a:endParaRPr sz="14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Foco na aprendizagem por meio de práticas (estímulo à assimilação do conteúdo);</a:t>
            </a:r>
            <a:endParaRPr sz="14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Repetição das atividades práticas com progressão dos níveis de dificuldade (fácil/médio/difícil)</a:t>
            </a:r>
            <a:endParaRPr sz="14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65925" y="4088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400">
                <a:solidFill>
                  <a:srgbClr val="980000"/>
                </a:solidFill>
              </a:rPr>
              <a:t>Quais as possíveis dificuldades e que sugestões para saná-las?</a:t>
            </a:r>
            <a:endParaRPr b="1" sz="1400">
              <a:solidFill>
                <a:srgbClr val="98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65925" y="9084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Uso de diferentes recursos nas aulas e atendimentos (de aúdio, visuais, ou táteis);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Adaptar ou utilizar materiais com linguagem fácil e sintética;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Adaptar linguagem das questões de avaliação ou de exercícios: uso de linguagem fácil e sintética, uso de recursos visuais (ilustrações, por exemplo).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Respeitar ritmo do discente;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Tomar como parâmetro de avaliação o seu desempenho individual;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(...)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311700" y="463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Proposta de Construção de Adaptação Curricular</a:t>
            </a:r>
            <a:endParaRPr/>
          </a:p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311700" y="12428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/>
              <a:t>Oficina com corpo técnico e docente:</a:t>
            </a:r>
            <a:endParaRPr sz="1400"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Serão formadas 5 equipes, uma para cada disciplina que o discente cursará em 2018.2. </a:t>
            </a:r>
            <a:endParaRPr sz="1400"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O docente responsável pela disciplina deve integrar a equipe que a debaterá. </a:t>
            </a:r>
            <a:endParaRPr sz="1400"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Cada equipe deve pensar em estratégias e recursos para facilitar a aprendizagem do discente nesta disciplina. O modelo de Plano de Ensino Adaptado para PNE (IFF, 2015, Adaptado) norteará a equipe. O setores responsáveis pela oficina estarão disponíveis para auxiliar em eventuais dúvidas.</a:t>
            </a:r>
            <a:endParaRPr sz="1400"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Tempo estimado para produção: 1 hora.</a:t>
            </a:r>
            <a:endParaRPr sz="14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1"/>
          <p:cNvSpPr txBox="1"/>
          <p:nvPr>
            <p:ph type="title"/>
          </p:nvPr>
        </p:nvSpPr>
        <p:spPr>
          <a:xfrm>
            <a:off x="2892750" y="4086575"/>
            <a:ext cx="3358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980000"/>
                </a:solidFill>
              </a:rPr>
              <a:t>Vamos ao trabalho!</a:t>
            </a:r>
            <a:r>
              <a:rPr lang="pt-BR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