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6" r:id="rId4"/>
    <p:sldId id="284" r:id="rId5"/>
    <p:sldId id="287" r:id="rId6"/>
    <p:sldId id="285" r:id="rId7"/>
    <p:sldId id="288" r:id="rId8"/>
    <p:sldId id="289" r:id="rId9"/>
    <p:sldId id="290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88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100B9-8FBD-402F-AAE7-35381B107DE3}" type="datetimeFigureOut">
              <a:rPr lang="pt-BR" smtClean="0"/>
              <a:t>11/10/2018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17EC-09EA-4A18-90F1-A565AD4AAF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9545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100B9-8FBD-402F-AAE7-35381B107DE3}" type="datetimeFigureOut">
              <a:rPr lang="pt-BR" smtClean="0"/>
              <a:t>11/10/2018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17EC-09EA-4A18-90F1-A565AD4AAF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3578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100B9-8FBD-402F-AAE7-35381B107DE3}" type="datetimeFigureOut">
              <a:rPr lang="pt-BR" smtClean="0"/>
              <a:t>11/10/2018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17EC-09EA-4A18-90F1-A565AD4AAF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6146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100B9-8FBD-402F-AAE7-35381B107DE3}" type="datetimeFigureOut">
              <a:rPr lang="pt-BR" smtClean="0"/>
              <a:t>11/10/2018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17EC-09EA-4A18-90F1-A565AD4AAF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9438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100B9-8FBD-402F-AAE7-35381B107DE3}" type="datetimeFigureOut">
              <a:rPr lang="pt-BR" smtClean="0"/>
              <a:t>11/10/2018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17EC-09EA-4A18-90F1-A565AD4AAF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3084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100B9-8FBD-402F-AAE7-35381B107DE3}" type="datetimeFigureOut">
              <a:rPr lang="pt-BR" smtClean="0"/>
              <a:t>11/10/2018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17EC-09EA-4A18-90F1-A565AD4AAF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0746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100B9-8FBD-402F-AAE7-35381B107DE3}" type="datetimeFigureOut">
              <a:rPr lang="pt-BR" smtClean="0"/>
              <a:t>11/10/2018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17EC-09EA-4A18-90F1-A565AD4AAF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2065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100B9-8FBD-402F-AAE7-35381B107DE3}" type="datetimeFigureOut">
              <a:rPr lang="pt-BR" smtClean="0"/>
              <a:t>11/10/2018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17EC-09EA-4A18-90F1-A565AD4AAF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0541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100B9-8FBD-402F-AAE7-35381B107DE3}" type="datetimeFigureOut">
              <a:rPr lang="pt-BR" smtClean="0"/>
              <a:t>11/10/2018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17EC-09EA-4A18-90F1-A565AD4AAF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0283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100B9-8FBD-402F-AAE7-35381B107DE3}" type="datetimeFigureOut">
              <a:rPr lang="pt-BR" smtClean="0"/>
              <a:t>11/10/2018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17EC-09EA-4A18-90F1-A565AD4AAF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1576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100B9-8FBD-402F-AAE7-35381B107DE3}" type="datetimeFigureOut">
              <a:rPr lang="pt-BR" smtClean="0"/>
              <a:t>11/10/2018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17EC-09EA-4A18-90F1-A565AD4AAF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0625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100B9-8FBD-402F-AAE7-35381B107DE3}" type="datetimeFigureOut">
              <a:rPr lang="pt-BR" smtClean="0"/>
              <a:t>11/10/2018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617EC-09EA-4A18-90F1-A565AD4AAF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8675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172448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01416" y="1412776"/>
            <a:ext cx="7992888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500" b="1" dirty="0" smtClean="0">
                <a:latin typeface="MyriadBold" pitchFamily="2" charset="0"/>
              </a:rPr>
              <a:t>REUNIÃO COM PAIS DOS ESTUDANTES </a:t>
            </a:r>
          </a:p>
          <a:p>
            <a:r>
              <a:rPr lang="pt-BR" sz="4500" b="1" dirty="0" smtClean="0">
                <a:latin typeface="MyriadBold" pitchFamily="2" charset="0"/>
              </a:rPr>
              <a:t>DOS CURSOS TÉCNICOS INTEGRADOS</a:t>
            </a:r>
          </a:p>
          <a:p>
            <a:r>
              <a:rPr lang="pt-BR" sz="4500" b="1" dirty="0" smtClean="0">
                <a:latin typeface="MyriadBold" pitchFamily="2" charset="0"/>
              </a:rPr>
              <a:t>2018.2 – 18/10/2018</a:t>
            </a:r>
          </a:p>
          <a:p>
            <a:endParaRPr lang="pt-BR" sz="4500" b="1" dirty="0" smtClean="0">
              <a:solidFill>
                <a:schemeClr val="accent3">
                  <a:lumMod val="50000"/>
                </a:schemeClr>
              </a:solidFill>
              <a:latin typeface="MyriadBold"/>
            </a:endParaRPr>
          </a:p>
          <a:p>
            <a:r>
              <a:rPr lang="pt-BR" sz="4500" b="1" u="sng" dirty="0" smtClean="0">
                <a:solidFill>
                  <a:schemeClr val="accent3">
                    <a:lumMod val="50000"/>
                  </a:schemeClr>
                </a:solidFill>
                <a:latin typeface="MyriadBold"/>
              </a:rPr>
              <a:t>PAUTA: Esclarecimentos </a:t>
            </a:r>
            <a:r>
              <a:rPr lang="pt-BR" sz="4500" b="1" u="sng" dirty="0">
                <a:solidFill>
                  <a:schemeClr val="accent3">
                    <a:lumMod val="50000"/>
                  </a:schemeClr>
                </a:solidFill>
                <a:latin typeface="MyriadBold"/>
              </a:rPr>
              <a:t>sobre a composição das notas dos estudantes.</a:t>
            </a:r>
            <a:endParaRPr lang="pt-BR" sz="4500" b="1" u="sng" dirty="0" smtClean="0">
              <a:solidFill>
                <a:schemeClr val="accent3">
                  <a:lumMod val="50000"/>
                </a:schemeClr>
              </a:solidFill>
              <a:latin typeface="MyriadBold"/>
            </a:endParaRPr>
          </a:p>
          <a:p>
            <a:endParaRPr lang="pt-BR" sz="4500" dirty="0">
              <a:latin typeface="MyriadBold" pitchFamily="2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8829" y="5517232"/>
            <a:ext cx="3898392" cy="1133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96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19860" y="6471550"/>
            <a:ext cx="9144000" cy="38645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311671"/>
            <a:ext cx="1805180" cy="525041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-19860" y="980728"/>
            <a:ext cx="9163860" cy="45719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tângulo 1"/>
          <p:cNvSpPr/>
          <p:nvPr/>
        </p:nvSpPr>
        <p:spPr>
          <a:xfrm>
            <a:off x="195656" y="956159"/>
            <a:ext cx="87129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/>
              <a:t>SUBSEÇÃO I - AVALIAÇÃO NOS CURSOS COM REGIME DE CRÉDITOS POR DISCIPLINA </a:t>
            </a:r>
            <a:endParaRPr lang="pt-BR" sz="2000" dirty="0" smtClean="0"/>
          </a:p>
          <a:p>
            <a:r>
              <a:rPr lang="pt-BR" sz="2000" dirty="0" smtClean="0"/>
              <a:t>Art</a:t>
            </a:r>
            <a:r>
              <a:rPr lang="pt-BR" sz="2000" dirty="0"/>
              <a:t>. 97. A sistemática de avaliação dos conhecimentos construídos, nos cursos com regime de crédito por disciplina, com periodicidade semestral, se desenvolverá em duas etapas. </a:t>
            </a:r>
            <a:endParaRPr lang="pt-BR" sz="2000" dirty="0" smtClean="0"/>
          </a:p>
          <a:p>
            <a:r>
              <a:rPr lang="pt-BR" sz="2000" dirty="0" smtClean="0"/>
              <a:t>§ </a:t>
            </a:r>
            <a:r>
              <a:rPr lang="pt-BR" sz="2000" dirty="0"/>
              <a:t>1º Deverá ser registrada no sistema acadêmico apenas uma nota para a primeira etapa (N1) e uma nota para a segunda etapa (N2), com pesos 2 e 3, respectivamente. </a:t>
            </a:r>
            <a:endParaRPr lang="pt-BR" sz="2000" dirty="0" smtClean="0"/>
          </a:p>
          <a:p>
            <a:r>
              <a:rPr lang="pt-BR" sz="2000" dirty="0" smtClean="0"/>
              <a:t>§ </a:t>
            </a:r>
            <a:r>
              <a:rPr lang="pt-BR" sz="2000" dirty="0"/>
              <a:t>2º O docente deverá aplicar, no mínimo, duas avaliações em cada uma das etapas. </a:t>
            </a:r>
            <a:endParaRPr lang="pt-BR" sz="2000" dirty="0" smtClean="0"/>
          </a:p>
          <a:p>
            <a:r>
              <a:rPr lang="pt-BR" sz="2000" dirty="0" smtClean="0"/>
              <a:t>§ </a:t>
            </a:r>
            <a:r>
              <a:rPr lang="pt-BR" sz="2000" dirty="0"/>
              <a:t>3º O critério para composição da nota de cada etapa, a partir das notas obtidas em cada uma das avaliações, ficará a cargo do docente da disciplina, em consonância com o estabelecido no PUD. </a:t>
            </a:r>
            <a:endParaRPr lang="pt-BR" sz="2000" dirty="0" smtClean="0"/>
          </a:p>
          <a:p>
            <a:r>
              <a:rPr lang="pt-BR" sz="2000" dirty="0" smtClean="0"/>
              <a:t>Art</a:t>
            </a:r>
            <a:r>
              <a:rPr lang="pt-BR" sz="2000" dirty="0"/>
              <a:t>. 98. O cálculo da média parcial (MP) de cada disciplina deve ser feito de acordo com a seguinte equação: </a:t>
            </a:r>
            <a:endParaRPr lang="pt-BR" sz="2000" dirty="0" smtClean="0"/>
          </a:p>
          <a:p>
            <a:pPr algn="ctr"/>
            <a:r>
              <a:rPr lang="pt-BR" sz="2000" dirty="0" smtClean="0"/>
              <a:t>𝑀𝑃 </a:t>
            </a:r>
            <a:r>
              <a:rPr lang="pt-BR" sz="2000" dirty="0"/>
              <a:t>= 2 𝑥 𝑁1 + 3 𝑥 𝑁2 </a:t>
            </a:r>
            <a:endParaRPr lang="pt-BR" sz="2000" dirty="0" smtClean="0"/>
          </a:p>
          <a:p>
            <a:pPr algn="ctr"/>
            <a:r>
              <a:rPr lang="pt-BR" sz="2000" dirty="0" smtClean="0"/>
              <a:t>_____________________</a:t>
            </a:r>
          </a:p>
          <a:p>
            <a:pPr algn="ctr"/>
            <a:r>
              <a:rPr lang="pt-BR" sz="2000" dirty="0" smtClean="0"/>
              <a:t>5</a:t>
            </a:r>
            <a:endParaRPr lang="pt-BR" sz="20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539553" y="174992"/>
            <a:ext cx="662473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500" dirty="0" smtClean="0"/>
              <a:t>CÁLCULO DA MÉDIA SEMESTRAL</a:t>
            </a:r>
            <a:endParaRPr lang="pt-BR" sz="3500" dirty="0"/>
          </a:p>
        </p:txBody>
      </p:sp>
    </p:spTree>
    <p:extLst>
      <p:ext uri="{BB962C8B-B14F-4D97-AF65-F5344CB8AC3E}">
        <p14:creationId xmlns:p14="http://schemas.microsoft.com/office/powerpoint/2010/main" val="189714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19860" y="6471550"/>
            <a:ext cx="9144000" cy="38645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311671"/>
            <a:ext cx="1805180" cy="525041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-19860" y="980728"/>
            <a:ext cx="9163860" cy="45719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tângulo 1"/>
          <p:cNvSpPr/>
          <p:nvPr/>
        </p:nvSpPr>
        <p:spPr>
          <a:xfrm>
            <a:off x="195656" y="956159"/>
            <a:ext cx="8712968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sz="3500" dirty="0" smtClean="0"/>
          </a:p>
          <a:p>
            <a:r>
              <a:rPr lang="pt-BR" sz="3500" dirty="0" smtClean="0"/>
              <a:t>No semestre, o estudante faz 2 avaliações ou mais. Na 1ª AVALIAÇÃO, a nota é multiplicada por 2 e a nota da 2ª AVALIAÇÃO é multiplicada por 3. Depois o resultado dessas notas é dividido por 5:</a:t>
            </a:r>
            <a:endParaRPr lang="pt-BR" sz="3500" dirty="0"/>
          </a:p>
          <a:p>
            <a:pPr algn="ctr"/>
            <a:r>
              <a:rPr lang="pt-BR" sz="3500" dirty="0" smtClean="0"/>
              <a:t>𝑀𝑃 </a:t>
            </a:r>
            <a:r>
              <a:rPr lang="pt-BR" sz="3500" dirty="0"/>
              <a:t>= 2 𝑥 𝑁1 + </a:t>
            </a:r>
            <a:r>
              <a:rPr lang="pt-BR" sz="3500" b="1" dirty="0">
                <a:solidFill>
                  <a:srgbClr val="00B050"/>
                </a:solidFill>
              </a:rPr>
              <a:t>3 𝑥 𝑁2 </a:t>
            </a:r>
            <a:endParaRPr lang="pt-BR" sz="3500" b="1" dirty="0" smtClean="0">
              <a:solidFill>
                <a:srgbClr val="00B050"/>
              </a:solidFill>
            </a:endParaRPr>
          </a:p>
          <a:p>
            <a:pPr algn="ctr"/>
            <a:r>
              <a:rPr lang="pt-BR" sz="3500" dirty="0" smtClean="0"/>
              <a:t>_____________________</a:t>
            </a:r>
          </a:p>
          <a:p>
            <a:pPr algn="ctr"/>
            <a:r>
              <a:rPr lang="pt-BR" sz="3500" dirty="0" smtClean="0"/>
              <a:t>5</a:t>
            </a:r>
            <a:endParaRPr lang="pt-BR" sz="35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539553" y="174992"/>
            <a:ext cx="662473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500" dirty="0" smtClean="0"/>
              <a:t>ESCLARECENDO ...</a:t>
            </a:r>
            <a:endParaRPr lang="pt-BR" sz="3500" dirty="0"/>
          </a:p>
        </p:txBody>
      </p:sp>
    </p:spTree>
    <p:extLst>
      <p:ext uri="{BB962C8B-B14F-4D97-AF65-F5344CB8AC3E}">
        <p14:creationId xmlns:p14="http://schemas.microsoft.com/office/powerpoint/2010/main" val="291194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19860" y="6471550"/>
            <a:ext cx="9144000" cy="38645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311671"/>
            <a:ext cx="1805180" cy="525041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-19860" y="980728"/>
            <a:ext cx="9163860" cy="45719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tângulo 1"/>
          <p:cNvSpPr/>
          <p:nvPr/>
        </p:nvSpPr>
        <p:spPr>
          <a:xfrm>
            <a:off x="287715" y="1026930"/>
            <a:ext cx="871296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200" dirty="0"/>
              <a:t>Art. 99. Deverá ser considerado aprovado no componente curricular o estudante que, ao final do período letivo, tenha </a:t>
            </a:r>
            <a:r>
              <a:rPr lang="pt-BR" sz="2200" dirty="0" smtClean="0"/>
              <a:t>frequência </a:t>
            </a:r>
            <a:r>
              <a:rPr lang="pt-BR" sz="2200" b="1" dirty="0" smtClean="0">
                <a:solidFill>
                  <a:srgbClr val="FF0000"/>
                </a:solidFill>
              </a:rPr>
              <a:t>GLOBAL</a:t>
            </a:r>
            <a:r>
              <a:rPr lang="pt-BR" sz="2200" dirty="0" smtClean="0"/>
              <a:t> </a:t>
            </a:r>
            <a:r>
              <a:rPr lang="pt-BR" sz="2200" dirty="0"/>
              <a:t>igual ou superior a 75% (setenta e cinco por cento) do total de horas letivas e tenha obtido média parcial (MP) igual ou superior a: </a:t>
            </a:r>
            <a:endParaRPr lang="pt-BR" sz="2200" dirty="0" smtClean="0"/>
          </a:p>
          <a:p>
            <a:r>
              <a:rPr lang="pt-BR" sz="2200" dirty="0" smtClean="0"/>
              <a:t>I. 6,0 </a:t>
            </a:r>
            <a:r>
              <a:rPr lang="pt-BR" sz="2200" dirty="0"/>
              <a:t>(seis), para disciplinas de cursos técnicos </a:t>
            </a:r>
            <a:endParaRPr lang="pt-BR" sz="2200" dirty="0" smtClean="0"/>
          </a:p>
          <a:p>
            <a:r>
              <a:rPr lang="pt-BR" sz="2200" dirty="0" smtClean="0"/>
              <a:t>Parágrafo </a:t>
            </a:r>
            <a:r>
              <a:rPr lang="pt-BR" sz="2200" dirty="0"/>
              <a:t>único: Os estudantes aprovados com a nota da MP não precisarão realizar a avaliação final (AF) e sua média final (MF) deverá ser igual a sua média parcial (MP). </a:t>
            </a:r>
            <a:endParaRPr lang="pt-BR" sz="2200" dirty="0" smtClean="0"/>
          </a:p>
          <a:p>
            <a:r>
              <a:rPr lang="pt-BR" sz="2200" b="1" u="sng" dirty="0" smtClean="0">
                <a:solidFill>
                  <a:srgbClr val="FF0000"/>
                </a:solidFill>
              </a:rPr>
              <a:t>Art</a:t>
            </a:r>
            <a:r>
              <a:rPr lang="pt-BR" sz="2200" b="1" u="sng" dirty="0">
                <a:solidFill>
                  <a:srgbClr val="FF0000"/>
                </a:solidFill>
              </a:rPr>
              <a:t>. 100. Deverão fazer avaliação final (AF) o estudante de curso técnico que obtiver MP inferior a 6,0 (seis) e maior ou igual a 3,0 (</a:t>
            </a:r>
            <a:r>
              <a:rPr lang="pt-BR" sz="2200" b="1" u="sng" dirty="0" smtClean="0">
                <a:solidFill>
                  <a:srgbClr val="FF0000"/>
                </a:solidFill>
              </a:rPr>
              <a:t>três)</a:t>
            </a:r>
          </a:p>
          <a:p>
            <a:r>
              <a:rPr lang="pt-BR" sz="2200" dirty="0"/>
              <a:t>§ 1º Excepcionalmente no caso de curso técnico integrado, a frequência igual ou superior a 75% (setenta e cinco por cento) deve ser aferida em relação ao período letivo como um todo, e não individualmente em cada componente curricular. </a:t>
            </a:r>
            <a:endParaRPr lang="pt-BR" sz="2200" b="1" u="sng" dirty="0">
              <a:solidFill>
                <a:srgbClr val="FF000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39553" y="174992"/>
            <a:ext cx="662473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500" dirty="0" smtClean="0"/>
              <a:t>CÁLCULO DA MÉDIA SEMESTRAL</a:t>
            </a:r>
            <a:endParaRPr lang="pt-BR" sz="3500" dirty="0"/>
          </a:p>
        </p:txBody>
      </p:sp>
    </p:spTree>
    <p:extLst>
      <p:ext uri="{BB962C8B-B14F-4D97-AF65-F5344CB8AC3E}">
        <p14:creationId xmlns:p14="http://schemas.microsoft.com/office/powerpoint/2010/main" val="414609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19860" y="6471550"/>
            <a:ext cx="9144000" cy="38645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311671"/>
            <a:ext cx="1805180" cy="525041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-19860" y="980728"/>
            <a:ext cx="9163860" cy="45719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539553" y="174992"/>
            <a:ext cx="662473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500" dirty="0" smtClean="0"/>
              <a:t>ESCLARECENDO ...</a:t>
            </a:r>
            <a:endParaRPr lang="pt-BR" sz="35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539553" y="1340768"/>
            <a:ext cx="842991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500" dirty="0" smtClean="0"/>
              <a:t>Para o(a) estudante ser aprovado em cada disciplina precisa ter 75% de frequência</a:t>
            </a:r>
          </a:p>
          <a:p>
            <a:r>
              <a:rPr lang="pt-BR" sz="3500" dirty="0" smtClean="0"/>
              <a:t>Global (em todas as disciplinas) no semestre e alcançar média 6,0.</a:t>
            </a:r>
          </a:p>
          <a:p>
            <a:endParaRPr lang="pt-BR" sz="3500" dirty="0"/>
          </a:p>
          <a:p>
            <a:r>
              <a:rPr lang="pt-BR" sz="3500" dirty="0" smtClean="0"/>
              <a:t>O(a) estudante que não atingir média 6,0 poderá ir para avaliação final (AF) (prova de recuperação) </a:t>
            </a:r>
            <a:r>
              <a:rPr lang="pt-BR" sz="3500" b="1" u="sng" dirty="0" smtClean="0">
                <a:solidFill>
                  <a:srgbClr val="FF0000"/>
                </a:solidFill>
              </a:rPr>
              <a:t>se obtiver nota 3,0</a:t>
            </a:r>
            <a:r>
              <a:rPr lang="pt-BR" sz="35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1707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19860" y="6471550"/>
            <a:ext cx="9144000" cy="38645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311671"/>
            <a:ext cx="1805180" cy="525041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-19860" y="980728"/>
            <a:ext cx="9163860" cy="45719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tângulo 1"/>
          <p:cNvSpPr/>
          <p:nvPr/>
        </p:nvSpPr>
        <p:spPr>
          <a:xfrm>
            <a:off x="107504" y="1844824"/>
            <a:ext cx="871296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500" dirty="0"/>
              <a:t>§ 2º A avaliação final poderá contemplar todo o conteúdo trabalhado no período letivo. </a:t>
            </a:r>
            <a:endParaRPr lang="pt-BR" sz="2500" dirty="0" smtClean="0"/>
          </a:p>
          <a:p>
            <a:r>
              <a:rPr lang="pt-BR" sz="2500" dirty="0" smtClean="0"/>
              <a:t>§ </a:t>
            </a:r>
            <a:r>
              <a:rPr lang="pt-BR" sz="2500" dirty="0"/>
              <a:t>3º A nota da avaliação final (AF) deverá ser registrada no sistema acadêmico. </a:t>
            </a:r>
            <a:endParaRPr lang="pt-BR" sz="2500" dirty="0" smtClean="0"/>
          </a:p>
          <a:p>
            <a:r>
              <a:rPr lang="pt-BR" sz="2500" dirty="0" smtClean="0"/>
              <a:t>§ </a:t>
            </a:r>
            <a:r>
              <a:rPr lang="pt-BR" sz="2500" dirty="0"/>
              <a:t>4º O cálculo da média final (MF) o estudante referido no caput deverá ser efetuado de acordo com a seguinte equação: </a:t>
            </a:r>
            <a:endParaRPr lang="pt-BR" sz="2500" dirty="0" smtClean="0"/>
          </a:p>
          <a:p>
            <a:pPr algn="ctr"/>
            <a:r>
              <a:rPr lang="pt-BR" sz="2500" dirty="0" smtClean="0"/>
              <a:t>𝑀𝐹 </a:t>
            </a:r>
            <a:r>
              <a:rPr lang="pt-BR" sz="2500" dirty="0"/>
              <a:t>= 𝑀𝑃 + 𝐴𝐹 </a:t>
            </a:r>
            <a:endParaRPr lang="pt-BR" sz="2500" dirty="0" smtClean="0"/>
          </a:p>
          <a:p>
            <a:pPr algn="ctr"/>
            <a:r>
              <a:rPr lang="pt-BR" sz="2500" dirty="0" smtClean="0"/>
              <a:t>____________________</a:t>
            </a:r>
            <a:endParaRPr lang="pt-BR" sz="2500" dirty="0"/>
          </a:p>
          <a:p>
            <a:pPr algn="ctr"/>
            <a:r>
              <a:rPr lang="pt-BR" sz="2500" dirty="0" smtClean="0"/>
              <a:t>2 </a:t>
            </a:r>
          </a:p>
          <a:p>
            <a:r>
              <a:rPr lang="pt-BR" sz="2500" dirty="0" smtClean="0"/>
              <a:t>§ </a:t>
            </a:r>
            <a:r>
              <a:rPr lang="pt-BR" sz="2500" dirty="0"/>
              <a:t>5º Deverá ser considerado aprovado na disciplina o estudante que, após a realização da avaliação final, obtiver média final (MF) igual ou maior que 5,0 (cinco).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567220" y="441671"/>
            <a:ext cx="662473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500" dirty="0" smtClean="0"/>
              <a:t>CÁLCULO DA MÉDIA AVALIAÇÃO FINAL (AF) (RECUPERAÇÃO)</a:t>
            </a:r>
            <a:endParaRPr lang="pt-BR" sz="3500" dirty="0"/>
          </a:p>
        </p:txBody>
      </p:sp>
    </p:spTree>
    <p:extLst>
      <p:ext uri="{BB962C8B-B14F-4D97-AF65-F5344CB8AC3E}">
        <p14:creationId xmlns:p14="http://schemas.microsoft.com/office/powerpoint/2010/main" val="40028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19860" y="6471550"/>
            <a:ext cx="9144000" cy="38645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311671"/>
            <a:ext cx="1805180" cy="525041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-19860" y="980728"/>
            <a:ext cx="9163860" cy="45719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tângulo 1"/>
          <p:cNvSpPr/>
          <p:nvPr/>
        </p:nvSpPr>
        <p:spPr>
          <a:xfrm>
            <a:off x="107504" y="1340768"/>
            <a:ext cx="871296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dirty="0" smtClean="0"/>
              <a:t>Para aprovação na AF (recuperação) o(a) estudante deve obter média 5,0.</a:t>
            </a:r>
          </a:p>
          <a:p>
            <a:endParaRPr lang="pt-BR" sz="3000" dirty="0"/>
          </a:p>
          <a:p>
            <a:r>
              <a:rPr lang="pt-BR" sz="3000" dirty="0" smtClean="0"/>
              <a:t>O cálculo dessa média é a soma da média parcial do semestre com a nota da AF dividido por 2: </a:t>
            </a:r>
          </a:p>
          <a:p>
            <a:endParaRPr lang="pt-BR" sz="3000" dirty="0" smtClean="0"/>
          </a:p>
          <a:p>
            <a:pPr algn="ctr"/>
            <a:r>
              <a:rPr lang="pt-BR" sz="3000" dirty="0" smtClean="0"/>
              <a:t>𝑀𝐹 </a:t>
            </a:r>
            <a:r>
              <a:rPr lang="pt-BR" sz="3000" dirty="0"/>
              <a:t>= </a:t>
            </a:r>
            <a:r>
              <a:rPr lang="pt-BR" sz="3000" b="1" dirty="0">
                <a:solidFill>
                  <a:srgbClr val="00B050"/>
                </a:solidFill>
              </a:rPr>
              <a:t>𝑀𝑃</a:t>
            </a:r>
            <a:r>
              <a:rPr lang="pt-BR" sz="3000" dirty="0">
                <a:solidFill>
                  <a:srgbClr val="00B050"/>
                </a:solidFill>
              </a:rPr>
              <a:t> </a:t>
            </a:r>
            <a:r>
              <a:rPr lang="pt-BR" sz="3000" dirty="0"/>
              <a:t>+ 𝐴𝐹 </a:t>
            </a:r>
            <a:endParaRPr lang="pt-BR" sz="3000" dirty="0" smtClean="0"/>
          </a:p>
          <a:p>
            <a:pPr algn="ctr"/>
            <a:r>
              <a:rPr lang="pt-BR" sz="3000" dirty="0" smtClean="0"/>
              <a:t>____________________</a:t>
            </a:r>
            <a:endParaRPr lang="pt-BR" sz="3000" dirty="0"/>
          </a:p>
          <a:p>
            <a:pPr algn="ctr"/>
            <a:r>
              <a:rPr lang="pt-BR" sz="3000" dirty="0" smtClean="0"/>
              <a:t>2 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167679" y="272842"/>
            <a:ext cx="38690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 smtClean="0"/>
              <a:t>ESCLARECENDO...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146789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19860" y="6471550"/>
            <a:ext cx="9144000" cy="38645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311671"/>
            <a:ext cx="1805180" cy="525041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-19860" y="980728"/>
            <a:ext cx="9163860" cy="45719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tângulo 1"/>
          <p:cNvSpPr/>
          <p:nvPr/>
        </p:nvSpPr>
        <p:spPr>
          <a:xfrm>
            <a:off x="107504" y="1340768"/>
            <a:ext cx="871296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dirty="0" smtClean="0"/>
              <a:t>Para aprovação na AF (recuperação) o(a) estudante deve obter média 5,0.</a:t>
            </a:r>
          </a:p>
          <a:p>
            <a:endParaRPr lang="pt-BR" sz="3000" dirty="0"/>
          </a:p>
          <a:p>
            <a:r>
              <a:rPr lang="pt-BR" sz="3000" dirty="0" smtClean="0"/>
              <a:t>O cálculo dessa média é a soma da média parcial do semestre com a nota da AF dividido por 2: </a:t>
            </a:r>
          </a:p>
          <a:p>
            <a:endParaRPr lang="pt-BR" sz="3000" dirty="0" smtClean="0"/>
          </a:p>
          <a:p>
            <a:pPr algn="ctr"/>
            <a:r>
              <a:rPr lang="pt-BR" sz="3000" dirty="0" smtClean="0"/>
              <a:t>𝑀𝐹 </a:t>
            </a:r>
            <a:r>
              <a:rPr lang="pt-BR" sz="3000" dirty="0"/>
              <a:t>= </a:t>
            </a:r>
            <a:r>
              <a:rPr lang="pt-BR" sz="3000" b="1" dirty="0">
                <a:solidFill>
                  <a:srgbClr val="00B050"/>
                </a:solidFill>
              </a:rPr>
              <a:t>𝑀𝑃</a:t>
            </a:r>
            <a:r>
              <a:rPr lang="pt-BR" sz="3000" dirty="0">
                <a:solidFill>
                  <a:srgbClr val="00B050"/>
                </a:solidFill>
              </a:rPr>
              <a:t> </a:t>
            </a:r>
            <a:r>
              <a:rPr lang="pt-BR" sz="3000" dirty="0"/>
              <a:t>+ 𝐴𝐹 </a:t>
            </a:r>
            <a:endParaRPr lang="pt-BR" sz="3000" dirty="0" smtClean="0"/>
          </a:p>
          <a:p>
            <a:pPr algn="ctr"/>
            <a:r>
              <a:rPr lang="pt-BR" sz="3000" dirty="0" smtClean="0"/>
              <a:t>____________________</a:t>
            </a:r>
            <a:endParaRPr lang="pt-BR" sz="3000" dirty="0"/>
          </a:p>
          <a:p>
            <a:pPr algn="ctr"/>
            <a:r>
              <a:rPr lang="pt-BR" sz="3000" dirty="0" smtClean="0"/>
              <a:t>2 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167679" y="272842"/>
            <a:ext cx="38690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 smtClean="0"/>
              <a:t>ESCLARECENDO...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101968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19860" y="6471550"/>
            <a:ext cx="9144000" cy="38645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311671"/>
            <a:ext cx="1805180" cy="525041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-19860" y="980728"/>
            <a:ext cx="9163860" cy="45719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tângulo 1"/>
          <p:cNvSpPr/>
          <p:nvPr/>
        </p:nvSpPr>
        <p:spPr>
          <a:xfrm>
            <a:off x="107504" y="1340768"/>
            <a:ext cx="8712968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dirty="0">
                <a:solidFill>
                  <a:schemeClr val="accent3">
                    <a:lumMod val="50000"/>
                  </a:schemeClr>
                </a:solidFill>
              </a:rPr>
              <a:t>“Pessoas de sucesso não tem menos problemas do que as outras</a:t>
            </a:r>
            <a:r>
              <a:rPr lang="pt-BR" sz="3200" b="1" dirty="0" smtClean="0">
                <a:solidFill>
                  <a:schemeClr val="accent3">
                    <a:lumMod val="50000"/>
                  </a:schemeClr>
                </a:solidFill>
              </a:rPr>
              <a:t>. </a:t>
            </a:r>
            <a:r>
              <a:rPr lang="pt-BR" sz="3200" b="1" dirty="0">
                <a:solidFill>
                  <a:schemeClr val="accent3">
                    <a:lumMod val="50000"/>
                  </a:schemeClr>
                </a:solidFill>
              </a:rPr>
              <a:t>Elas apenas decidiram que, apesar de tudo, sempre seguirão em frente</a:t>
            </a:r>
            <a:r>
              <a:rPr lang="pt-BR" sz="3200" b="1" dirty="0" smtClean="0">
                <a:solidFill>
                  <a:schemeClr val="accent3">
                    <a:lumMod val="50000"/>
                  </a:schemeClr>
                </a:solidFill>
              </a:rPr>
              <a:t>.”</a:t>
            </a:r>
          </a:p>
          <a:p>
            <a:pPr algn="ctr"/>
            <a:r>
              <a:rPr lang="pt-BR" sz="3200" dirty="0"/>
              <a:t> </a:t>
            </a:r>
            <a:br>
              <a:rPr lang="pt-BR" sz="3200" dirty="0"/>
            </a:br>
            <a:r>
              <a:rPr lang="pt-BR" sz="2200" dirty="0" smtClean="0"/>
              <a:t>Do </a:t>
            </a:r>
            <a:r>
              <a:rPr lang="pt-BR" sz="2200" dirty="0"/>
              <a:t>livro: </a:t>
            </a:r>
            <a:r>
              <a:rPr lang="pt-BR" sz="2200" dirty="0" err="1"/>
              <a:t>Gifted</a:t>
            </a:r>
            <a:r>
              <a:rPr lang="pt-BR" sz="2200" dirty="0"/>
              <a:t> </a:t>
            </a:r>
            <a:r>
              <a:rPr lang="pt-BR" sz="2200" dirty="0" err="1"/>
              <a:t>Hands</a:t>
            </a:r>
            <a:r>
              <a:rPr lang="pt-BR" sz="2200" dirty="0"/>
              <a:t>: The Ben Carson </a:t>
            </a:r>
            <a:r>
              <a:rPr lang="pt-BR" sz="2200" dirty="0" err="1"/>
              <a:t>Story</a:t>
            </a:r>
            <a:r>
              <a:rPr lang="pt-BR" sz="2200" dirty="0"/>
              <a:t> (1990</a:t>
            </a:r>
            <a:r>
              <a:rPr lang="pt-BR" sz="2200" dirty="0" smtClean="0"/>
              <a:t>) Ben </a:t>
            </a:r>
            <a:r>
              <a:rPr lang="pt-BR" sz="2200" dirty="0"/>
              <a:t>Carson</a:t>
            </a:r>
          </a:p>
          <a:p>
            <a:pPr algn="ctr"/>
            <a:r>
              <a:rPr lang="pt-BR" sz="2200" dirty="0"/>
              <a:t/>
            </a:r>
            <a:br>
              <a:rPr lang="pt-BR" sz="2200" dirty="0"/>
            </a:br>
            <a:r>
              <a:rPr lang="pt-BR" sz="2200" dirty="0"/>
              <a:t>- https://</a:t>
            </a:r>
            <a:r>
              <a:rPr lang="pt-BR" sz="2200" dirty="0" smtClean="0"/>
              <a:t>kdfrases.com/autor/ben-carson</a:t>
            </a:r>
          </a:p>
          <a:p>
            <a:pPr algn="ctr"/>
            <a:endParaRPr lang="pt-BR" sz="2200" dirty="0"/>
          </a:p>
          <a:p>
            <a:pPr algn="ctr"/>
            <a:endParaRPr lang="pt-BR" sz="2200" dirty="0" smtClean="0"/>
          </a:p>
          <a:p>
            <a:pPr algn="ctr"/>
            <a:r>
              <a:rPr lang="pt-BR" sz="4000" dirty="0" smtClean="0"/>
              <a:t>AGRADECEMOS SUA PRESENÇA! 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167679" y="272842"/>
            <a:ext cx="48846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 smtClean="0"/>
              <a:t>Para fim de conversa...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93654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731</Words>
  <Application>Microsoft Office PowerPoint</Application>
  <PresentationFormat>Apresentação na tela (4:3)</PresentationFormat>
  <Paragraphs>63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Andrea Freitas</dc:creator>
  <cp:lastModifiedBy>Iveline</cp:lastModifiedBy>
  <cp:revision>13</cp:revision>
  <dcterms:created xsi:type="dcterms:W3CDTF">2018-01-29T19:10:19Z</dcterms:created>
  <dcterms:modified xsi:type="dcterms:W3CDTF">2018-10-11T20:58:00Z</dcterms:modified>
</cp:coreProperties>
</file>