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2" r:id="rId1"/>
  </p:sldMasterIdLst>
  <p:notesMasterIdLst>
    <p:notesMasterId r:id="rId18"/>
  </p:notesMasterIdLst>
  <p:sldIdLst>
    <p:sldId id="278" r:id="rId2"/>
    <p:sldId id="280" r:id="rId3"/>
    <p:sldId id="281" r:id="rId4"/>
    <p:sldId id="286" r:id="rId5"/>
    <p:sldId id="289" r:id="rId6"/>
    <p:sldId id="290" r:id="rId7"/>
    <p:sldId id="283" r:id="rId8"/>
    <p:sldId id="294" r:id="rId9"/>
    <p:sldId id="284" r:id="rId10"/>
    <p:sldId id="282" r:id="rId11"/>
    <p:sldId id="288" r:id="rId12"/>
    <p:sldId id="291" r:id="rId13"/>
    <p:sldId id="287" r:id="rId14"/>
    <p:sldId id="293" r:id="rId15"/>
    <p:sldId id="285" r:id="rId16"/>
    <p:sldId id="292" r:id="rId1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édio 2 - Ênfas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49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Aline\Documents\REUNI&#195;O%20DE%20PAIS\Dados-Situa&#231;&#245;es-Alunos-N1-2018-1%20-%20C&#243;pia.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Aline\Documents\REUNI&#195;O%20DE%20PAIS\Dados-Situa&#231;&#245;es-Alunos-N1-2018-1%20-%20C&#243;pia.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C:\Users\Aline\Documents\REUNI&#195;O%20DE%20PAIS\Dados-Situa&#231;&#245;es-Alunos-N1-2018-1%20-%20C&#243;pia.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C:\Users\Aline\Documents\REUNI&#195;O%20DE%20PAIS\Dados-Situa&#231;&#245;es-Alunos-N1-2018-1%20-%20C&#243;pi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800" b="1" i="0" u="none" strike="noStrike" kern="1200" baseline="0">
                <a:solidFill>
                  <a:schemeClr val="tx1"/>
                </a:solidFill>
                <a:effectLst>
                  <a:outerShdw blurRad="38100" dist="38100" dir="2700000" algn="tl">
                    <a:srgbClr val="000000">
                      <a:alpha val="43137"/>
                    </a:srgbClr>
                  </a:outerShdw>
                </a:effectLst>
                <a:latin typeface="+mn-lt"/>
                <a:ea typeface="+mn-ea"/>
                <a:cs typeface="+mn-cs"/>
              </a:defRPr>
            </a:pPr>
            <a:r>
              <a:rPr lang="en-US" sz="2400" dirty="0">
                <a:solidFill>
                  <a:schemeClr val="tx1"/>
                </a:solidFill>
                <a:effectLst>
                  <a:outerShdw blurRad="38100" dist="38100" dir="2700000" algn="tl">
                    <a:srgbClr val="000000">
                      <a:alpha val="43137"/>
                    </a:srgbClr>
                  </a:outerShdw>
                </a:effectLst>
              </a:rPr>
              <a:t>EDIFICAÇÕES</a:t>
            </a:r>
          </a:p>
        </c:rich>
      </c:tx>
      <c:layout/>
      <c:overlay val="0"/>
      <c:spPr>
        <a:noFill/>
        <a:ln>
          <a:noFill/>
        </a:ln>
        <a:effectLst/>
      </c:spPr>
      <c:txPr>
        <a:bodyPr rot="0" spcFirstLastPara="1" vertOverflow="ellipsis" vert="horz" wrap="square" anchor="ctr" anchorCtr="1"/>
        <a:lstStyle/>
        <a:p>
          <a:pPr>
            <a:defRPr sz="2800" b="1" i="0" u="none" strike="noStrike" kern="1200" baseline="0">
              <a:solidFill>
                <a:schemeClr val="tx1"/>
              </a:solidFill>
              <a:effectLst>
                <a:outerShdw blurRad="38100" dist="38100" dir="2700000" algn="tl">
                  <a:srgbClr val="000000">
                    <a:alpha val="43137"/>
                  </a:srgbClr>
                </a:outerShdw>
              </a:effectLst>
              <a:latin typeface="+mn-lt"/>
              <a:ea typeface="+mn-ea"/>
              <a:cs typeface="+mn-cs"/>
            </a:defRPr>
          </a:pPr>
          <a:endParaRPr lang="pt-BR"/>
        </a:p>
      </c:txPr>
    </c:title>
    <c:autoTitleDeleted val="0"/>
    <c:plotArea>
      <c:layout/>
      <c:pieChart>
        <c:varyColors val="1"/>
        <c:ser>
          <c:idx val="0"/>
          <c:order val="0"/>
          <c:tx>
            <c:strRef>
              <c:f>'[Dados-Situações-Alunos-N1-2018-1 - Cópia.xlsx]Frequencia'!$B$1</c:f>
              <c:strCache>
                <c:ptCount val="1"/>
                <c:pt idx="0">
                  <c:v>Edificações</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dPt>
          <c:dPt>
            <c:idx val="4"/>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c:spPr>
          </c:dPt>
          <c:dLbls>
            <c:dLbl>
              <c:idx val="0"/>
              <c:layout>
                <c:manualLayout>
                  <c:x val="-1.5902066068624644E-2"/>
                  <c:y val="0.16198324461220198"/>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dLbl>
              <c:idx val="1"/>
              <c:layout>
                <c:manualLayout>
                  <c:x val="-5.0932480025361472E-2"/>
                  <c:y val="0.20848234493129875"/>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effectLst>
                      <a:outerShdw blurRad="38100" dist="38100" dir="2700000" algn="tl">
                        <a:srgbClr val="000000">
                          <a:alpha val="43137"/>
                        </a:srgbClr>
                      </a:outerShdw>
                    </a:effectLst>
                    <a:latin typeface="+mn-lt"/>
                    <a:ea typeface="+mn-ea"/>
                    <a:cs typeface="+mn-cs"/>
                  </a:defRPr>
                </a:pPr>
                <a:endParaRPr lang="pt-BR"/>
              </a:p>
            </c:txPr>
            <c:dLblPos val="ctr"/>
            <c:showLegendKey val="0"/>
            <c:showVal val="0"/>
            <c:showCatName val="0"/>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15:layout/>
              </c:ext>
            </c:extLst>
          </c:dLbls>
          <c:cat>
            <c:strRef>
              <c:f>'[Dados-Situações-Alunos-N1-2018-1 - Cópia.xlsx]Frequencia'!$A$2:$A$6</c:f>
              <c:strCache>
                <c:ptCount val="5"/>
                <c:pt idx="0">
                  <c:v>Abaixo de 75%</c:v>
                </c:pt>
                <c:pt idx="1">
                  <c:v>Entre 75% e 84%</c:v>
                </c:pt>
                <c:pt idx="2">
                  <c:v>Entre 85% e 90%</c:v>
                </c:pt>
                <c:pt idx="3">
                  <c:v>Entre 91% e 99%</c:v>
                </c:pt>
                <c:pt idx="4">
                  <c:v>100%</c:v>
                </c:pt>
              </c:strCache>
            </c:strRef>
          </c:cat>
          <c:val>
            <c:numRef>
              <c:f>'[Dados-Situações-Alunos-N1-2018-1 - Cópia.xlsx]Frequencia'!$B$2:$B$6</c:f>
              <c:numCache>
                <c:formatCode>General</c:formatCode>
                <c:ptCount val="5"/>
                <c:pt idx="0">
                  <c:v>3</c:v>
                </c:pt>
                <c:pt idx="1">
                  <c:v>8</c:v>
                </c:pt>
                <c:pt idx="2">
                  <c:v>20</c:v>
                </c:pt>
                <c:pt idx="3">
                  <c:v>54</c:v>
                </c:pt>
                <c:pt idx="4">
                  <c:v>13</c:v>
                </c:pt>
              </c:numCache>
            </c:numRef>
          </c:val>
        </c:ser>
        <c:dLbls>
          <c:dLblPos val="ctr"/>
          <c:showLegendKey val="0"/>
          <c:showVal val="0"/>
          <c:showCatName val="0"/>
          <c:showSerName val="0"/>
          <c:showPercent val="1"/>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pt-BR"/>
        </a:p>
      </c:txPr>
    </c:legend>
    <c:plotVisOnly val="1"/>
    <c:dispBlanksAs val="gap"/>
    <c:showDLblsOverMax val="0"/>
  </c:chart>
  <c:spPr>
    <a:noFill/>
    <a:ln>
      <a:noFill/>
    </a:ln>
    <a:effectLst/>
  </c:spPr>
  <c:txPr>
    <a:bodyPr/>
    <a:lstStyle/>
    <a:p>
      <a:pPr>
        <a:defRPr/>
      </a:pPr>
      <a:endParaRPr lang="pt-BR"/>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800" b="1" i="0" u="none" strike="noStrike" kern="1200" baseline="0">
                <a:solidFill>
                  <a:schemeClr val="tx1"/>
                </a:solidFill>
                <a:effectLst>
                  <a:outerShdw blurRad="38100" dist="38100" dir="2700000" algn="tl">
                    <a:srgbClr val="000000">
                      <a:alpha val="43137"/>
                    </a:srgbClr>
                  </a:outerShdw>
                </a:effectLst>
                <a:latin typeface="+mn-lt"/>
                <a:ea typeface="+mn-ea"/>
                <a:cs typeface="+mn-cs"/>
              </a:defRPr>
            </a:pPr>
            <a:r>
              <a:rPr lang="en-US" sz="2400" dirty="0">
                <a:solidFill>
                  <a:schemeClr val="tx1"/>
                </a:solidFill>
                <a:effectLst>
                  <a:outerShdw blurRad="38100" dist="38100" dir="2700000" algn="tl">
                    <a:srgbClr val="000000">
                      <a:alpha val="43137"/>
                    </a:srgbClr>
                  </a:outerShdw>
                </a:effectLst>
              </a:rPr>
              <a:t>MECÂNICA</a:t>
            </a:r>
            <a:endParaRPr lang="en-US" sz="2800" dirty="0">
              <a:solidFill>
                <a:schemeClr val="tx1"/>
              </a:solidFill>
              <a:effectLst>
                <a:outerShdw blurRad="38100" dist="38100" dir="2700000" algn="tl">
                  <a:srgbClr val="000000">
                    <a:alpha val="43137"/>
                  </a:srgbClr>
                </a:outerShdw>
              </a:effectLst>
            </a:endParaRPr>
          </a:p>
        </c:rich>
      </c:tx>
      <c:layout/>
      <c:overlay val="0"/>
      <c:spPr>
        <a:noFill/>
        <a:ln>
          <a:noFill/>
        </a:ln>
        <a:effectLst/>
      </c:spPr>
      <c:txPr>
        <a:bodyPr rot="0" spcFirstLastPara="1" vertOverflow="ellipsis" vert="horz" wrap="square" anchor="ctr" anchorCtr="1"/>
        <a:lstStyle/>
        <a:p>
          <a:pPr>
            <a:defRPr sz="2800" b="1" i="0" u="none" strike="noStrike" kern="1200" baseline="0">
              <a:solidFill>
                <a:schemeClr val="tx1"/>
              </a:solidFill>
              <a:effectLst>
                <a:outerShdw blurRad="38100" dist="38100" dir="2700000" algn="tl">
                  <a:srgbClr val="000000">
                    <a:alpha val="43137"/>
                  </a:srgbClr>
                </a:outerShdw>
              </a:effectLst>
              <a:latin typeface="+mn-lt"/>
              <a:ea typeface="+mn-ea"/>
              <a:cs typeface="+mn-cs"/>
            </a:defRPr>
          </a:pPr>
          <a:endParaRPr lang="pt-BR"/>
        </a:p>
      </c:txPr>
    </c:title>
    <c:autoTitleDeleted val="0"/>
    <c:plotArea>
      <c:layout/>
      <c:pieChart>
        <c:varyColors val="1"/>
        <c:ser>
          <c:idx val="0"/>
          <c:order val="0"/>
          <c:tx>
            <c:strRef>
              <c:f>'[Dados-Situações-Alunos-N1-2018-1 - Cópia.xlsx]Frequencia'!$E$1</c:f>
              <c:strCache>
                <c:ptCount val="1"/>
                <c:pt idx="0">
                  <c:v>Mecânica</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dPt>
          <c:dPt>
            <c:idx val="4"/>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c:spPr>
          </c:dPt>
          <c:dLbls>
            <c:dLbl>
              <c:idx val="0"/>
              <c:layout>
                <c:manualLayout>
                  <c:x val="-3.0246765510902947E-2"/>
                  <c:y val="0.17455561412707868"/>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dLbl>
              <c:idx val="1"/>
              <c:layout>
                <c:manualLayout>
                  <c:x val="-6.3667168294431933E-2"/>
                  <c:y val="0.1798706110278091"/>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effectLst>
                      <a:outerShdw blurRad="38100" dist="38100" dir="2700000" algn="tl">
                        <a:srgbClr val="000000">
                          <a:alpha val="43137"/>
                        </a:srgbClr>
                      </a:outerShdw>
                    </a:effectLst>
                    <a:latin typeface="+mn-lt"/>
                    <a:ea typeface="+mn-ea"/>
                    <a:cs typeface="+mn-cs"/>
                  </a:defRPr>
                </a:pPr>
                <a:endParaRPr lang="pt-BR"/>
              </a:p>
            </c:txPr>
            <c:dLblPos val="ctr"/>
            <c:showLegendKey val="0"/>
            <c:showVal val="0"/>
            <c:showCatName val="0"/>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15:layout/>
              </c:ext>
            </c:extLst>
          </c:dLbls>
          <c:cat>
            <c:strRef>
              <c:f>'[Dados-Situações-Alunos-N1-2018-1 - Cópia.xlsx]Frequencia'!$D$2:$D$6</c:f>
              <c:strCache>
                <c:ptCount val="5"/>
                <c:pt idx="0">
                  <c:v>Abaixo de 75%</c:v>
                </c:pt>
                <c:pt idx="1">
                  <c:v>Entre 75% e 84%</c:v>
                </c:pt>
                <c:pt idx="2">
                  <c:v>Entre 85% e 90%</c:v>
                </c:pt>
                <c:pt idx="3">
                  <c:v>Entre 91% e 99%</c:v>
                </c:pt>
                <c:pt idx="4">
                  <c:v>100%</c:v>
                </c:pt>
              </c:strCache>
            </c:strRef>
          </c:cat>
          <c:val>
            <c:numRef>
              <c:f>'[Dados-Situações-Alunos-N1-2018-1 - Cópia.xlsx]Frequencia'!$E$2:$E$6</c:f>
              <c:numCache>
                <c:formatCode>General</c:formatCode>
                <c:ptCount val="5"/>
                <c:pt idx="0">
                  <c:v>6</c:v>
                </c:pt>
                <c:pt idx="1">
                  <c:v>5</c:v>
                </c:pt>
                <c:pt idx="2">
                  <c:v>14</c:v>
                </c:pt>
                <c:pt idx="3">
                  <c:v>61</c:v>
                </c:pt>
                <c:pt idx="4">
                  <c:v>14</c:v>
                </c:pt>
              </c:numCache>
            </c:numRef>
          </c:val>
        </c:ser>
        <c:dLbls>
          <c:dLblPos val="ctr"/>
          <c:showLegendKey val="0"/>
          <c:showVal val="0"/>
          <c:showCatName val="0"/>
          <c:showSerName val="0"/>
          <c:showPercent val="1"/>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pt-BR"/>
        </a:p>
      </c:txPr>
    </c:legend>
    <c:plotVisOnly val="1"/>
    <c:dispBlanksAs val="gap"/>
    <c:showDLblsOverMax val="0"/>
  </c:chart>
  <c:spPr>
    <a:noFill/>
    <a:ln>
      <a:noFill/>
    </a:ln>
    <a:effectLst/>
  </c:spPr>
  <c:txPr>
    <a:bodyPr/>
    <a:lstStyle/>
    <a:p>
      <a:pPr>
        <a:defRPr/>
      </a:pPr>
      <a:endParaRPr lang="pt-BR"/>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sz="2400" baseline="0" dirty="0" smtClean="0">
                <a:solidFill>
                  <a:schemeClr val="tx1"/>
                </a:solidFill>
              </a:rPr>
              <a:t>MECÂNICA</a:t>
            </a:r>
            <a:endParaRPr lang="en-US" sz="2400" dirty="0">
              <a:solidFill>
                <a:schemeClr val="tx1"/>
              </a:solidFill>
            </a:endParaRPr>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pt-BR"/>
        </a:p>
      </c:txPr>
    </c:title>
    <c:autoTitleDeleted val="0"/>
    <c:plotArea>
      <c:layout/>
      <c:pieChart>
        <c:varyColors val="1"/>
        <c:ser>
          <c:idx val="0"/>
          <c:order val="0"/>
          <c:tx>
            <c:strRef>
              <c:f>'[Dados-Situações-Alunos-N1-2018-1 - Cópia.xlsx]Mecânica-Notas'!$N$1</c:f>
              <c:strCache>
                <c:ptCount val="1"/>
                <c:pt idx="0">
                  <c:v>TOTAL</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2600" b="1" i="0" u="none" strike="noStrike" kern="1200" baseline="0">
                    <a:solidFill>
                      <a:schemeClr val="tx1"/>
                    </a:solidFill>
                    <a:effectLst>
                      <a:outerShdw blurRad="38100" dist="38100" dir="2700000" algn="tl">
                        <a:srgbClr val="000000">
                          <a:alpha val="43137"/>
                        </a:srgbClr>
                      </a:outerShdw>
                    </a:effectLst>
                    <a:latin typeface="+mn-lt"/>
                    <a:ea typeface="+mn-ea"/>
                    <a:cs typeface="+mn-cs"/>
                  </a:defRPr>
                </a:pPr>
                <a:endParaRPr lang="pt-BR"/>
              </a:p>
            </c:txPr>
            <c:dLblPos val="ctr"/>
            <c:showLegendKey val="0"/>
            <c:showVal val="0"/>
            <c:showCatName val="0"/>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15:layout/>
              </c:ext>
            </c:extLst>
          </c:dLbls>
          <c:cat>
            <c:strRef>
              <c:f>'[Dados-Situações-Alunos-N1-2018-1 - Cópia.xlsx]Mecânica-Notas'!$M$2:$M$4</c:f>
              <c:strCache>
                <c:ptCount val="3"/>
                <c:pt idx="0">
                  <c:v>Reprovados por nota</c:v>
                </c:pt>
                <c:pt idx="1">
                  <c:v>Progressão parcial - Dependência</c:v>
                </c:pt>
                <c:pt idx="2">
                  <c:v>Aprovado por nota</c:v>
                </c:pt>
              </c:strCache>
            </c:strRef>
          </c:cat>
          <c:val>
            <c:numRef>
              <c:f>'[Dados-Situações-Alunos-N1-2018-1 - Cópia.xlsx]Mecânica-Notas'!$N$2:$N$4</c:f>
              <c:numCache>
                <c:formatCode>General</c:formatCode>
                <c:ptCount val="3"/>
                <c:pt idx="0">
                  <c:v>46</c:v>
                </c:pt>
                <c:pt idx="1">
                  <c:v>30</c:v>
                </c:pt>
                <c:pt idx="2">
                  <c:v>24</c:v>
                </c:pt>
              </c:numCache>
            </c:numRef>
          </c:val>
        </c:ser>
        <c:dLbls>
          <c:dLblPos val="ctr"/>
          <c:showLegendKey val="0"/>
          <c:showVal val="0"/>
          <c:showCatName val="0"/>
          <c:showSerName val="0"/>
          <c:showPercent val="1"/>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pt-BR"/>
        </a:p>
      </c:txPr>
    </c:legend>
    <c:plotVisOnly val="1"/>
    <c:dispBlanksAs val="gap"/>
    <c:showDLblsOverMax val="0"/>
  </c:chart>
  <c:spPr>
    <a:noFill/>
    <a:ln>
      <a:noFill/>
    </a:ln>
    <a:effectLst/>
  </c:spPr>
  <c:txPr>
    <a:bodyPr/>
    <a:lstStyle/>
    <a:p>
      <a:pPr>
        <a:defRPr/>
      </a:pPr>
      <a:endParaRPr lang="pt-BR"/>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800" b="1" i="0" u="none" strike="noStrike" kern="1200" baseline="0">
                <a:solidFill>
                  <a:schemeClr val="tx1"/>
                </a:solidFill>
                <a:latin typeface="+mn-lt"/>
                <a:ea typeface="+mn-ea"/>
                <a:cs typeface="+mn-cs"/>
              </a:defRPr>
            </a:pPr>
            <a:r>
              <a:rPr lang="en-US" sz="2400" dirty="0" smtClean="0">
                <a:solidFill>
                  <a:schemeClr val="tx1"/>
                </a:solidFill>
              </a:rPr>
              <a:t>EDIFICAÇÕES</a:t>
            </a:r>
            <a:r>
              <a:rPr lang="en-US" sz="2800" dirty="0" smtClean="0">
                <a:solidFill>
                  <a:schemeClr val="tx1"/>
                </a:solidFill>
              </a:rPr>
              <a:t>  </a:t>
            </a:r>
            <a:endParaRPr lang="en-US" sz="2800" dirty="0">
              <a:solidFill>
                <a:schemeClr val="tx1"/>
              </a:solidFill>
            </a:endParaRPr>
          </a:p>
        </c:rich>
      </c:tx>
      <c:layout/>
      <c:overlay val="0"/>
      <c:spPr>
        <a:noFill/>
        <a:ln>
          <a:noFill/>
        </a:ln>
        <a:effectLst/>
      </c:spPr>
      <c:txPr>
        <a:bodyPr rot="0" spcFirstLastPara="1" vertOverflow="ellipsis" vert="horz" wrap="square" anchor="ctr" anchorCtr="1"/>
        <a:lstStyle/>
        <a:p>
          <a:pPr>
            <a:defRPr sz="2800" b="1" i="0" u="none" strike="noStrike" kern="1200" baseline="0">
              <a:solidFill>
                <a:schemeClr val="tx1"/>
              </a:solidFill>
              <a:latin typeface="+mn-lt"/>
              <a:ea typeface="+mn-ea"/>
              <a:cs typeface="+mn-cs"/>
            </a:defRPr>
          </a:pPr>
          <a:endParaRPr lang="pt-BR"/>
        </a:p>
      </c:txPr>
    </c:title>
    <c:autoTitleDeleted val="0"/>
    <c:plotArea>
      <c:layout/>
      <c:pieChart>
        <c:varyColors val="1"/>
        <c:ser>
          <c:idx val="0"/>
          <c:order val="0"/>
          <c:tx>
            <c:strRef>
              <c:f>'[Dados-Situações-Alunos-N1-2018-1 - Cópia.xlsx]Edificações-Notas'!$N$1</c:f>
              <c:strCache>
                <c:ptCount val="1"/>
                <c:pt idx="0">
                  <c:v>TOTAL</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2600" b="1" i="0" u="none" strike="noStrike" kern="1200" baseline="0">
                    <a:solidFill>
                      <a:schemeClr val="tx1"/>
                    </a:solidFill>
                    <a:effectLst>
                      <a:outerShdw blurRad="38100" dist="38100" dir="2700000" algn="tl">
                        <a:srgbClr val="000000">
                          <a:alpha val="43137"/>
                        </a:srgbClr>
                      </a:outerShdw>
                    </a:effectLst>
                    <a:latin typeface="+mn-lt"/>
                    <a:ea typeface="+mn-ea"/>
                    <a:cs typeface="+mn-cs"/>
                  </a:defRPr>
                </a:pPr>
                <a:endParaRPr lang="pt-BR"/>
              </a:p>
            </c:txPr>
            <c:dLblPos val="ctr"/>
            <c:showLegendKey val="0"/>
            <c:showVal val="0"/>
            <c:showCatName val="0"/>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15:layout/>
              </c:ext>
            </c:extLst>
          </c:dLbls>
          <c:cat>
            <c:strRef>
              <c:f>'[Dados-Situações-Alunos-N1-2018-1 - Cópia.xlsx]Edificações-Notas'!$M$2:$M$4</c:f>
              <c:strCache>
                <c:ptCount val="3"/>
                <c:pt idx="0">
                  <c:v>Reprovados por nota</c:v>
                </c:pt>
                <c:pt idx="1">
                  <c:v>Progressão parcial - Dependência</c:v>
                </c:pt>
                <c:pt idx="2">
                  <c:v>Aprovado por nota</c:v>
                </c:pt>
              </c:strCache>
            </c:strRef>
          </c:cat>
          <c:val>
            <c:numRef>
              <c:f>'[Dados-Situações-Alunos-N1-2018-1 - Cópia.xlsx]Edificações-Notas'!$N$2:$N$4</c:f>
              <c:numCache>
                <c:formatCode>General</c:formatCode>
                <c:ptCount val="3"/>
                <c:pt idx="0">
                  <c:v>34</c:v>
                </c:pt>
                <c:pt idx="1">
                  <c:v>25</c:v>
                </c:pt>
                <c:pt idx="2">
                  <c:v>39</c:v>
                </c:pt>
              </c:numCache>
            </c:numRef>
          </c:val>
        </c:ser>
        <c:dLbls>
          <c:dLblPos val="ctr"/>
          <c:showLegendKey val="0"/>
          <c:showVal val="0"/>
          <c:showCatName val="0"/>
          <c:showSerName val="0"/>
          <c:showPercent val="1"/>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pt-BR"/>
        </a:p>
      </c:txPr>
    </c:legend>
    <c:plotVisOnly val="1"/>
    <c:dispBlanksAs val="gap"/>
    <c:showDLblsOverMax val="0"/>
  </c:chart>
  <c:spPr>
    <a:noFill/>
    <a:ln>
      <a:noFill/>
    </a:ln>
    <a:effectLst/>
  </c:spPr>
  <c:txPr>
    <a:bodyPr/>
    <a:lstStyle/>
    <a:p>
      <a:pPr>
        <a:defRPr/>
      </a:pPr>
      <a:endParaRPr lang="pt-BR"/>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78714329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endParaRPr lang="pt-BR"/>
          </a:p>
        </p:txBody>
      </p:sp>
    </p:spTree>
    <p:extLst>
      <p:ext uri="{BB962C8B-B14F-4D97-AF65-F5344CB8AC3E}">
        <p14:creationId xmlns:p14="http://schemas.microsoft.com/office/powerpoint/2010/main" val="2112155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pt-BR" smtClean="0"/>
              <a:t>Clique para editar o título mestre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endParaRPr lang="pt-BR"/>
          </a:p>
        </p:txBody>
      </p:sp>
      <p:sp>
        <p:nvSpPr>
          <p:cNvPr id="5" name="Footer Placeholder 4"/>
          <p:cNvSpPr>
            <a:spLocks noGrp="1"/>
          </p:cNvSpPr>
          <p:nvPr>
            <p:ph type="ftr" sz="quarter" idx="11"/>
          </p:nvPr>
        </p:nvSpPr>
        <p:spPr/>
        <p:txBody>
          <a:bodyPr/>
          <a:lstStyle/>
          <a:p>
            <a:r>
              <a:rPr lang="pt-BR" smtClean="0"/>
              <a:t>© 2017 Pró-Reitoria de Ensino </a:t>
            </a:r>
            <a:endParaRPr lang="pt-BR"/>
          </a:p>
        </p:txBody>
      </p:sp>
      <p:sp>
        <p:nvSpPr>
          <p:cNvPr id="6" name="Slide Number Placeholder 5"/>
          <p:cNvSpPr>
            <a:spLocks noGrp="1"/>
          </p:cNvSpPr>
          <p:nvPr>
            <p:ph type="sldNum" sz="quarter" idx="12"/>
          </p:nvPr>
        </p:nvSpPr>
        <p:spPr/>
        <p:txBody>
          <a:bodyPr/>
          <a:lstStyle/>
          <a:p>
            <a:pPr algn="r">
              <a:buSzPct val="25000"/>
            </a:pPr>
            <a:fld id="{00000000-1234-1234-1234-123412341234}" type="slidenum">
              <a:rPr lang="en-US" sz="1800" smtClean="0">
                <a:solidFill>
                  <a:schemeClr val="lt1"/>
                </a:solidFill>
              </a:rPr>
              <a:pPr algn="r">
                <a:buSzPct val="25000"/>
              </a:pPr>
              <a:t>‹nº›</a:t>
            </a:fld>
            <a:endParaRPr lang="en-US" sz="1800">
              <a:solidFill>
                <a:schemeClr val="lt1"/>
              </a:solidFill>
            </a:endParaRPr>
          </a:p>
        </p:txBody>
      </p:sp>
    </p:spTree>
    <p:extLst>
      <p:ext uri="{BB962C8B-B14F-4D97-AF65-F5344CB8AC3E}">
        <p14:creationId xmlns:p14="http://schemas.microsoft.com/office/powerpoint/2010/main" val="2201536058"/>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endParaRPr lang="pt-BR"/>
          </a:p>
        </p:txBody>
      </p:sp>
      <p:sp>
        <p:nvSpPr>
          <p:cNvPr id="5" name="Footer Placeholder 4"/>
          <p:cNvSpPr>
            <a:spLocks noGrp="1"/>
          </p:cNvSpPr>
          <p:nvPr>
            <p:ph type="ftr" sz="quarter" idx="11"/>
          </p:nvPr>
        </p:nvSpPr>
        <p:spPr/>
        <p:txBody>
          <a:bodyPr/>
          <a:lstStyle/>
          <a:p>
            <a:r>
              <a:rPr lang="pt-BR" smtClean="0"/>
              <a:t>© 2017 Pró-Reitoria de Ensino </a:t>
            </a:r>
            <a:endParaRPr lang="pt-BR"/>
          </a:p>
        </p:txBody>
      </p:sp>
      <p:sp>
        <p:nvSpPr>
          <p:cNvPr id="6" name="Slide Number Placeholder 5"/>
          <p:cNvSpPr>
            <a:spLocks noGrp="1"/>
          </p:cNvSpPr>
          <p:nvPr>
            <p:ph type="sldNum" sz="quarter" idx="12"/>
          </p:nvPr>
        </p:nvSpPr>
        <p:spPr/>
        <p:txBody>
          <a:bodyPr/>
          <a:lstStyle/>
          <a:p>
            <a:pPr algn="r">
              <a:buSzPct val="25000"/>
            </a:pPr>
            <a:fld id="{00000000-1234-1234-1234-123412341234}" type="slidenum">
              <a:rPr lang="en-US" sz="1800" smtClean="0">
                <a:solidFill>
                  <a:schemeClr val="lt1"/>
                </a:solidFill>
              </a:rPr>
              <a:pPr algn="r">
                <a:buSzPct val="25000"/>
              </a:pPr>
              <a:t>‹nº›</a:t>
            </a:fld>
            <a:endParaRPr lang="en-US" sz="1800">
              <a:solidFill>
                <a:schemeClr val="lt1"/>
              </a:solidFill>
            </a:endParaRPr>
          </a:p>
        </p:txBody>
      </p:sp>
    </p:spTree>
    <p:extLst>
      <p:ext uri="{BB962C8B-B14F-4D97-AF65-F5344CB8AC3E}">
        <p14:creationId xmlns:p14="http://schemas.microsoft.com/office/powerpoint/2010/main" val="2174206073"/>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endParaRPr lang="pt-BR"/>
          </a:p>
        </p:txBody>
      </p:sp>
      <p:sp>
        <p:nvSpPr>
          <p:cNvPr id="5" name="Footer Placeholder 4"/>
          <p:cNvSpPr>
            <a:spLocks noGrp="1"/>
          </p:cNvSpPr>
          <p:nvPr>
            <p:ph type="ftr" sz="quarter" idx="11"/>
          </p:nvPr>
        </p:nvSpPr>
        <p:spPr/>
        <p:txBody>
          <a:bodyPr/>
          <a:lstStyle/>
          <a:p>
            <a:r>
              <a:rPr lang="pt-BR" smtClean="0"/>
              <a:t>© 2017 Pró-Reitoria de Ensino </a:t>
            </a:r>
            <a:endParaRPr lang="pt-BR"/>
          </a:p>
        </p:txBody>
      </p:sp>
      <p:sp>
        <p:nvSpPr>
          <p:cNvPr id="6" name="Slide Number Placeholder 5"/>
          <p:cNvSpPr>
            <a:spLocks noGrp="1"/>
          </p:cNvSpPr>
          <p:nvPr>
            <p:ph type="sldNum" sz="quarter" idx="12"/>
          </p:nvPr>
        </p:nvSpPr>
        <p:spPr/>
        <p:txBody>
          <a:bodyPr/>
          <a:lstStyle/>
          <a:p>
            <a:pPr algn="r">
              <a:buSzPct val="25000"/>
            </a:pPr>
            <a:fld id="{00000000-1234-1234-1234-123412341234}" type="slidenum">
              <a:rPr lang="en-US" sz="1800" smtClean="0">
                <a:solidFill>
                  <a:schemeClr val="lt1"/>
                </a:solidFill>
              </a:rPr>
              <a:pPr algn="r">
                <a:buSzPct val="25000"/>
              </a:pPr>
              <a:t>‹nº›</a:t>
            </a:fld>
            <a:endParaRPr lang="en-US" sz="1800">
              <a:solidFill>
                <a:schemeClr val="lt1"/>
              </a:solidFill>
            </a:endParaRPr>
          </a:p>
        </p:txBody>
      </p:sp>
    </p:spTree>
    <p:extLst>
      <p:ext uri="{BB962C8B-B14F-4D97-AF65-F5344CB8AC3E}">
        <p14:creationId xmlns:p14="http://schemas.microsoft.com/office/powerpoint/2010/main" val="2159451771"/>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endParaRPr lang="pt-BR"/>
          </a:p>
        </p:txBody>
      </p:sp>
      <p:sp>
        <p:nvSpPr>
          <p:cNvPr id="5" name="Footer Placeholder 4"/>
          <p:cNvSpPr>
            <a:spLocks noGrp="1"/>
          </p:cNvSpPr>
          <p:nvPr>
            <p:ph type="ftr" sz="quarter" idx="11"/>
          </p:nvPr>
        </p:nvSpPr>
        <p:spPr/>
        <p:txBody>
          <a:bodyPr/>
          <a:lstStyle/>
          <a:p>
            <a:r>
              <a:rPr lang="pt-BR" smtClean="0"/>
              <a:t>© 2017 Pró-Reitoria de Ensino </a:t>
            </a:r>
            <a:endParaRPr lang="pt-BR"/>
          </a:p>
        </p:txBody>
      </p:sp>
      <p:sp>
        <p:nvSpPr>
          <p:cNvPr id="6" name="Slide Number Placeholder 5"/>
          <p:cNvSpPr>
            <a:spLocks noGrp="1"/>
          </p:cNvSpPr>
          <p:nvPr>
            <p:ph type="sldNum" sz="quarter" idx="12"/>
          </p:nvPr>
        </p:nvSpPr>
        <p:spPr/>
        <p:txBody>
          <a:bodyPr/>
          <a:lstStyle/>
          <a:p>
            <a:pPr algn="r">
              <a:buSzPct val="25000"/>
            </a:pPr>
            <a:fld id="{00000000-1234-1234-1234-123412341234}" type="slidenum">
              <a:rPr lang="en-US" sz="1800" smtClean="0">
                <a:solidFill>
                  <a:schemeClr val="lt1"/>
                </a:solidFill>
              </a:rPr>
              <a:pPr algn="r">
                <a:buSzPct val="25000"/>
              </a:pPr>
              <a:t>‹nº›</a:t>
            </a:fld>
            <a:endParaRPr lang="en-US" sz="1800">
              <a:solidFill>
                <a:schemeClr val="lt1"/>
              </a:solidFill>
            </a:endParaRPr>
          </a:p>
        </p:txBody>
      </p:sp>
    </p:spTree>
    <p:extLst>
      <p:ext uri="{BB962C8B-B14F-4D97-AF65-F5344CB8AC3E}">
        <p14:creationId xmlns:p14="http://schemas.microsoft.com/office/powerpoint/2010/main" val="4165086906"/>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pt-BR" smtClean="0"/>
              <a:t>Clique para editar o título mestre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endParaRPr lang="pt-BR" dirty="0"/>
          </a:p>
        </p:txBody>
      </p:sp>
      <p:sp>
        <p:nvSpPr>
          <p:cNvPr id="5" name="Footer Placeholder 4"/>
          <p:cNvSpPr>
            <a:spLocks noGrp="1"/>
          </p:cNvSpPr>
          <p:nvPr>
            <p:ph type="ftr" sz="quarter" idx="11"/>
          </p:nvPr>
        </p:nvSpPr>
        <p:spPr/>
        <p:txBody>
          <a:bodyPr/>
          <a:lstStyle/>
          <a:p>
            <a:r>
              <a:rPr lang="pt-BR" smtClean="0"/>
              <a:t>© 2017 Pró-Reitoria de Ensino </a:t>
            </a:r>
            <a:endParaRPr lang="pt-BR" dirty="0"/>
          </a:p>
        </p:txBody>
      </p:sp>
      <p:sp>
        <p:nvSpPr>
          <p:cNvPr id="6" name="Slide Number Placeholder 5"/>
          <p:cNvSpPr>
            <a:spLocks noGrp="1"/>
          </p:cNvSpPr>
          <p:nvPr>
            <p:ph type="sldNum" sz="quarter" idx="12"/>
          </p:nvPr>
        </p:nvSpPr>
        <p:spPr/>
        <p:txBody>
          <a:bodyPr/>
          <a:lstStyle/>
          <a:p>
            <a:fld id="{3780670E-95D9-4EC1-8033-F21B544536FC}" type="slidenum">
              <a:rPr lang="pt-BR" smtClean="0"/>
              <a:t>‹nº›</a:t>
            </a:fld>
            <a:endParaRPr lang="pt-BR"/>
          </a:p>
        </p:txBody>
      </p:sp>
      <p:pic>
        <p:nvPicPr>
          <p:cNvPr id="7" name="Image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061" y="5747657"/>
            <a:ext cx="698094" cy="1101634"/>
          </a:xfrm>
          <a:prstGeom prst="rect">
            <a:avLst/>
          </a:prstGeom>
        </p:spPr>
      </p:pic>
    </p:spTree>
    <p:extLst>
      <p:ext uri="{BB962C8B-B14F-4D97-AF65-F5344CB8AC3E}">
        <p14:creationId xmlns:p14="http://schemas.microsoft.com/office/powerpoint/2010/main" val="4060460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endParaRPr lang="pt-BR"/>
          </a:p>
        </p:txBody>
      </p:sp>
      <p:sp>
        <p:nvSpPr>
          <p:cNvPr id="6" name="Footer Placeholder 5"/>
          <p:cNvSpPr>
            <a:spLocks noGrp="1"/>
          </p:cNvSpPr>
          <p:nvPr>
            <p:ph type="ftr" sz="quarter" idx="11"/>
          </p:nvPr>
        </p:nvSpPr>
        <p:spPr/>
        <p:txBody>
          <a:bodyPr/>
          <a:lstStyle/>
          <a:p>
            <a:r>
              <a:rPr lang="pt-BR" smtClean="0"/>
              <a:t>© 2017 Pró-Reitoria de Ensino </a:t>
            </a:r>
            <a:endParaRPr lang="pt-BR"/>
          </a:p>
        </p:txBody>
      </p:sp>
      <p:sp>
        <p:nvSpPr>
          <p:cNvPr id="7" name="Slide Number Placeholder 6"/>
          <p:cNvSpPr>
            <a:spLocks noGrp="1"/>
          </p:cNvSpPr>
          <p:nvPr>
            <p:ph type="sldNum" sz="quarter" idx="12"/>
          </p:nvPr>
        </p:nvSpPr>
        <p:spPr/>
        <p:txBody>
          <a:bodyPr/>
          <a:lstStyle/>
          <a:p>
            <a:pPr algn="r">
              <a:buSzPct val="25000"/>
            </a:pPr>
            <a:fld id="{00000000-1234-1234-1234-123412341234}" type="slidenum">
              <a:rPr lang="en-US" sz="1800" smtClean="0">
                <a:solidFill>
                  <a:schemeClr val="lt1"/>
                </a:solidFill>
              </a:rPr>
              <a:pPr algn="r">
                <a:buSzPct val="25000"/>
              </a:pPr>
              <a:t>‹nº›</a:t>
            </a:fld>
            <a:endParaRPr lang="en-US" sz="1800">
              <a:solidFill>
                <a:schemeClr val="lt1"/>
              </a:solidFill>
            </a:endParaRPr>
          </a:p>
        </p:txBody>
      </p:sp>
    </p:spTree>
    <p:extLst>
      <p:ext uri="{BB962C8B-B14F-4D97-AF65-F5344CB8AC3E}">
        <p14:creationId xmlns:p14="http://schemas.microsoft.com/office/powerpoint/2010/main" val="2499337805"/>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629842" y="2505075"/>
            <a:ext cx="3868340"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629150" y="2505075"/>
            <a:ext cx="3887391"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endParaRPr lang="pt-BR"/>
          </a:p>
        </p:txBody>
      </p:sp>
      <p:sp>
        <p:nvSpPr>
          <p:cNvPr id="8" name="Footer Placeholder 7"/>
          <p:cNvSpPr>
            <a:spLocks noGrp="1"/>
          </p:cNvSpPr>
          <p:nvPr>
            <p:ph type="ftr" sz="quarter" idx="11"/>
          </p:nvPr>
        </p:nvSpPr>
        <p:spPr/>
        <p:txBody>
          <a:bodyPr/>
          <a:lstStyle/>
          <a:p>
            <a:r>
              <a:rPr lang="pt-BR" smtClean="0"/>
              <a:t>© 2017 Pró-Reitoria de Ensino </a:t>
            </a:r>
            <a:endParaRPr lang="pt-BR"/>
          </a:p>
        </p:txBody>
      </p:sp>
      <p:sp>
        <p:nvSpPr>
          <p:cNvPr id="9" name="Slide Number Placeholder 8"/>
          <p:cNvSpPr>
            <a:spLocks noGrp="1"/>
          </p:cNvSpPr>
          <p:nvPr>
            <p:ph type="sldNum" sz="quarter" idx="12"/>
          </p:nvPr>
        </p:nvSpPr>
        <p:spPr/>
        <p:txBody>
          <a:bodyPr/>
          <a:lstStyle/>
          <a:p>
            <a:pPr algn="r">
              <a:buSzPct val="25000"/>
            </a:pPr>
            <a:fld id="{00000000-1234-1234-1234-123412341234}" type="slidenum">
              <a:rPr lang="en-US" sz="1800" smtClean="0">
                <a:solidFill>
                  <a:schemeClr val="lt1"/>
                </a:solidFill>
              </a:rPr>
              <a:pPr algn="r">
                <a:buSzPct val="25000"/>
              </a:pPr>
              <a:t>‹nº›</a:t>
            </a:fld>
            <a:endParaRPr lang="en-US" sz="1800">
              <a:solidFill>
                <a:schemeClr val="lt1"/>
              </a:solidFill>
            </a:endParaRPr>
          </a:p>
        </p:txBody>
      </p:sp>
    </p:spTree>
    <p:extLst>
      <p:ext uri="{BB962C8B-B14F-4D97-AF65-F5344CB8AC3E}">
        <p14:creationId xmlns:p14="http://schemas.microsoft.com/office/powerpoint/2010/main" val="449253089"/>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endParaRPr lang="pt-BR"/>
          </a:p>
        </p:txBody>
      </p:sp>
      <p:sp>
        <p:nvSpPr>
          <p:cNvPr id="4" name="Footer Placeholder 3"/>
          <p:cNvSpPr>
            <a:spLocks noGrp="1"/>
          </p:cNvSpPr>
          <p:nvPr>
            <p:ph type="ftr" sz="quarter" idx="11"/>
          </p:nvPr>
        </p:nvSpPr>
        <p:spPr/>
        <p:txBody>
          <a:bodyPr/>
          <a:lstStyle/>
          <a:p>
            <a:r>
              <a:rPr lang="pt-BR" smtClean="0"/>
              <a:t>© 2017 Pró-Reitoria de Ensino </a:t>
            </a:r>
            <a:endParaRPr lang="pt-BR"/>
          </a:p>
        </p:txBody>
      </p:sp>
      <p:sp>
        <p:nvSpPr>
          <p:cNvPr id="5" name="Slide Number Placeholder 4"/>
          <p:cNvSpPr>
            <a:spLocks noGrp="1"/>
          </p:cNvSpPr>
          <p:nvPr>
            <p:ph type="sldNum" sz="quarter" idx="12"/>
          </p:nvPr>
        </p:nvSpPr>
        <p:spPr/>
        <p:txBody>
          <a:bodyPr/>
          <a:lstStyle/>
          <a:p>
            <a:pPr algn="r">
              <a:buSzPct val="25000"/>
            </a:pPr>
            <a:fld id="{00000000-1234-1234-1234-123412341234}" type="slidenum">
              <a:rPr lang="en-US" sz="1800" smtClean="0">
                <a:solidFill>
                  <a:schemeClr val="lt1"/>
                </a:solidFill>
              </a:rPr>
              <a:pPr algn="r">
                <a:buSzPct val="25000"/>
              </a:pPr>
              <a:t>‹nº›</a:t>
            </a:fld>
            <a:endParaRPr lang="en-US" sz="1800">
              <a:solidFill>
                <a:schemeClr val="lt1"/>
              </a:solidFill>
            </a:endParaRPr>
          </a:p>
        </p:txBody>
      </p:sp>
    </p:spTree>
    <p:extLst>
      <p:ext uri="{BB962C8B-B14F-4D97-AF65-F5344CB8AC3E}">
        <p14:creationId xmlns:p14="http://schemas.microsoft.com/office/powerpoint/2010/main" val="2464305303"/>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pt-BR"/>
          </a:p>
        </p:txBody>
      </p:sp>
      <p:sp>
        <p:nvSpPr>
          <p:cNvPr id="3" name="Footer Placeholder 2"/>
          <p:cNvSpPr>
            <a:spLocks noGrp="1"/>
          </p:cNvSpPr>
          <p:nvPr>
            <p:ph type="ftr" sz="quarter" idx="11"/>
          </p:nvPr>
        </p:nvSpPr>
        <p:spPr/>
        <p:txBody>
          <a:bodyPr/>
          <a:lstStyle/>
          <a:p>
            <a:r>
              <a:rPr lang="pt-BR" smtClean="0"/>
              <a:t>© 2017 Pró-Reitoria de Ensino </a:t>
            </a:r>
            <a:endParaRPr lang="pt-BR"/>
          </a:p>
        </p:txBody>
      </p:sp>
      <p:sp>
        <p:nvSpPr>
          <p:cNvPr id="4" name="Slide Number Placeholder 3"/>
          <p:cNvSpPr>
            <a:spLocks noGrp="1"/>
          </p:cNvSpPr>
          <p:nvPr>
            <p:ph type="sldNum" sz="quarter" idx="12"/>
          </p:nvPr>
        </p:nvSpPr>
        <p:spPr/>
        <p:txBody>
          <a:bodyPr/>
          <a:lstStyle/>
          <a:p>
            <a:pPr algn="r">
              <a:buSzPct val="25000"/>
            </a:pPr>
            <a:fld id="{00000000-1234-1234-1234-123412341234}" type="slidenum">
              <a:rPr lang="en-US" sz="1800" smtClean="0">
                <a:solidFill>
                  <a:schemeClr val="lt1"/>
                </a:solidFill>
              </a:rPr>
              <a:pPr algn="r">
                <a:buSzPct val="25000"/>
              </a:pPr>
              <a:t>‹nº›</a:t>
            </a:fld>
            <a:endParaRPr lang="en-US" sz="1800">
              <a:solidFill>
                <a:schemeClr val="lt1"/>
              </a:solidFill>
            </a:endParaRPr>
          </a:p>
        </p:txBody>
      </p:sp>
    </p:spTree>
    <p:extLst>
      <p:ext uri="{BB962C8B-B14F-4D97-AF65-F5344CB8AC3E}">
        <p14:creationId xmlns:p14="http://schemas.microsoft.com/office/powerpoint/2010/main" val="1208455630"/>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t-BR" smtClean="0"/>
              <a:t>Clique para editar o título mestre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Date Placeholder 4"/>
          <p:cNvSpPr>
            <a:spLocks noGrp="1"/>
          </p:cNvSpPr>
          <p:nvPr>
            <p:ph type="dt" sz="half" idx="10"/>
          </p:nvPr>
        </p:nvSpPr>
        <p:spPr/>
        <p:txBody>
          <a:bodyPr/>
          <a:lstStyle/>
          <a:p>
            <a:endParaRPr lang="pt-BR"/>
          </a:p>
        </p:txBody>
      </p:sp>
      <p:sp>
        <p:nvSpPr>
          <p:cNvPr id="6" name="Footer Placeholder 5"/>
          <p:cNvSpPr>
            <a:spLocks noGrp="1"/>
          </p:cNvSpPr>
          <p:nvPr>
            <p:ph type="ftr" sz="quarter" idx="11"/>
          </p:nvPr>
        </p:nvSpPr>
        <p:spPr/>
        <p:txBody>
          <a:bodyPr/>
          <a:lstStyle/>
          <a:p>
            <a:r>
              <a:rPr lang="pt-BR" smtClean="0"/>
              <a:t>© 2017 Pró-Reitoria de Ensino </a:t>
            </a:r>
            <a:endParaRPr lang="pt-BR"/>
          </a:p>
        </p:txBody>
      </p:sp>
      <p:sp>
        <p:nvSpPr>
          <p:cNvPr id="7" name="Slide Number Placeholder 6"/>
          <p:cNvSpPr>
            <a:spLocks noGrp="1"/>
          </p:cNvSpPr>
          <p:nvPr>
            <p:ph type="sldNum" sz="quarter" idx="12"/>
          </p:nvPr>
        </p:nvSpPr>
        <p:spPr/>
        <p:txBody>
          <a:bodyPr/>
          <a:lstStyle/>
          <a:p>
            <a:pPr algn="r">
              <a:buSzPct val="25000"/>
            </a:pPr>
            <a:fld id="{00000000-1234-1234-1234-123412341234}" type="slidenum">
              <a:rPr lang="en-US" sz="1800" smtClean="0">
                <a:solidFill>
                  <a:schemeClr val="lt1"/>
                </a:solidFill>
              </a:rPr>
              <a:pPr algn="r">
                <a:buSzPct val="25000"/>
              </a:pPr>
              <a:t>‹nº›</a:t>
            </a:fld>
            <a:endParaRPr lang="en-US" sz="1800">
              <a:solidFill>
                <a:schemeClr val="lt1"/>
              </a:solidFill>
            </a:endParaRPr>
          </a:p>
        </p:txBody>
      </p:sp>
    </p:spTree>
    <p:extLst>
      <p:ext uri="{BB962C8B-B14F-4D97-AF65-F5344CB8AC3E}">
        <p14:creationId xmlns:p14="http://schemas.microsoft.com/office/powerpoint/2010/main" val="2157581142"/>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Date Placeholder 4"/>
          <p:cNvSpPr>
            <a:spLocks noGrp="1"/>
          </p:cNvSpPr>
          <p:nvPr>
            <p:ph type="dt" sz="half" idx="10"/>
          </p:nvPr>
        </p:nvSpPr>
        <p:spPr/>
        <p:txBody>
          <a:bodyPr/>
          <a:lstStyle/>
          <a:p>
            <a:endParaRPr lang="pt-BR"/>
          </a:p>
        </p:txBody>
      </p:sp>
      <p:sp>
        <p:nvSpPr>
          <p:cNvPr id="6" name="Footer Placeholder 5"/>
          <p:cNvSpPr>
            <a:spLocks noGrp="1"/>
          </p:cNvSpPr>
          <p:nvPr>
            <p:ph type="ftr" sz="quarter" idx="11"/>
          </p:nvPr>
        </p:nvSpPr>
        <p:spPr/>
        <p:txBody>
          <a:bodyPr/>
          <a:lstStyle/>
          <a:p>
            <a:r>
              <a:rPr lang="pt-BR" smtClean="0"/>
              <a:t>© 2017 Pró-Reitoria de Ensino </a:t>
            </a:r>
            <a:endParaRPr lang="pt-BR"/>
          </a:p>
        </p:txBody>
      </p:sp>
      <p:sp>
        <p:nvSpPr>
          <p:cNvPr id="7" name="Slide Number Placeholder 6"/>
          <p:cNvSpPr>
            <a:spLocks noGrp="1"/>
          </p:cNvSpPr>
          <p:nvPr>
            <p:ph type="sldNum" sz="quarter" idx="12"/>
          </p:nvPr>
        </p:nvSpPr>
        <p:spPr/>
        <p:txBody>
          <a:bodyPr/>
          <a:lstStyle/>
          <a:p>
            <a:pPr algn="r">
              <a:buSzPct val="25000"/>
            </a:pPr>
            <a:fld id="{00000000-1234-1234-1234-123412341234}" type="slidenum">
              <a:rPr lang="en-US" sz="1800" smtClean="0">
                <a:solidFill>
                  <a:schemeClr val="lt1"/>
                </a:solidFill>
              </a:rPr>
              <a:pPr algn="r">
                <a:buSzPct val="25000"/>
              </a:pPr>
              <a:t>‹nº›</a:t>
            </a:fld>
            <a:endParaRPr lang="en-US" sz="1800">
              <a:solidFill>
                <a:schemeClr val="lt1"/>
              </a:solidFill>
            </a:endParaRPr>
          </a:p>
        </p:txBody>
      </p:sp>
    </p:spTree>
    <p:extLst>
      <p:ext uri="{BB962C8B-B14F-4D97-AF65-F5344CB8AC3E}">
        <p14:creationId xmlns:p14="http://schemas.microsoft.com/office/powerpoint/2010/main" val="4126735449"/>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t-B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 2017 Pró-Reitoria de Ensino </a:t>
            </a:r>
            <a:endParaRPr lang="pt-B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r">
              <a:buSzPct val="25000"/>
            </a:pPr>
            <a:fld id="{00000000-1234-1234-1234-123412341234}" type="slidenum">
              <a:rPr lang="en-US" sz="1800" smtClean="0">
                <a:solidFill>
                  <a:schemeClr val="lt1"/>
                </a:solidFill>
              </a:rPr>
              <a:pPr algn="r">
                <a:buSzPct val="25000"/>
              </a:pPr>
              <a:t>‹nº›</a:t>
            </a:fld>
            <a:endParaRPr lang="en-US" sz="1800">
              <a:solidFill>
                <a:schemeClr val="lt1"/>
              </a:solidFill>
            </a:endParaRPr>
          </a:p>
        </p:txBody>
      </p:sp>
    </p:spTree>
    <p:extLst>
      <p:ext uri="{BB962C8B-B14F-4D97-AF65-F5344CB8AC3E}">
        <p14:creationId xmlns:p14="http://schemas.microsoft.com/office/powerpoint/2010/main" val="16976970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86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4" name="Image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6585" y="5747657"/>
            <a:ext cx="930792" cy="1101634"/>
          </a:xfrm>
          <a:prstGeom prst="rect">
            <a:avLst/>
          </a:prstGeom>
        </p:spPr>
      </p:pic>
      <p:sp>
        <p:nvSpPr>
          <p:cNvPr id="5" name="Título 4"/>
          <p:cNvSpPr>
            <a:spLocks noGrp="1"/>
          </p:cNvSpPr>
          <p:nvPr>
            <p:ph type="ctrTitle"/>
          </p:nvPr>
        </p:nvSpPr>
        <p:spPr>
          <a:xfrm>
            <a:off x="666000" y="2511000"/>
            <a:ext cx="7812000" cy="1836000"/>
          </a:xfrm>
        </p:spPr>
        <p:txBody>
          <a:bodyPr>
            <a:normAutofit/>
          </a:bodyPr>
          <a:lstStyle/>
          <a:p>
            <a:r>
              <a:rPr lang="pt-BR" sz="4800" b="1" dirty="0" smtClean="0">
                <a:effectLst>
                  <a:outerShdw blurRad="38100" dist="38100" dir="2700000" algn="tl">
                    <a:srgbClr val="000000">
                      <a:alpha val="43137"/>
                    </a:srgbClr>
                  </a:outerShdw>
                </a:effectLst>
                <a:latin typeface="+mn-lt"/>
              </a:rPr>
              <a:t>CÉLULAS DE APRENDIZAGEM COOPERATIVA</a:t>
            </a:r>
            <a:endParaRPr lang="pt-BR" sz="4800" b="1" dirty="0">
              <a:effectLst>
                <a:outerShdw blurRad="38100" dist="38100" dir="2700000" algn="tl">
                  <a:srgbClr val="000000">
                    <a:alpha val="43137"/>
                  </a:srgbClr>
                </a:outerShdw>
              </a:effectLst>
              <a:latin typeface="+mn-lt"/>
            </a:endParaRPr>
          </a:p>
        </p:txBody>
      </p:sp>
      <p:pic>
        <p:nvPicPr>
          <p:cNvPr id="6" name="Imagem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77294" y="250405"/>
            <a:ext cx="1589412" cy="1589412"/>
          </a:xfrm>
          <a:prstGeom prst="rect">
            <a:avLst/>
          </a:prstGeom>
        </p:spPr>
      </p:pic>
      <p:sp>
        <p:nvSpPr>
          <p:cNvPr id="9" name="CaixaDeTexto 8"/>
          <p:cNvSpPr txBox="1"/>
          <p:nvPr/>
        </p:nvSpPr>
        <p:spPr>
          <a:xfrm>
            <a:off x="2131764" y="6246564"/>
            <a:ext cx="4880472" cy="338554"/>
          </a:xfrm>
          <a:prstGeom prst="rect">
            <a:avLst/>
          </a:prstGeom>
          <a:noFill/>
        </p:spPr>
        <p:txBody>
          <a:bodyPr wrap="square" rtlCol="0">
            <a:spAutoFit/>
          </a:bodyPr>
          <a:lstStyle/>
          <a:p>
            <a:pPr algn="just"/>
            <a:r>
              <a:rPr lang="pt-BR" sz="1600" b="1" dirty="0" smtClean="0">
                <a:solidFill>
                  <a:srgbClr val="FF0000"/>
                </a:solidFill>
              </a:rPr>
              <a:t>Realização: Coordenação Técnico-Pedagógica</a:t>
            </a:r>
            <a:endParaRPr lang="pt-BR" sz="1600" b="1" dirty="0">
              <a:solidFill>
                <a:srgbClr val="FF0000"/>
              </a:solidFill>
            </a:endParaRPr>
          </a:p>
        </p:txBody>
      </p:sp>
    </p:spTree>
    <p:extLst>
      <p:ext uri="{BB962C8B-B14F-4D97-AF65-F5344CB8AC3E}">
        <p14:creationId xmlns:p14="http://schemas.microsoft.com/office/powerpoint/2010/main" val="33983836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39667" y="365126"/>
            <a:ext cx="7886700" cy="1325563"/>
          </a:xfrm>
        </p:spPr>
        <p:txBody>
          <a:bodyPr>
            <a:normAutofit/>
          </a:bodyPr>
          <a:lstStyle/>
          <a:p>
            <a:r>
              <a:rPr lang="pt-BR" sz="3600" b="1" dirty="0" smtClean="0">
                <a:solidFill>
                  <a:schemeClr val="accent6">
                    <a:lumMod val="75000"/>
                  </a:schemeClr>
                </a:solidFill>
                <a:effectLst>
                  <a:outerShdw blurRad="38100" dist="38100" dir="2700000" algn="tl">
                    <a:srgbClr val="000000">
                      <a:alpha val="43137"/>
                    </a:srgbClr>
                  </a:outerShdw>
                </a:effectLst>
                <a:latin typeface="+mn-lt"/>
              </a:rPr>
              <a:t>Por que estudar em células?</a:t>
            </a:r>
            <a:endParaRPr lang="pt-BR" sz="3600" b="1" dirty="0">
              <a:solidFill>
                <a:schemeClr val="accent6">
                  <a:lumMod val="75000"/>
                </a:schemeClr>
              </a:solidFill>
              <a:effectLst>
                <a:outerShdw blurRad="38100" dist="38100" dir="2700000" algn="tl">
                  <a:srgbClr val="000000">
                    <a:alpha val="43137"/>
                  </a:srgbClr>
                </a:outerShdw>
              </a:effectLst>
              <a:latin typeface="+mn-lt"/>
            </a:endParaRPr>
          </a:p>
        </p:txBody>
      </p:sp>
      <p:sp>
        <p:nvSpPr>
          <p:cNvPr id="3" name="Espaço Reservado para Conteúdo 2"/>
          <p:cNvSpPr>
            <a:spLocks noGrp="1"/>
          </p:cNvSpPr>
          <p:nvPr>
            <p:ph idx="1"/>
          </p:nvPr>
        </p:nvSpPr>
        <p:spPr>
          <a:xfrm>
            <a:off x="628650" y="2072339"/>
            <a:ext cx="7886700" cy="2911628"/>
          </a:xfrm>
        </p:spPr>
        <p:txBody>
          <a:bodyPr>
            <a:normAutofit/>
          </a:bodyPr>
          <a:lstStyle/>
          <a:p>
            <a:pPr marL="0" indent="0" algn="just">
              <a:buNone/>
            </a:pPr>
            <a:endParaRPr lang="pt-BR" sz="2400" dirty="0" smtClean="0"/>
          </a:p>
          <a:p>
            <a:pPr marL="0" indent="0" algn="just">
              <a:buNone/>
            </a:pPr>
            <a:r>
              <a:rPr lang="pt-BR" sz="2400" dirty="0" smtClean="0"/>
              <a:t>Na contramão do individualismo e da competitividade de uma sociedade mercadológica e tendo em vista que </a:t>
            </a:r>
            <a:r>
              <a:rPr lang="pt-BR" sz="2400" b="1" dirty="0" smtClean="0">
                <a:effectLst>
                  <a:outerShdw blurRad="38100" dist="38100" dir="2700000" algn="tl">
                    <a:srgbClr val="000000">
                      <a:alpha val="43137"/>
                    </a:srgbClr>
                  </a:outerShdw>
                </a:effectLst>
              </a:rPr>
              <a:t>o homem é um ser social que se constrói coletiva e historicamente. </a:t>
            </a:r>
            <a:r>
              <a:rPr lang="pt-BR" sz="2400" dirty="0" smtClean="0"/>
              <a:t>Devemos unir nossas forças, conhecimentos e valores para superarmos nossas dificuldades e termos acesso ao que de mais elevado a humanidade já produziu.</a:t>
            </a:r>
          </a:p>
          <a:p>
            <a:pPr marL="0" indent="0" algn="just">
              <a:buNone/>
            </a:pPr>
            <a:endParaRPr lang="pt-BR" sz="2400" b="1" dirty="0"/>
          </a:p>
          <a:p>
            <a:pPr marL="0" indent="0" algn="just">
              <a:buNone/>
            </a:pPr>
            <a:endParaRPr lang="pt-BR" sz="2400" b="1" dirty="0"/>
          </a:p>
        </p:txBody>
      </p:sp>
      <p:pic>
        <p:nvPicPr>
          <p:cNvPr id="5" name="Imagem 4"/>
          <p:cNvPicPr>
            <a:picLocks noChangeAspect="1"/>
          </p:cNvPicPr>
          <p:nvPr/>
        </p:nvPicPr>
        <p:blipFill rotWithShape="1">
          <a:blip r:embed="rId2"/>
          <a:srcRect r="55194"/>
          <a:stretch/>
        </p:blipFill>
        <p:spPr>
          <a:xfrm>
            <a:off x="7002481" y="365126"/>
            <a:ext cx="1425422" cy="1438275"/>
          </a:xfrm>
          <a:prstGeom prst="rect">
            <a:avLst/>
          </a:prstGeom>
        </p:spPr>
      </p:pic>
    </p:spTree>
    <p:extLst>
      <p:ext uri="{BB962C8B-B14F-4D97-AF65-F5344CB8AC3E}">
        <p14:creationId xmlns:p14="http://schemas.microsoft.com/office/powerpoint/2010/main" val="34418165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28650" y="-86566"/>
            <a:ext cx="7886700" cy="1325563"/>
          </a:xfrm>
        </p:spPr>
        <p:txBody>
          <a:bodyPr>
            <a:normAutofit/>
          </a:bodyPr>
          <a:lstStyle/>
          <a:p>
            <a:pPr algn="ctr"/>
            <a:r>
              <a:rPr lang="pt-BR" sz="3000" b="1" dirty="0" smtClean="0">
                <a:solidFill>
                  <a:schemeClr val="accent6">
                    <a:lumMod val="75000"/>
                  </a:schemeClr>
                </a:solidFill>
                <a:effectLst>
                  <a:outerShdw blurRad="38100" dist="38100" dir="2700000" algn="tl">
                    <a:srgbClr val="000000">
                      <a:alpha val="43137"/>
                    </a:srgbClr>
                  </a:outerShdw>
                </a:effectLst>
                <a:latin typeface="+mn-lt"/>
              </a:rPr>
              <a:t>A divisão de papeis dentro das células</a:t>
            </a:r>
            <a:endParaRPr lang="pt-BR" sz="3000" b="1" dirty="0">
              <a:solidFill>
                <a:schemeClr val="accent6">
                  <a:lumMod val="75000"/>
                </a:schemeClr>
              </a:solidFill>
              <a:effectLst>
                <a:outerShdw blurRad="38100" dist="38100" dir="2700000" algn="tl">
                  <a:srgbClr val="000000">
                    <a:alpha val="43137"/>
                  </a:srgbClr>
                </a:outerShdw>
              </a:effectLst>
              <a:latin typeface="+mn-lt"/>
            </a:endParaRPr>
          </a:p>
        </p:txBody>
      </p:sp>
      <p:sp>
        <p:nvSpPr>
          <p:cNvPr id="3" name="Espaço Reservado para Conteúdo 2"/>
          <p:cNvSpPr>
            <a:spLocks noGrp="1"/>
          </p:cNvSpPr>
          <p:nvPr>
            <p:ph idx="1"/>
          </p:nvPr>
        </p:nvSpPr>
        <p:spPr/>
        <p:txBody>
          <a:bodyPr>
            <a:normAutofit/>
          </a:bodyPr>
          <a:lstStyle/>
          <a:p>
            <a:pPr marL="0" indent="0" algn="just">
              <a:buNone/>
            </a:pPr>
            <a:endParaRPr lang="pt-BR" sz="2400" dirty="0" smtClean="0"/>
          </a:p>
          <a:p>
            <a:pPr marL="0" indent="0" algn="just">
              <a:buNone/>
            </a:pPr>
            <a:endParaRPr lang="pt-BR" sz="2400" dirty="0"/>
          </a:p>
          <a:p>
            <a:pPr marL="0" indent="0" algn="just">
              <a:buNone/>
            </a:pPr>
            <a:endParaRPr lang="pt-BR" sz="2400" dirty="0" smtClean="0"/>
          </a:p>
          <a:p>
            <a:pPr marL="0" indent="0" algn="just">
              <a:buNone/>
            </a:pPr>
            <a:endParaRPr lang="pt-BR" sz="2400" dirty="0"/>
          </a:p>
          <a:p>
            <a:pPr marL="0" indent="0" algn="just">
              <a:buNone/>
            </a:pPr>
            <a:endParaRPr lang="pt-BR" sz="2400" dirty="0"/>
          </a:p>
        </p:txBody>
      </p:sp>
      <p:graphicFrame>
        <p:nvGraphicFramePr>
          <p:cNvPr id="4" name="Tabela 3"/>
          <p:cNvGraphicFramePr>
            <a:graphicFrameLocks noGrp="1"/>
          </p:cNvGraphicFramePr>
          <p:nvPr>
            <p:extLst>
              <p:ext uri="{D42A27DB-BD31-4B8C-83A1-F6EECF244321}">
                <p14:modId xmlns:p14="http://schemas.microsoft.com/office/powerpoint/2010/main" val="857312112"/>
              </p:ext>
            </p:extLst>
          </p:nvPr>
        </p:nvGraphicFramePr>
        <p:xfrm>
          <a:off x="414968" y="1187222"/>
          <a:ext cx="8314063" cy="4998720"/>
        </p:xfrm>
        <a:graphic>
          <a:graphicData uri="http://schemas.openxmlformats.org/drawingml/2006/table">
            <a:tbl>
              <a:tblPr firstRow="1" bandRow="1">
                <a:tableStyleId>{5C22544A-7EE6-4342-B048-85BDC9FD1C3A}</a:tableStyleId>
              </a:tblPr>
              <a:tblGrid>
                <a:gridCol w="1494622"/>
                <a:gridCol w="6819441"/>
              </a:tblGrid>
              <a:tr h="370840">
                <a:tc>
                  <a:txBody>
                    <a:bodyPr/>
                    <a:lstStyle/>
                    <a:p>
                      <a:pPr algn="ctr"/>
                      <a:r>
                        <a:rPr lang="pt-BR" sz="2000" b="1" dirty="0" smtClean="0">
                          <a:solidFill>
                            <a:schemeClr val="tx1"/>
                          </a:solidFill>
                          <a:effectLst>
                            <a:outerShdw blurRad="38100" dist="38100" dir="2700000" algn="tl">
                              <a:srgbClr val="000000">
                                <a:alpha val="43137"/>
                              </a:srgbClr>
                            </a:outerShdw>
                          </a:effectLst>
                        </a:rPr>
                        <a:t>Articulador</a:t>
                      </a:r>
                      <a:endParaRPr lang="pt-BR" sz="2000" b="1" dirty="0">
                        <a:solidFill>
                          <a:schemeClr val="tx1"/>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lgn="just">
                        <a:buFont typeface="Arial" panose="020B0604020202020204" pitchFamily="34" charset="0"/>
                        <a:buChar char="•"/>
                      </a:pPr>
                      <a:r>
                        <a:rPr lang="pt-BR" sz="1900" b="0" dirty="0" smtClean="0">
                          <a:solidFill>
                            <a:schemeClr val="tx1"/>
                          </a:solidFill>
                        </a:rPr>
                        <a:t>Orienta a execução da tarefa da célula; </a:t>
                      </a:r>
                    </a:p>
                    <a:p>
                      <a:pPr marL="342900" indent="-342900" algn="just">
                        <a:buFont typeface="Arial" panose="020B0604020202020204" pitchFamily="34" charset="0"/>
                        <a:buChar char="•"/>
                      </a:pPr>
                      <a:r>
                        <a:rPr lang="pt-BR" sz="1900" b="0" dirty="0" smtClean="0">
                          <a:solidFill>
                            <a:schemeClr val="tx1"/>
                          </a:solidFill>
                        </a:rPr>
                        <a:t>Chama o professor, se esgotados todos os recursos de resolução da questão na célula ; </a:t>
                      </a:r>
                    </a:p>
                    <a:p>
                      <a:pPr marL="342900" indent="-342900" algn="just">
                        <a:buFont typeface="Arial" panose="020B0604020202020204" pitchFamily="34" charset="0"/>
                        <a:buChar char="•"/>
                      </a:pPr>
                      <a:r>
                        <a:rPr lang="pt-BR" sz="1900" b="0" dirty="0" smtClean="0">
                          <a:solidFill>
                            <a:schemeClr val="tx1"/>
                          </a:solidFill>
                        </a:rPr>
                        <a:t>Representa a célula se houver uma questão a colocar ao professor;</a:t>
                      </a:r>
                      <a:endParaRPr lang="pt-BR" sz="1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pt-BR" sz="2000" b="1" dirty="0" smtClean="0">
                          <a:solidFill>
                            <a:schemeClr val="tx1"/>
                          </a:solidFill>
                          <a:effectLst>
                            <a:outerShdw blurRad="38100" dist="38100" dir="2700000" algn="tl">
                              <a:srgbClr val="000000">
                                <a:alpha val="43137"/>
                              </a:srgbClr>
                            </a:outerShdw>
                          </a:effectLst>
                        </a:rPr>
                        <a:t>Verificador</a:t>
                      </a:r>
                      <a:endParaRPr lang="pt-BR" sz="2000" b="1" dirty="0">
                        <a:solidFill>
                          <a:schemeClr val="tx1"/>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lgn="just">
                        <a:buFont typeface="Arial" panose="020B0604020202020204" pitchFamily="34" charset="0"/>
                        <a:buChar char="•"/>
                      </a:pPr>
                      <a:r>
                        <a:rPr lang="pt-BR" sz="1900" b="0" dirty="0" smtClean="0">
                          <a:solidFill>
                            <a:schemeClr val="tx1"/>
                          </a:solidFill>
                        </a:rPr>
                        <a:t>Certifica-se de que todos compreenderam a atividade;</a:t>
                      </a:r>
                    </a:p>
                    <a:p>
                      <a:pPr marL="342900" indent="-342900" algn="just">
                        <a:buFont typeface="Arial" panose="020B0604020202020204" pitchFamily="34" charset="0"/>
                        <a:buChar char="•"/>
                      </a:pPr>
                      <a:r>
                        <a:rPr lang="pt-BR" sz="1900" b="0" dirty="0" smtClean="0">
                          <a:solidFill>
                            <a:schemeClr val="tx1"/>
                          </a:solidFill>
                        </a:rPr>
                        <a:t>Convida os membros a manifestar seus acordos ou desacordos;</a:t>
                      </a:r>
                      <a:endParaRPr lang="pt-BR" sz="1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pt-BR" sz="2000" b="1" dirty="0" smtClean="0">
                          <a:solidFill>
                            <a:schemeClr val="tx1"/>
                          </a:solidFill>
                          <a:effectLst>
                            <a:outerShdw blurRad="38100" dist="38100" dir="2700000" algn="tl">
                              <a:srgbClr val="000000">
                                <a:alpha val="43137"/>
                              </a:srgbClr>
                            </a:outerShdw>
                          </a:effectLst>
                        </a:rPr>
                        <a:t>Relator</a:t>
                      </a:r>
                      <a:endParaRPr lang="pt-BR" sz="2000" b="1" dirty="0">
                        <a:solidFill>
                          <a:schemeClr val="tx1"/>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lgn="just">
                        <a:buFont typeface="Arial" panose="020B0604020202020204" pitchFamily="34" charset="0"/>
                        <a:buChar char="•"/>
                      </a:pPr>
                      <a:r>
                        <a:rPr lang="pt-BR" sz="1900" b="0" dirty="0" smtClean="0">
                          <a:solidFill>
                            <a:schemeClr val="tx1"/>
                          </a:solidFill>
                        </a:rPr>
                        <a:t>Faz a síntese dos trabalhos para apresentar; Coordenar/organizar a apresentação do trabalho.</a:t>
                      </a:r>
                      <a:endParaRPr lang="pt-BR" sz="1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pt-BR" sz="2000" b="1" dirty="0" smtClean="0">
                          <a:solidFill>
                            <a:schemeClr val="tx1"/>
                          </a:solidFill>
                          <a:effectLst>
                            <a:outerShdw blurRad="38100" dist="38100" dir="2700000" algn="tl">
                              <a:srgbClr val="000000">
                                <a:alpha val="43137"/>
                              </a:srgbClr>
                            </a:outerShdw>
                          </a:effectLst>
                        </a:rPr>
                        <a:t>Gestor do tempo e de recursos</a:t>
                      </a:r>
                      <a:endParaRPr lang="pt-BR" sz="2000" b="1" dirty="0">
                        <a:solidFill>
                          <a:schemeClr val="tx1"/>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lgn="just">
                        <a:buFont typeface="Arial" panose="020B0604020202020204" pitchFamily="34" charset="0"/>
                        <a:buChar char="•"/>
                      </a:pPr>
                      <a:r>
                        <a:rPr lang="pt-BR" sz="1900" b="0" dirty="0" smtClean="0">
                          <a:solidFill>
                            <a:schemeClr val="tx1"/>
                          </a:solidFill>
                        </a:rPr>
                        <a:t>Verifica se as atividades estão sendo realizadas no tempo previsto;</a:t>
                      </a:r>
                      <a:r>
                        <a:rPr lang="pt-BR" sz="1900" b="0" baseline="0" dirty="0" smtClean="0">
                          <a:solidFill>
                            <a:schemeClr val="tx1"/>
                          </a:solidFill>
                        </a:rPr>
                        <a:t> </a:t>
                      </a:r>
                      <a:r>
                        <a:rPr lang="pt-BR" sz="1900" b="0" dirty="0" smtClean="0">
                          <a:solidFill>
                            <a:schemeClr val="tx1"/>
                          </a:solidFill>
                        </a:rPr>
                        <a:t>Pode sugerir divisão de tempo por atividades;</a:t>
                      </a:r>
                      <a:r>
                        <a:rPr lang="pt-BR" sz="1900" b="0" baseline="0" dirty="0" smtClean="0">
                          <a:solidFill>
                            <a:schemeClr val="tx1"/>
                          </a:solidFill>
                        </a:rPr>
                        <a:t> </a:t>
                      </a:r>
                      <a:r>
                        <a:rPr lang="pt-BR" sz="1900" b="0" dirty="0" smtClean="0">
                          <a:solidFill>
                            <a:schemeClr val="tx1"/>
                          </a:solidFill>
                        </a:rPr>
                        <a:t>Anota toda a perda de tempo da célula;</a:t>
                      </a:r>
                    </a:p>
                    <a:p>
                      <a:pPr marL="342900" indent="-342900" algn="just">
                        <a:buFont typeface="Arial" panose="020B0604020202020204" pitchFamily="34" charset="0"/>
                        <a:buChar char="•"/>
                      </a:pPr>
                      <a:r>
                        <a:rPr lang="pt-BR" sz="1900" b="0" dirty="0" smtClean="0">
                          <a:solidFill>
                            <a:schemeClr val="tx1"/>
                          </a:solidFill>
                        </a:rPr>
                        <a:t>Se necessário controla o tempo de fala dos participantes da célula;</a:t>
                      </a:r>
                      <a:r>
                        <a:rPr lang="pt-BR" sz="1900" dirty="0" smtClean="0"/>
                        <a:t> Assegurar que todos os materiais necessários estão disponíveis quando necessários. • Arruma e arquiva todos os materiais usados de forma a deixar o espaço limpo e arrumado</a:t>
                      </a:r>
                      <a:endParaRPr lang="pt-BR" sz="1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95016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28650" y="365126"/>
            <a:ext cx="7886700" cy="1325563"/>
          </a:xfrm>
        </p:spPr>
        <p:txBody>
          <a:bodyPr>
            <a:normAutofit/>
          </a:bodyPr>
          <a:lstStyle/>
          <a:p>
            <a:pPr algn="ctr"/>
            <a:r>
              <a:rPr lang="pt-BR" sz="3000" b="1" dirty="0" smtClean="0">
                <a:solidFill>
                  <a:schemeClr val="accent6">
                    <a:lumMod val="75000"/>
                  </a:schemeClr>
                </a:solidFill>
                <a:effectLst>
                  <a:outerShdw blurRad="38100" dist="38100" dir="2700000" algn="tl">
                    <a:srgbClr val="000000">
                      <a:alpha val="43137"/>
                    </a:srgbClr>
                  </a:outerShdw>
                </a:effectLst>
                <a:latin typeface="+mn-lt"/>
              </a:rPr>
              <a:t>A divisão de papeis dentro das células</a:t>
            </a:r>
            <a:endParaRPr lang="pt-BR" sz="3000" b="1" dirty="0">
              <a:solidFill>
                <a:schemeClr val="accent6">
                  <a:lumMod val="75000"/>
                </a:schemeClr>
              </a:solidFill>
              <a:effectLst>
                <a:outerShdw blurRad="38100" dist="38100" dir="2700000" algn="tl">
                  <a:srgbClr val="000000">
                    <a:alpha val="43137"/>
                  </a:srgbClr>
                </a:outerShdw>
              </a:effectLst>
              <a:latin typeface="+mn-lt"/>
            </a:endParaRPr>
          </a:p>
        </p:txBody>
      </p:sp>
      <p:sp>
        <p:nvSpPr>
          <p:cNvPr id="3" name="Espaço Reservado para Conteúdo 2"/>
          <p:cNvSpPr>
            <a:spLocks noGrp="1"/>
          </p:cNvSpPr>
          <p:nvPr>
            <p:ph idx="1"/>
          </p:nvPr>
        </p:nvSpPr>
        <p:spPr/>
        <p:txBody>
          <a:bodyPr>
            <a:normAutofit/>
          </a:bodyPr>
          <a:lstStyle/>
          <a:p>
            <a:pPr marL="0" indent="0" algn="just">
              <a:buNone/>
            </a:pPr>
            <a:endParaRPr lang="pt-BR" sz="2400" dirty="0" smtClean="0"/>
          </a:p>
          <a:p>
            <a:pPr marL="0" indent="0" algn="just">
              <a:buNone/>
            </a:pPr>
            <a:endParaRPr lang="pt-BR" sz="2400" dirty="0"/>
          </a:p>
          <a:p>
            <a:pPr marL="0" indent="0" algn="just">
              <a:buNone/>
            </a:pPr>
            <a:endParaRPr lang="pt-BR" sz="2400" dirty="0" smtClean="0"/>
          </a:p>
          <a:p>
            <a:pPr marL="0" indent="0" algn="just">
              <a:buNone/>
            </a:pPr>
            <a:endParaRPr lang="pt-BR" sz="2400" dirty="0"/>
          </a:p>
          <a:p>
            <a:pPr marL="0" indent="0" algn="just">
              <a:buNone/>
            </a:pPr>
            <a:endParaRPr lang="pt-BR" sz="2400" dirty="0"/>
          </a:p>
        </p:txBody>
      </p:sp>
      <p:graphicFrame>
        <p:nvGraphicFramePr>
          <p:cNvPr id="5" name="Tabela 4"/>
          <p:cNvGraphicFramePr>
            <a:graphicFrameLocks noGrp="1"/>
          </p:cNvGraphicFramePr>
          <p:nvPr>
            <p:extLst>
              <p:ext uri="{D42A27DB-BD31-4B8C-83A1-F6EECF244321}">
                <p14:modId xmlns:p14="http://schemas.microsoft.com/office/powerpoint/2010/main" val="294554164"/>
              </p:ext>
            </p:extLst>
          </p:nvPr>
        </p:nvGraphicFramePr>
        <p:xfrm>
          <a:off x="429658" y="1825625"/>
          <a:ext cx="8513055" cy="3726876"/>
        </p:xfrm>
        <a:graphic>
          <a:graphicData uri="http://schemas.openxmlformats.org/drawingml/2006/table">
            <a:tbl>
              <a:tblPr firstRow="1" bandRow="1">
                <a:tableStyleId>{5C22544A-7EE6-4342-B048-85BDC9FD1C3A}</a:tableStyleId>
              </a:tblPr>
              <a:tblGrid>
                <a:gridCol w="1530395"/>
                <a:gridCol w="6982660"/>
              </a:tblGrid>
              <a:tr h="2345362">
                <a:tc>
                  <a:txBody>
                    <a:bodyPr/>
                    <a:lstStyle/>
                    <a:p>
                      <a:pPr algn="ctr"/>
                      <a:r>
                        <a:rPr lang="pt-BR" sz="2000" b="1" dirty="0" smtClean="0">
                          <a:solidFill>
                            <a:schemeClr val="tx1"/>
                          </a:solidFill>
                          <a:effectLst>
                            <a:outerShdw blurRad="38100" dist="38100" dir="2700000" algn="tl">
                              <a:srgbClr val="000000">
                                <a:alpha val="43137"/>
                              </a:srgbClr>
                            </a:outerShdw>
                          </a:effectLst>
                        </a:rPr>
                        <a:t>Mediador</a:t>
                      </a:r>
                      <a:endParaRPr lang="pt-BR" sz="2000" b="1" dirty="0">
                        <a:solidFill>
                          <a:schemeClr val="tx1"/>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lgn="just">
                        <a:buFont typeface="Arial" panose="020B0604020202020204" pitchFamily="34" charset="0"/>
                        <a:buChar char="•"/>
                      </a:pPr>
                      <a:r>
                        <a:rPr lang="pt-BR" sz="2000" b="0" dirty="0" smtClean="0">
                          <a:solidFill>
                            <a:schemeClr val="tx1"/>
                          </a:solidFill>
                        </a:rPr>
                        <a:t>Procura prevenir conflitos, recorda as regras que favorecem o respeito (ajudar uns aos outros, encorajar os colegas, desempenhar o seu papel, falar na sua vez); </a:t>
                      </a:r>
                    </a:p>
                    <a:p>
                      <a:pPr marL="342900" indent="-342900" algn="just">
                        <a:buFont typeface="Arial" panose="020B0604020202020204" pitchFamily="34" charset="0"/>
                        <a:buChar char="•"/>
                      </a:pPr>
                      <a:r>
                        <a:rPr lang="pt-BR" sz="2000" b="0" dirty="0" smtClean="0">
                          <a:solidFill>
                            <a:schemeClr val="tx1"/>
                          </a:solidFill>
                        </a:rPr>
                        <a:t>Elogia os membros da célula que estão a participar bem e incentiva os menos participativos. </a:t>
                      </a:r>
                    </a:p>
                    <a:p>
                      <a:pPr marL="342900" indent="-342900" algn="just">
                        <a:buFont typeface="Arial" panose="020B0604020202020204" pitchFamily="34" charset="0"/>
                        <a:buChar char="•"/>
                      </a:pPr>
                      <a:r>
                        <a:rPr lang="pt-BR" sz="2000" b="0" dirty="0" smtClean="0">
                          <a:solidFill>
                            <a:schemeClr val="tx1"/>
                          </a:solidFill>
                        </a:rPr>
                        <a:t>Assegura-se de que não há comentários depreciativos sobre ninguém.</a:t>
                      </a:r>
                      <a:endParaRPr lang="pt-BR"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1514">
                <a:tc>
                  <a:txBody>
                    <a:bodyPr/>
                    <a:lstStyle/>
                    <a:p>
                      <a:pPr algn="ctr"/>
                      <a:r>
                        <a:rPr lang="pt-BR" sz="2000" b="1" dirty="0" smtClean="0">
                          <a:solidFill>
                            <a:schemeClr val="tx1"/>
                          </a:solidFill>
                          <a:effectLst>
                            <a:outerShdw blurRad="38100" dist="38100" dir="2700000" algn="tl">
                              <a:srgbClr val="000000">
                                <a:alpha val="43137"/>
                              </a:srgbClr>
                            </a:outerShdw>
                          </a:effectLst>
                        </a:rPr>
                        <a:t>Observador</a:t>
                      </a:r>
                      <a:endParaRPr lang="pt-BR" sz="2000" b="1" dirty="0">
                        <a:solidFill>
                          <a:schemeClr val="tx1"/>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lgn="just">
                        <a:buFont typeface="Arial" panose="020B0604020202020204" pitchFamily="34" charset="0"/>
                        <a:buChar char="•"/>
                      </a:pPr>
                      <a:r>
                        <a:rPr lang="pt-BR" sz="2000" b="0" dirty="0" smtClean="0">
                          <a:solidFill>
                            <a:schemeClr val="tx1"/>
                          </a:solidFill>
                        </a:rPr>
                        <a:t>Observa, anota e contabiliza os comportamentos;</a:t>
                      </a:r>
                    </a:p>
                    <a:p>
                      <a:pPr marL="342900" indent="-342900" algn="just">
                        <a:buFont typeface="Arial" panose="020B0604020202020204" pitchFamily="34" charset="0"/>
                        <a:buChar char="•"/>
                      </a:pPr>
                      <a:r>
                        <a:rPr lang="pt-BR" sz="2000" b="0" dirty="0" smtClean="0">
                          <a:solidFill>
                            <a:schemeClr val="tx1"/>
                          </a:solidFill>
                        </a:rPr>
                        <a:t>Comunica as suas observações aos membros da célula; </a:t>
                      </a:r>
                    </a:p>
                    <a:p>
                      <a:pPr marL="342900" indent="-342900" algn="just">
                        <a:buFont typeface="Arial" panose="020B0604020202020204" pitchFamily="34" charset="0"/>
                        <a:buChar char="•"/>
                      </a:pPr>
                      <a:r>
                        <a:rPr lang="pt-BR" sz="2000" b="0" dirty="0" smtClean="0">
                          <a:solidFill>
                            <a:schemeClr val="tx1"/>
                          </a:solidFill>
                        </a:rPr>
                        <a:t>Observa e comenta os progressos feitos pela célula em relação a aos</a:t>
                      </a:r>
                      <a:r>
                        <a:rPr lang="pt-BR" sz="2000" b="0" baseline="0" dirty="0" smtClean="0">
                          <a:solidFill>
                            <a:schemeClr val="tx1"/>
                          </a:solidFill>
                        </a:rPr>
                        <a:t> conhecimentos a serem adquiridos.</a:t>
                      </a:r>
                      <a:endParaRPr lang="pt-BR"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159084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28650" y="365126"/>
            <a:ext cx="7886700" cy="1100117"/>
          </a:xfrm>
        </p:spPr>
        <p:txBody>
          <a:bodyPr>
            <a:normAutofit/>
          </a:bodyPr>
          <a:lstStyle/>
          <a:p>
            <a:pPr algn="ctr"/>
            <a:r>
              <a:rPr lang="pt-BR" sz="3000" b="1" dirty="0" smtClean="0">
                <a:solidFill>
                  <a:schemeClr val="accent6">
                    <a:lumMod val="75000"/>
                  </a:schemeClr>
                </a:solidFill>
                <a:effectLst>
                  <a:outerShdw blurRad="38100" dist="38100" dir="2700000" algn="tl">
                    <a:srgbClr val="000000">
                      <a:alpha val="43137"/>
                    </a:srgbClr>
                  </a:outerShdw>
                </a:effectLst>
                <a:latin typeface="+mn-lt"/>
              </a:rPr>
              <a:t>Missão para o primeiro encontro!</a:t>
            </a:r>
            <a:endParaRPr lang="pt-BR" sz="3000" b="1" dirty="0">
              <a:solidFill>
                <a:schemeClr val="accent6">
                  <a:lumMod val="75000"/>
                </a:schemeClr>
              </a:solidFill>
              <a:effectLst>
                <a:outerShdw blurRad="38100" dist="38100" dir="2700000" algn="tl">
                  <a:srgbClr val="000000">
                    <a:alpha val="43137"/>
                  </a:srgbClr>
                </a:outerShdw>
              </a:effectLst>
              <a:latin typeface="+mn-lt"/>
            </a:endParaRPr>
          </a:p>
        </p:txBody>
      </p:sp>
      <p:sp>
        <p:nvSpPr>
          <p:cNvPr id="3" name="Espaço Reservado para Conteúdo 2"/>
          <p:cNvSpPr>
            <a:spLocks noGrp="1"/>
          </p:cNvSpPr>
          <p:nvPr>
            <p:ph idx="1"/>
          </p:nvPr>
        </p:nvSpPr>
        <p:spPr/>
        <p:txBody>
          <a:bodyPr>
            <a:normAutofit/>
          </a:bodyPr>
          <a:lstStyle/>
          <a:p>
            <a:pPr marL="0" indent="0" algn="just">
              <a:buNone/>
            </a:pPr>
            <a:endParaRPr lang="pt-BR" sz="2400" dirty="0" smtClean="0"/>
          </a:p>
          <a:p>
            <a:pPr marL="0" indent="0" algn="just">
              <a:buNone/>
            </a:pPr>
            <a:endParaRPr lang="pt-BR" sz="2400" dirty="0"/>
          </a:p>
          <a:p>
            <a:pPr marL="0" indent="0" algn="just">
              <a:buNone/>
            </a:pPr>
            <a:endParaRPr lang="pt-BR" sz="2400" dirty="0" smtClean="0"/>
          </a:p>
          <a:p>
            <a:pPr marL="0" indent="0" algn="just">
              <a:buNone/>
            </a:pPr>
            <a:endParaRPr lang="pt-BR" sz="2400" dirty="0"/>
          </a:p>
          <a:p>
            <a:pPr marL="0" indent="0" algn="just">
              <a:buNone/>
            </a:pPr>
            <a:endParaRPr lang="pt-BR" sz="2400" dirty="0"/>
          </a:p>
        </p:txBody>
      </p:sp>
      <p:sp>
        <p:nvSpPr>
          <p:cNvPr id="6" name="Espaço Reservado para Conteúdo 2"/>
          <p:cNvSpPr txBox="1">
            <a:spLocks/>
          </p:cNvSpPr>
          <p:nvPr/>
        </p:nvSpPr>
        <p:spPr>
          <a:xfrm>
            <a:off x="628650" y="2759974"/>
            <a:ext cx="7886700" cy="133805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pt-BR" sz="2400" dirty="0" smtClean="0"/>
          </a:p>
          <a:p>
            <a:pPr marL="0" indent="0" algn="ctr">
              <a:buFont typeface="Arial" panose="020B0604020202020204" pitchFamily="34" charset="0"/>
              <a:buNone/>
            </a:pPr>
            <a:r>
              <a:rPr lang="pt-BR" sz="3200" b="1" dirty="0" smtClean="0">
                <a:effectLst>
                  <a:outerShdw blurRad="38100" dist="38100" dir="2700000" algn="tl">
                    <a:srgbClr val="000000">
                      <a:alpha val="43137"/>
                    </a:srgbClr>
                  </a:outerShdw>
                </a:effectLst>
              </a:rPr>
              <a:t>Elaboração do Acordo de Cooperação e Oficina de histórias de vida.</a:t>
            </a:r>
          </a:p>
          <a:p>
            <a:pPr marL="0" indent="0" algn="just">
              <a:buFont typeface="Arial" panose="020B0604020202020204" pitchFamily="34" charset="0"/>
              <a:buNone/>
            </a:pPr>
            <a:endParaRPr lang="pt-BR" sz="2400" dirty="0" smtClean="0"/>
          </a:p>
          <a:p>
            <a:pPr marL="0" indent="0" algn="just">
              <a:buFont typeface="Arial" panose="020B0604020202020204" pitchFamily="34" charset="0"/>
              <a:buNone/>
            </a:pPr>
            <a:endParaRPr lang="pt-BR" sz="2400" dirty="0" smtClean="0"/>
          </a:p>
          <a:p>
            <a:pPr marL="0" indent="0" algn="just">
              <a:buFont typeface="Arial" panose="020B0604020202020204" pitchFamily="34" charset="0"/>
              <a:buNone/>
            </a:pPr>
            <a:endParaRPr lang="pt-BR" sz="2400" dirty="0" smtClean="0"/>
          </a:p>
          <a:p>
            <a:pPr marL="0" indent="0" algn="just">
              <a:buFont typeface="Arial" panose="020B0604020202020204" pitchFamily="34" charset="0"/>
              <a:buNone/>
            </a:pPr>
            <a:endParaRPr lang="pt-BR" sz="2400" dirty="0"/>
          </a:p>
        </p:txBody>
      </p:sp>
    </p:spTree>
    <p:extLst>
      <p:ext uri="{BB962C8B-B14F-4D97-AF65-F5344CB8AC3E}">
        <p14:creationId xmlns:p14="http://schemas.microsoft.com/office/powerpoint/2010/main" val="28985687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28650" y="365126"/>
            <a:ext cx="7886700" cy="1100117"/>
          </a:xfrm>
        </p:spPr>
        <p:txBody>
          <a:bodyPr>
            <a:normAutofit/>
          </a:bodyPr>
          <a:lstStyle/>
          <a:p>
            <a:pPr algn="ctr"/>
            <a:r>
              <a:rPr lang="pt-BR" sz="3000" b="1" dirty="0" smtClean="0">
                <a:solidFill>
                  <a:schemeClr val="accent6">
                    <a:lumMod val="75000"/>
                  </a:schemeClr>
                </a:solidFill>
                <a:effectLst>
                  <a:outerShdw blurRad="38100" dist="38100" dir="2700000" algn="tl">
                    <a:srgbClr val="000000">
                      <a:alpha val="43137"/>
                    </a:srgbClr>
                  </a:outerShdw>
                </a:effectLst>
                <a:latin typeface="+mn-lt"/>
              </a:rPr>
              <a:t>Metodologias de aprendizagem cooperativa</a:t>
            </a:r>
            <a:endParaRPr lang="pt-BR" sz="3000" b="1" dirty="0">
              <a:solidFill>
                <a:schemeClr val="accent6">
                  <a:lumMod val="75000"/>
                </a:schemeClr>
              </a:solidFill>
              <a:effectLst>
                <a:outerShdw blurRad="38100" dist="38100" dir="2700000" algn="tl">
                  <a:srgbClr val="000000">
                    <a:alpha val="43137"/>
                  </a:srgbClr>
                </a:outerShdw>
              </a:effectLst>
              <a:latin typeface="+mn-lt"/>
            </a:endParaRPr>
          </a:p>
        </p:txBody>
      </p:sp>
      <p:sp>
        <p:nvSpPr>
          <p:cNvPr id="3" name="Espaço Reservado para Conteúdo 2"/>
          <p:cNvSpPr>
            <a:spLocks noGrp="1"/>
          </p:cNvSpPr>
          <p:nvPr>
            <p:ph idx="1"/>
          </p:nvPr>
        </p:nvSpPr>
        <p:spPr/>
        <p:txBody>
          <a:bodyPr>
            <a:normAutofit/>
          </a:bodyPr>
          <a:lstStyle/>
          <a:p>
            <a:pPr marL="0" indent="0" algn="just">
              <a:buNone/>
            </a:pPr>
            <a:endParaRPr lang="pt-BR" sz="2400" dirty="0" smtClean="0"/>
          </a:p>
          <a:p>
            <a:pPr marL="0" indent="0" algn="just">
              <a:buNone/>
            </a:pPr>
            <a:endParaRPr lang="pt-BR" sz="2400" dirty="0"/>
          </a:p>
          <a:p>
            <a:pPr marL="0" indent="0" algn="just">
              <a:buNone/>
            </a:pPr>
            <a:endParaRPr lang="pt-BR" sz="2400" dirty="0" smtClean="0"/>
          </a:p>
          <a:p>
            <a:pPr marL="0" indent="0" algn="just">
              <a:buNone/>
            </a:pPr>
            <a:endParaRPr lang="pt-BR" sz="2400" dirty="0"/>
          </a:p>
          <a:p>
            <a:pPr marL="0" indent="0" algn="just">
              <a:buNone/>
            </a:pPr>
            <a:endParaRPr lang="pt-BR" sz="2400" dirty="0"/>
          </a:p>
        </p:txBody>
      </p:sp>
      <p:sp>
        <p:nvSpPr>
          <p:cNvPr id="6" name="Espaço Reservado para Conteúdo 2"/>
          <p:cNvSpPr txBox="1">
            <a:spLocks/>
          </p:cNvSpPr>
          <p:nvPr/>
        </p:nvSpPr>
        <p:spPr>
          <a:xfrm>
            <a:off x="628650" y="2534128"/>
            <a:ext cx="7886700" cy="17897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pt-BR" sz="2400" dirty="0" smtClean="0"/>
              <a:t>Quebra cabeça;</a:t>
            </a:r>
          </a:p>
          <a:p>
            <a:pPr algn="ctr"/>
            <a:r>
              <a:rPr lang="pt-BR" sz="2400" dirty="0" smtClean="0"/>
              <a:t>Investigando em grupo;</a:t>
            </a:r>
          </a:p>
          <a:p>
            <a:pPr algn="ctr"/>
            <a:r>
              <a:rPr lang="pt-BR" sz="2400" dirty="0" smtClean="0"/>
              <a:t>Falso ou verdadeiro.</a:t>
            </a:r>
          </a:p>
          <a:p>
            <a:pPr marL="0" indent="0" algn="just">
              <a:buFont typeface="Arial" panose="020B0604020202020204" pitchFamily="34" charset="0"/>
              <a:buNone/>
            </a:pPr>
            <a:endParaRPr lang="pt-BR" sz="2400" dirty="0" smtClean="0"/>
          </a:p>
          <a:p>
            <a:pPr marL="0" indent="0" algn="just">
              <a:buFont typeface="Arial" panose="020B0604020202020204" pitchFamily="34" charset="0"/>
              <a:buNone/>
            </a:pPr>
            <a:endParaRPr lang="pt-BR" sz="2400" dirty="0" smtClean="0"/>
          </a:p>
          <a:p>
            <a:pPr marL="0" indent="0" algn="just">
              <a:buFont typeface="Arial" panose="020B0604020202020204" pitchFamily="34" charset="0"/>
              <a:buNone/>
            </a:pPr>
            <a:endParaRPr lang="pt-BR" sz="2400" dirty="0" smtClean="0"/>
          </a:p>
          <a:p>
            <a:pPr marL="0" indent="0" algn="just">
              <a:buFont typeface="Arial" panose="020B0604020202020204" pitchFamily="34" charset="0"/>
              <a:buNone/>
            </a:pPr>
            <a:endParaRPr lang="pt-BR" sz="2400" dirty="0"/>
          </a:p>
        </p:txBody>
      </p:sp>
    </p:spTree>
    <p:extLst>
      <p:ext uri="{BB962C8B-B14F-4D97-AF65-F5344CB8AC3E}">
        <p14:creationId xmlns:p14="http://schemas.microsoft.com/office/powerpoint/2010/main" val="651730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3600" b="1" dirty="0" smtClean="0">
                <a:solidFill>
                  <a:schemeClr val="accent6">
                    <a:lumMod val="75000"/>
                  </a:schemeClr>
                </a:solidFill>
                <a:effectLst>
                  <a:outerShdw blurRad="38100" dist="38100" dir="2700000" algn="tl">
                    <a:srgbClr val="000000">
                      <a:alpha val="43137"/>
                    </a:srgbClr>
                  </a:outerShdw>
                </a:effectLst>
                <a:latin typeface="+mn-lt"/>
              </a:rPr>
              <a:t>Referências</a:t>
            </a:r>
            <a:endParaRPr lang="pt-BR" sz="3600" b="1" dirty="0">
              <a:solidFill>
                <a:schemeClr val="accent6">
                  <a:lumMod val="75000"/>
                </a:schemeClr>
              </a:solidFill>
              <a:effectLst>
                <a:outerShdw blurRad="38100" dist="38100" dir="2700000" algn="tl">
                  <a:srgbClr val="000000">
                    <a:alpha val="43137"/>
                  </a:srgbClr>
                </a:outerShdw>
              </a:effectLst>
              <a:latin typeface="+mn-lt"/>
            </a:endParaRPr>
          </a:p>
        </p:txBody>
      </p:sp>
      <p:sp>
        <p:nvSpPr>
          <p:cNvPr id="3" name="Espaço Reservado para Conteúdo 2"/>
          <p:cNvSpPr>
            <a:spLocks noGrp="1"/>
          </p:cNvSpPr>
          <p:nvPr>
            <p:ph idx="1"/>
          </p:nvPr>
        </p:nvSpPr>
        <p:spPr>
          <a:xfrm>
            <a:off x="628650" y="2072338"/>
            <a:ext cx="7886700" cy="3358978"/>
          </a:xfrm>
        </p:spPr>
        <p:txBody>
          <a:bodyPr>
            <a:normAutofit fontScale="85000" lnSpcReduction="10000"/>
          </a:bodyPr>
          <a:lstStyle/>
          <a:p>
            <a:pPr marL="0" indent="0" algn="just">
              <a:buNone/>
            </a:pPr>
            <a:endParaRPr lang="pt-BR" sz="2400" dirty="0" smtClean="0"/>
          </a:p>
          <a:p>
            <a:pPr algn="just"/>
            <a:r>
              <a:rPr lang="en-US" sz="2400" dirty="0"/>
              <a:t>JOHNSON, David. W.; JOHNSON, Roger. </a:t>
            </a:r>
            <a:r>
              <a:rPr lang="en-US" sz="2400" b="1" dirty="0"/>
              <a:t>Teaching Students To Be </a:t>
            </a:r>
            <a:r>
              <a:rPr lang="en-US" sz="2400" b="1" dirty="0" err="1"/>
              <a:t>Peacemarkers</a:t>
            </a:r>
            <a:r>
              <a:rPr lang="en-US" sz="2400" b="1" dirty="0"/>
              <a:t> </a:t>
            </a:r>
            <a:r>
              <a:rPr lang="en-US" sz="2400" dirty="0"/>
              <a:t>(4 ed.) </a:t>
            </a:r>
            <a:r>
              <a:rPr lang="en-US" sz="2400" dirty="0" err="1"/>
              <a:t>Edina,MN</a:t>
            </a:r>
            <a:r>
              <a:rPr lang="en-US" sz="2400" dirty="0"/>
              <a:t>: Interaction Book Company, 1999</a:t>
            </a:r>
            <a:r>
              <a:rPr lang="en-US" sz="2400" dirty="0" smtClean="0"/>
              <a:t>.</a:t>
            </a:r>
          </a:p>
          <a:p>
            <a:pPr algn="just"/>
            <a:endParaRPr lang="pt-BR" sz="2400" dirty="0"/>
          </a:p>
          <a:p>
            <a:pPr algn="just"/>
            <a:r>
              <a:rPr lang="en-US" sz="2400" dirty="0"/>
              <a:t>JOHNSON, David. W.; JOHNSON, Roger. </a:t>
            </a:r>
            <a:r>
              <a:rPr lang="pt-BR" sz="2400" dirty="0"/>
              <a:t>T.; SMIT, </a:t>
            </a:r>
            <a:r>
              <a:rPr lang="pt-BR" sz="2400" dirty="0" err="1"/>
              <a:t>KarL</a:t>
            </a:r>
            <a:r>
              <a:rPr lang="pt-BR" sz="2400" dirty="0"/>
              <a:t> A. </a:t>
            </a:r>
            <a:r>
              <a:rPr lang="pt-BR" sz="2400" b="1" dirty="0"/>
              <a:t>A Aprendizagem Cooperativa Retorna as Faculdades</a:t>
            </a:r>
            <a:r>
              <a:rPr lang="pt-BR" sz="2400" dirty="0"/>
              <a:t>. 2010. </a:t>
            </a:r>
            <a:endParaRPr lang="pt-BR" sz="2400" dirty="0" smtClean="0"/>
          </a:p>
          <a:p>
            <a:pPr algn="just"/>
            <a:endParaRPr lang="pt-BR" sz="2400" dirty="0"/>
          </a:p>
          <a:p>
            <a:pPr algn="just"/>
            <a:r>
              <a:rPr lang="pt-BR" sz="2400" dirty="0"/>
              <a:t>SEDUC. Secretaria de Educação do Estado do Ceará. </a:t>
            </a:r>
            <a:r>
              <a:rPr lang="pt-BR" sz="2400" b="1" dirty="0"/>
              <a:t>Curso de Formação de Facilitadores em Aprendizagem Cooperativa </a:t>
            </a:r>
            <a:r>
              <a:rPr lang="pt-BR" sz="2400" dirty="0"/>
              <a:t>(SEDUC/UFC/PRECE). Oficina de Habilidades </a:t>
            </a:r>
            <a:r>
              <a:rPr lang="pt-BR" sz="2400" dirty="0" smtClean="0"/>
              <a:t>Sociais. </a:t>
            </a:r>
            <a:r>
              <a:rPr lang="pt-BR" sz="2400" dirty="0"/>
              <a:t>2ª versão. Fortaleza, Ceará, 2014.</a:t>
            </a:r>
          </a:p>
          <a:p>
            <a:pPr marL="0" indent="0" algn="just">
              <a:buNone/>
            </a:pPr>
            <a:endParaRPr lang="pt-BR" sz="2400" b="1" dirty="0"/>
          </a:p>
          <a:p>
            <a:pPr marL="0" indent="0" algn="just">
              <a:buNone/>
            </a:pPr>
            <a:endParaRPr lang="pt-BR" sz="2400" b="1" dirty="0"/>
          </a:p>
        </p:txBody>
      </p:sp>
      <p:pic>
        <p:nvPicPr>
          <p:cNvPr id="5" name="Imagem 4"/>
          <p:cNvPicPr>
            <a:picLocks noChangeAspect="1"/>
          </p:cNvPicPr>
          <p:nvPr/>
        </p:nvPicPr>
        <p:blipFill rotWithShape="1">
          <a:blip r:embed="rId2"/>
          <a:srcRect r="55194"/>
          <a:stretch/>
        </p:blipFill>
        <p:spPr>
          <a:xfrm>
            <a:off x="7002481" y="365126"/>
            <a:ext cx="1425422" cy="1438275"/>
          </a:xfrm>
          <a:prstGeom prst="rect">
            <a:avLst/>
          </a:prstGeom>
        </p:spPr>
      </p:pic>
    </p:spTree>
    <p:extLst>
      <p:ext uri="{BB962C8B-B14F-4D97-AF65-F5344CB8AC3E}">
        <p14:creationId xmlns:p14="http://schemas.microsoft.com/office/powerpoint/2010/main" val="40427076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Espaço Reservado para Conteúdo 3"/>
          <p:cNvSpPr>
            <a:spLocks noGrp="1"/>
          </p:cNvSpPr>
          <p:nvPr>
            <p:ph idx="1"/>
          </p:nvPr>
        </p:nvSpPr>
        <p:spPr>
          <a:xfrm>
            <a:off x="628650" y="2678266"/>
            <a:ext cx="7886700" cy="1501469"/>
          </a:xfrm>
        </p:spPr>
        <p:txBody>
          <a:bodyPr>
            <a:noAutofit/>
          </a:bodyPr>
          <a:lstStyle/>
          <a:p>
            <a:pPr marL="0" indent="0" algn="ctr">
              <a:buNone/>
            </a:pPr>
            <a:r>
              <a:rPr lang="pt-BR" sz="3000" b="1" dirty="0">
                <a:solidFill>
                  <a:srgbClr val="C00000"/>
                </a:solidFill>
                <a:effectLst>
                  <a:outerShdw blurRad="38100" dist="38100" dir="2700000" algn="tl">
                    <a:srgbClr val="000000">
                      <a:alpha val="43137"/>
                    </a:srgbClr>
                  </a:outerShdw>
                </a:effectLst>
              </a:rPr>
              <a:t>“</a:t>
            </a:r>
            <a:r>
              <a:rPr lang="pt-BR" sz="3000" b="1" i="1" dirty="0">
                <a:solidFill>
                  <a:srgbClr val="C00000"/>
                </a:solidFill>
                <a:effectLst>
                  <a:outerShdw blurRad="38100" dist="38100" dir="2700000" algn="tl">
                    <a:srgbClr val="000000">
                      <a:alpha val="43137"/>
                    </a:srgbClr>
                  </a:outerShdw>
                </a:effectLst>
              </a:rPr>
              <a:t>Quem caminha sozinho pode até chegar mais rápido, mas aquele que vai acompanhado com certeza vai mais longe</a:t>
            </a:r>
            <a:r>
              <a:rPr lang="pt-BR" sz="3000" b="1" dirty="0" smtClean="0">
                <a:solidFill>
                  <a:srgbClr val="C00000"/>
                </a:solidFill>
                <a:effectLst>
                  <a:outerShdw blurRad="38100" dist="38100" dir="2700000" algn="tl">
                    <a:srgbClr val="000000">
                      <a:alpha val="43137"/>
                    </a:srgbClr>
                  </a:outerShdw>
                </a:effectLst>
              </a:rPr>
              <a:t>”. (LOPES, 2009)</a:t>
            </a:r>
            <a:endParaRPr lang="pt-BR" sz="30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838566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b="1" dirty="0" smtClean="0">
                <a:solidFill>
                  <a:schemeClr val="accent6">
                    <a:lumMod val="75000"/>
                  </a:schemeClr>
                </a:solidFill>
                <a:effectLst>
                  <a:outerShdw blurRad="38100" dist="38100" dir="2700000" algn="tl">
                    <a:srgbClr val="000000">
                      <a:alpha val="43137"/>
                    </a:srgbClr>
                  </a:outerShdw>
                </a:effectLst>
                <a:latin typeface="+mn-lt"/>
              </a:rPr>
              <a:t>Para começo de conversa...</a:t>
            </a:r>
            <a:endParaRPr lang="pt-BR" sz="3600" b="1" dirty="0">
              <a:solidFill>
                <a:schemeClr val="accent6">
                  <a:lumMod val="75000"/>
                </a:schemeClr>
              </a:solidFill>
              <a:effectLst>
                <a:outerShdw blurRad="38100" dist="38100" dir="2700000" algn="tl">
                  <a:srgbClr val="000000">
                    <a:alpha val="43137"/>
                  </a:srgbClr>
                </a:outerShdw>
              </a:effectLst>
              <a:latin typeface="+mn-lt"/>
            </a:endParaRPr>
          </a:p>
        </p:txBody>
      </p:sp>
      <p:sp>
        <p:nvSpPr>
          <p:cNvPr id="3" name="Espaço Reservado para Conteúdo 2"/>
          <p:cNvSpPr>
            <a:spLocks noGrp="1"/>
          </p:cNvSpPr>
          <p:nvPr>
            <p:ph idx="1"/>
          </p:nvPr>
        </p:nvSpPr>
        <p:spPr>
          <a:xfrm>
            <a:off x="628650" y="1726472"/>
            <a:ext cx="7886700" cy="4351338"/>
          </a:xfrm>
        </p:spPr>
        <p:txBody>
          <a:bodyPr>
            <a:normAutofit lnSpcReduction="10000"/>
          </a:bodyPr>
          <a:lstStyle/>
          <a:p>
            <a:pPr marL="0" indent="0" algn="just">
              <a:buNone/>
            </a:pPr>
            <a:endParaRPr lang="pt-BR" sz="2400" dirty="0" smtClean="0"/>
          </a:p>
          <a:p>
            <a:pPr marL="0" indent="0" algn="just">
              <a:buNone/>
            </a:pPr>
            <a:r>
              <a:rPr lang="pt-BR" sz="2400" dirty="0" smtClean="0"/>
              <a:t>A aprendizagem cooperativa tem suas </a:t>
            </a:r>
            <a:r>
              <a:rPr lang="pt-BR" sz="2400" b="1" dirty="0" smtClean="0">
                <a:effectLst>
                  <a:outerShdw blurRad="38100" dist="38100" dir="2700000" algn="tl">
                    <a:srgbClr val="000000">
                      <a:alpha val="43137"/>
                    </a:srgbClr>
                  </a:outerShdw>
                </a:effectLst>
              </a:rPr>
              <a:t>raízes teóricas </a:t>
            </a:r>
            <a:r>
              <a:rPr lang="pt-BR" sz="2400" dirty="0" smtClean="0"/>
              <a:t>nos pensadores europeus e estadunidenses desde a segunda metade do século XIX. </a:t>
            </a:r>
            <a:endParaRPr lang="pt-BR" sz="2400" b="1" dirty="0" smtClean="0">
              <a:effectLst>
                <a:outerShdw blurRad="38100" dist="38100" dir="2700000" algn="tl">
                  <a:srgbClr val="000000">
                    <a:alpha val="43137"/>
                  </a:srgbClr>
                </a:outerShdw>
              </a:effectLst>
            </a:endParaRPr>
          </a:p>
          <a:p>
            <a:pPr marL="0" indent="0" algn="just">
              <a:buNone/>
            </a:pPr>
            <a:r>
              <a:rPr lang="pt-BR" sz="2400" dirty="0" smtClean="0"/>
              <a:t>As </a:t>
            </a:r>
            <a:r>
              <a:rPr lang="pt-BR" sz="2400" b="1" dirty="0" smtClean="0">
                <a:effectLst>
                  <a:outerShdw blurRad="38100" dist="38100" dir="2700000" algn="tl">
                    <a:srgbClr val="000000">
                      <a:alpha val="43137"/>
                    </a:srgbClr>
                  </a:outerShdw>
                </a:effectLst>
              </a:rPr>
              <a:t>primeiras experiências </a:t>
            </a:r>
            <a:r>
              <a:rPr lang="pt-BR" sz="2400" dirty="0" smtClean="0"/>
              <a:t>de aprendizagem cooperativa no Brasil surgiram no </a:t>
            </a:r>
            <a:r>
              <a:rPr lang="pt-BR" sz="2400" b="1" dirty="0" smtClean="0">
                <a:effectLst>
                  <a:outerShdw blurRad="38100" dist="38100" dir="2700000" algn="tl">
                    <a:srgbClr val="000000">
                      <a:alpha val="43137"/>
                    </a:srgbClr>
                  </a:outerShdw>
                </a:effectLst>
              </a:rPr>
              <a:t>Ceará,</a:t>
            </a:r>
            <a:r>
              <a:rPr lang="pt-BR" sz="2400" dirty="0" smtClean="0"/>
              <a:t> na cidade de Pentecoste, em </a:t>
            </a:r>
            <a:r>
              <a:rPr lang="pt-BR" sz="2400" b="1" dirty="0" smtClean="0">
                <a:effectLst>
                  <a:outerShdw blurRad="38100" dist="38100" dir="2700000" algn="tl">
                    <a:srgbClr val="000000">
                      <a:alpha val="43137"/>
                    </a:srgbClr>
                  </a:outerShdw>
                </a:effectLst>
              </a:rPr>
              <a:t>1994.</a:t>
            </a:r>
          </a:p>
          <a:p>
            <a:pPr marL="0" indent="0" algn="just">
              <a:buNone/>
            </a:pPr>
            <a:endParaRPr lang="pt-BR" sz="2400" b="1" dirty="0"/>
          </a:p>
          <a:p>
            <a:pPr marL="0" indent="0" algn="just">
              <a:buNone/>
            </a:pPr>
            <a:r>
              <a:rPr lang="pt-BR" sz="2400" dirty="0" smtClean="0"/>
              <a:t>Esta experiência resultou na criação da </a:t>
            </a:r>
            <a:r>
              <a:rPr lang="pt-BR" sz="2400" b="1" dirty="0">
                <a:effectLst>
                  <a:outerShdw blurRad="38100" dist="38100" dir="2700000" algn="tl">
                    <a:srgbClr val="000000">
                      <a:alpha val="43137"/>
                    </a:srgbClr>
                  </a:outerShdw>
                </a:effectLst>
              </a:rPr>
              <a:t>Escola Popular </a:t>
            </a:r>
            <a:r>
              <a:rPr lang="pt-BR" sz="2400" b="1" dirty="0" smtClean="0">
                <a:effectLst>
                  <a:outerShdw blurRad="38100" dist="38100" dir="2700000" algn="tl">
                    <a:srgbClr val="000000">
                      <a:alpha val="43137"/>
                    </a:srgbClr>
                  </a:outerShdw>
                </a:effectLst>
              </a:rPr>
              <a:t>Cooperativa </a:t>
            </a:r>
            <a:r>
              <a:rPr lang="pt-BR" sz="2400" dirty="0" smtClean="0"/>
              <a:t>de Pentecoste em 2003 e na implementação do </a:t>
            </a:r>
            <a:r>
              <a:rPr lang="pt-BR" sz="2400" b="1" dirty="0" smtClean="0">
                <a:effectLst>
                  <a:outerShdw blurRad="38100" dist="38100" dir="2700000" algn="tl">
                    <a:srgbClr val="000000">
                      <a:alpha val="43137"/>
                    </a:srgbClr>
                  </a:outerShdw>
                </a:effectLst>
              </a:rPr>
              <a:t>Programa de Aprendizagem Cooperativa em Células Estudantis </a:t>
            </a:r>
            <a:r>
              <a:rPr lang="pt-BR" sz="2400" dirty="0" smtClean="0"/>
              <a:t>pela Universidade Federal do Ceará – UFC em 2009.</a:t>
            </a:r>
          </a:p>
          <a:p>
            <a:pPr marL="0" indent="0" algn="just">
              <a:buNone/>
            </a:pPr>
            <a:endParaRPr lang="pt-BR" sz="2400" dirty="0"/>
          </a:p>
          <a:p>
            <a:pPr marL="0" indent="0" algn="just">
              <a:buNone/>
            </a:pPr>
            <a:endParaRPr lang="pt-BR" sz="2400" dirty="0" smtClean="0"/>
          </a:p>
          <a:p>
            <a:pPr marL="0" indent="0" algn="just">
              <a:buNone/>
            </a:pPr>
            <a:endParaRPr lang="pt-BR" sz="2400" dirty="0"/>
          </a:p>
          <a:p>
            <a:pPr marL="0" indent="0" algn="just">
              <a:buNone/>
            </a:pPr>
            <a:endParaRPr lang="pt-BR" sz="2400" dirty="0"/>
          </a:p>
        </p:txBody>
      </p:sp>
      <p:pic>
        <p:nvPicPr>
          <p:cNvPr id="5" name="Imagem 4"/>
          <p:cNvPicPr>
            <a:picLocks noChangeAspect="1"/>
          </p:cNvPicPr>
          <p:nvPr/>
        </p:nvPicPr>
        <p:blipFill rotWithShape="1">
          <a:blip r:embed="rId2"/>
          <a:srcRect r="55194"/>
          <a:stretch/>
        </p:blipFill>
        <p:spPr>
          <a:xfrm>
            <a:off x="7002481" y="365126"/>
            <a:ext cx="1425422" cy="1438275"/>
          </a:xfrm>
          <a:prstGeom prst="rect">
            <a:avLst/>
          </a:prstGeom>
        </p:spPr>
      </p:pic>
    </p:spTree>
    <p:extLst>
      <p:ext uri="{BB962C8B-B14F-4D97-AF65-F5344CB8AC3E}">
        <p14:creationId xmlns:p14="http://schemas.microsoft.com/office/powerpoint/2010/main" val="5075859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28650" y="34616"/>
            <a:ext cx="7886700" cy="1325563"/>
          </a:xfrm>
        </p:spPr>
        <p:txBody>
          <a:bodyPr>
            <a:normAutofit/>
          </a:bodyPr>
          <a:lstStyle/>
          <a:p>
            <a:r>
              <a:rPr lang="pt-BR" sz="3600" b="1" dirty="0" smtClean="0">
                <a:solidFill>
                  <a:schemeClr val="accent6">
                    <a:lumMod val="75000"/>
                  </a:schemeClr>
                </a:solidFill>
                <a:effectLst>
                  <a:outerShdw blurRad="38100" dist="38100" dir="2700000" algn="tl">
                    <a:srgbClr val="000000">
                      <a:alpha val="43137"/>
                    </a:srgbClr>
                  </a:outerShdw>
                </a:effectLst>
                <a:latin typeface="+mn-lt"/>
              </a:rPr>
              <a:t>Para começo de conversa...</a:t>
            </a:r>
            <a:endParaRPr lang="pt-BR" sz="3600" b="1" dirty="0">
              <a:solidFill>
                <a:schemeClr val="accent6">
                  <a:lumMod val="75000"/>
                </a:schemeClr>
              </a:solidFill>
              <a:effectLst>
                <a:outerShdw blurRad="38100" dist="38100" dir="2700000" algn="tl">
                  <a:srgbClr val="000000">
                    <a:alpha val="43137"/>
                  </a:srgbClr>
                </a:outerShdw>
              </a:effectLst>
              <a:latin typeface="+mn-lt"/>
            </a:endParaRPr>
          </a:p>
        </p:txBody>
      </p:sp>
      <p:sp>
        <p:nvSpPr>
          <p:cNvPr id="3" name="Espaço Reservado para Conteúdo 2"/>
          <p:cNvSpPr>
            <a:spLocks noGrp="1"/>
          </p:cNvSpPr>
          <p:nvPr>
            <p:ph idx="1"/>
          </p:nvPr>
        </p:nvSpPr>
        <p:spPr>
          <a:xfrm>
            <a:off x="628650" y="1605284"/>
            <a:ext cx="7886700" cy="4663313"/>
          </a:xfrm>
        </p:spPr>
        <p:txBody>
          <a:bodyPr>
            <a:normAutofit lnSpcReduction="10000"/>
          </a:bodyPr>
          <a:lstStyle/>
          <a:p>
            <a:pPr marL="0" indent="0" algn="just">
              <a:buNone/>
            </a:pPr>
            <a:endParaRPr lang="pt-BR" sz="2400" dirty="0" smtClean="0"/>
          </a:p>
          <a:p>
            <a:pPr marL="0" indent="0" algn="just">
              <a:buNone/>
            </a:pPr>
            <a:r>
              <a:rPr lang="pt-BR" sz="2400" dirty="0" smtClean="0"/>
              <a:t>“A </a:t>
            </a:r>
            <a:r>
              <a:rPr lang="pt-BR" sz="2400" b="1" dirty="0">
                <a:effectLst>
                  <a:outerShdw blurRad="38100" dist="38100" dir="2700000" algn="tl">
                    <a:srgbClr val="000000">
                      <a:alpha val="43137"/>
                    </a:srgbClr>
                  </a:outerShdw>
                </a:effectLst>
              </a:rPr>
              <a:t>aprendizagem cooperativa </a:t>
            </a:r>
            <a:r>
              <a:rPr lang="pt-BR" sz="2400" dirty="0"/>
              <a:t>é definida como um conjunto de técnicas de ensino em que os alunos trabalham em pequenos grupos e se ajudam mutuamente, discutindo a resolução de problemas facilitando a compreensão do conteúdo.” </a:t>
            </a:r>
            <a:r>
              <a:rPr lang="pt-BR" sz="2400" dirty="0" smtClean="0"/>
              <a:t>(JOHNSON; JOHNSON, 1999).</a:t>
            </a:r>
          </a:p>
          <a:p>
            <a:pPr marL="0" indent="0" algn="just">
              <a:buNone/>
            </a:pPr>
            <a:endParaRPr lang="pt-BR" sz="2400" dirty="0"/>
          </a:p>
          <a:p>
            <a:pPr marL="0" indent="0" algn="just">
              <a:buNone/>
            </a:pPr>
            <a:r>
              <a:rPr lang="pt-BR" sz="2400" dirty="0" smtClean="0"/>
              <a:t>Estes grupos que utilizam a metodologia da aprendizagem cooperativa são chamados de </a:t>
            </a:r>
            <a:r>
              <a:rPr lang="pt-BR" sz="2400" b="1" dirty="0" smtClean="0"/>
              <a:t>Células de Aprendizagem Cooperativa.</a:t>
            </a:r>
          </a:p>
          <a:p>
            <a:pPr marL="0" indent="0" algn="just">
              <a:buNone/>
            </a:pPr>
            <a:endParaRPr lang="pt-BR" sz="2400" b="1" dirty="0"/>
          </a:p>
          <a:p>
            <a:pPr marL="0" indent="0" algn="just">
              <a:buNone/>
            </a:pPr>
            <a:r>
              <a:rPr lang="pt-BR" sz="2400" dirty="0"/>
              <a:t>Todavia, as células possuem um significado e </a:t>
            </a:r>
            <a:r>
              <a:rPr lang="pt-BR" sz="2400" i="1" dirty="0"/>
              <a:t>modus operandi</a:t>
            </a:r>
            <a:r>
              <a:rPr lang="pt-BR" sz="2400" dirty="0"/>
              <a:t> para além dos tradicionais ‘grupos de estudo’</a:t>
            </a:r>
            <a:endParaRPr lang="pt-BR" sz="2400" b="1" dirty="0"/>
          </a:p>
        </p:txBody>
      </p:sp>
      <p:pic>
        <p:nvPicPr>
          <p:cNvPr id="5" name="Imagem 4"/>
          <p:cNvPicPr>
            <a:picLocks noChangeAspect="1"/>
          </p:cNvPicPr>
          <p:nvPr/>
        </p:nvPicPr>
        <p:blipFill rotWithShape="1">
          <a:blip r:embed="rId2"/>
          <a:srcRect r="55194"/>
          <a:stretch/>
        </p:blipFill>
        <p:spPr>
          <a:xfrm>
            <a:off x="7013498" y="155803"/>
            <a:ext cx="1425422" cy="1438275"/>
          </a:xfrm>
          <a:prstGeom prst="rect">
            <a:avLst/>
          </a:prstGeom>
        </p:spPr>
      </p:pic>
    </p:spTree>
    <p:extLst>
      <p:ext uri="{BB962C8B-B14F-4D97-AF65-F5344CB8AC3E}">
        <p14:creationId xmlns:p14="http://schemas.microsoft.com/office/powerpoint/2010/main" val="42750096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marL="0" indent="0" algn="just">
              <a:buNone/>
            </a:pPr>
            <a:endParaRPr lang="pt-BR" sz="2400" dirty="0" smtClean="0"/>
          </a:p>
          <a:p>
            <a:pPr marL="0" indent="0" algn="just">
              <a:buNone/>
            </a:pPr>
            <a:endParaRPr lang="pt-BR" sz="2400" dirty="0"/>
          </a:p>
          <a:p>
            <a:pPr marL="0" indent="0" algn="just">
              <a:buNone/>
            </a:pPr>
            <a:endParaRPr lang="pt-BR" sz="2400" dirty="0" smtClean="0"/>
          </a:p>
          <a:p>
            <a:pPr marL="0" indent="0" algn="just">
              <a:buNone/>
            </a:pPr>
            <a:endParaRPr lang="pt-BR" sz="2400" dirty="0"/>
          </a:p>
          <a:p>
            <a:pPr marL="0" indent="0" algn="just">
              <a:buNone/>
            </a:pPr>
            <a:endParaRPr lang="pt-BR" sz="2400" dirty="0"/>
          </a:p>
        </p:txBody>
      </p:sp>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928" r="6265"/>
          <a:stretch/>
        </p:blipFill>
        <p:spPr bwMode="auto">
          <a:xfrm>
            <a:off x="10450" y="1476260"/>
            <a:ext cx="9096040" cy="362596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9013303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28650" y="121184"/>
            <a:ext cx="7886700" cy="1172893"/>
          </a:xfrm>
        </p:spPr>
        <p:txBody>
          <a:bodyPr>
            <a:normAutofit/>
          </a:bodyPr>
          <a:lstStyle/>
          <a:p>
            <a:pPr algn="ctr"/>
            <a:r>
              <a:rPr lang="pt-BR" sz="3000" b="1" dirty="0" smtClean="0">
                <a:solidFill>
                  <a:schemeClr val="accent6">
                    <a:lumMod val="75000"/>
                  </a:schemeClr>
                </a:solidFill>
                <a:effectLst>
                  <a:outerShdw blurRad="38100" dist="38100" dir="2700000" algn="tl">
                    <a:srgbClr val="000000">
                      <a:alpha val="43137"/>
                    </a:srgbClr>
                  </a:outerShdw>
                </a:effectLst>
                <a:latin typeface="+mn-lt"/>
              </a:rPr>
              <a:t>Os cinco elementos essenciais da aprendizagem cooperativa</a:t>
            </a:r>
            <a:endParaRPr lang="pt-BR" sz="3000" b="1" dirty="0">
              <a:solidFill>
                <a:schemeClr val="accent6">
                  <a:lumMod val="75000"/>
                </a:schemeClr>
              </a:solidFill>
              <a:effectLst>
                <a:outerShdw blurRad="38100" dist="38100" dir="2700000" algn="tl">
                  <a:srgbClr val="000000">
                    <a:alpha val="43137"/>
                  </a:srgbClr>
                </a:outerShdw>
              </a:effectLst>
              <a:latin typeface="+mn-lt"/>
            </a:endParaRPr>
          </a:p>
        </p:txBody>
      </p:sp>
      <p:sp>
        <p:nvSpPr>
          <p:cNvPr id="3" name="Espaço Reservado para Conteúdo 2"/>
          <p:cNvSpPr>
            <a:spLocks noGrp="1"/>
          </p:cNvSpPr>
          <p:nvPr>
            <p:ph idx="1"/>
          </p:nvPr>
        </p:nvSpPr>
        <p:spPr/>
        <p:txBody>
          <a:bodyPr>
            <a:normAutofit/>
          </a:bodyPr>
          <a:lstStyle/>
          <a:p>
            <a:pPr marL="0" indent="0" algn="just">
              <a:buNone/>
            </a:pPr>
            <a:endParaRPr lang="pt-BR" sz="2400" dirty="0" smtClean="0"/>
          </a:p>
          <a:p>
            <a:pPr marL="0" indent="0" algn="just">
              <a:buNone/>
            </a:pPr>
            <a:endParaRPr lang="pt-BR" sz="2400" dirty="0"/>
          </a:p>
          <a:p>
            <a:pPr marL="0" indent="0" algn="just">
              <a:buNone/>
            </a:pPr>
            <a:endParaRPr lang="pt-BR" sz="2400" dirty="0" smtClean="0"/>
          </a:p>
          <a:p>
            <a:pPr marL="0" indent="0" algn="just">
              <a:buNone/>
            </a:pPr>
            <a:endParaRPr lang="pt-BR" sz="2400" dirty="0"/>
          </a:p>
          <a:p>
            <a:pPr marL="0" indent="0" algn="just">
              <a:buNone/>
            </a:pPr>
            <a:endParaRPr lang="pt-BR" sz="2400" dirty="0"/>
          </a:p>
        </p:txBody>
      </p:sp>
      <p:sp>
        <p:nvSpPr>
          <p:cNvPr id="6" name="Espaço Reservado para Conteúdo 2"/>
          <p:cNvSpPr txBox="1">
            <a:spLocks/>
          </p:cNvSpPr>
          <p:nvPr/>
        </p:nvSpPr>
        <p:spPr>
          <a:xfrm>
            <a:off x="2257310" y="1825625"/>
            <a:ext cx="78867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pt-BR" sz="2400" dirty="0" smtClean="0"/>
          </a:p>
          <a:p>
            <a:pPr marL="0" indent="0" algn="just">
              <a:buFont typeface="Arial" panose="020B0604020202020204" pitchFamily="34" charset="0"/>
              <a:buNone/>
            </a:pPr>
            <a:endParaRPr lang="pt-BR" sz="2400" dirty="0" smtClean="0"/>
          </a:p>
          <a:p>
            <a:pPr marL="0" indent="0" algn="just">
              <a:buFont typeface="Arial" panose="020B0604020202020204" pitchFamily="34" charset="0"/>
              <a:buNone/>
            </a:pPr>
            <a:endParaRPr lang="pt-BR" sz="2400" dirty="0"/>
          </a:p>
        </p:txBody>
      </p:sp>
      <p:graphicFrame>
        <p:nvGraphicFramePr>
          <p:cNvPr id="4" name="Tabela 3"/>
          <p:cNvGraphicFramePr>
            <a:graphicFrameLocks noGrp="1"/>
          </p:cNvGraphicFramePr>
          <p:nvPr>
            <p:extLst>
              <p:ext uri="{D42A27DB-BD31-4B8C-83A1-F6EECF244321}">
                <p14:modId xmlns:p14="http://schemas.microsoft.com/office/powerpoint/2010/main" val="2913534722"/>
              </p:ext>
            </p:extLst>
          </p:nvPr>
        </p:nvGraphicFramePr>
        <p:xfrm>
          <a:off x="280931" y="1569502"/>
          <a:ext cx="8582139" cy="4389120"/>
        </p:xfrm>
        <a:graphic>
          <a:graphicData uri="http://schemas.openxmlformats.org/drawingml/2006/table">
            <a:tbl>
              <a:tblPr firstRow="1" bandRow="1">
                <a:tableStyleId>{F5AB1C69-6EDB-4FF4-983F-18BD219EF322}</a:tableStyleId>
              </a:tblPr>
              <a:tblGrid>
                <a:gridCol w="3252870"/>
                <a:gridCol w="5329269"/>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800" dirty="0" smtClean="0">
                          <a:solidFill>
                            <a:schemeClr val="tx1"/>
                          </a:solidFill>
                        </a:rPr>
                        <a:t>Responsabilidade mútua (Interdependência positiva)</a:t>
                      </a:r>
                    </a:p>
                    <a:p>
                      <a:pPr algn="ctr"/>
                      <a:endParaRPr lang="pt-BR"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pt-BR" sz="1800" dirty="0" smtClean="0">
                          <a:solidFill>
                            <a:schemeClr val="tx1"/>
                          </a:solidFill>
                        </a:rPr>
                        <a:t>Todos tem o compromisso</a:t>
                      </a:r>
                      <a:r>
                        <a:rPr lang="pt-BR" sz="1800" baseline="0" dirty="0" smtClean="0">
                          <a:solidFill>
                            <a:schemeClr val="tx1"/>
                          </a:solidFill>
                        </a:rPr>
                        <a:t> com o bom desenvolvimento dos membros do grupo. Os objetivos devem ser atingidos de forma coletiva.</a:t>
                      </a:r>
                      <a:r>
                        <a:rPr lang="pt-BR" sz="1800" dirty="0" smtClean="0">
                          <a:solidFill>
                            <a:schemeClr val="tx1"/>
                          </a:solidFill>
                        </a:rPr>
                        <a:t> Todos os estudantes da célula se sentem corresponsáveis pela aprendizagem de todos.</a:t>
                      </a:r>
                      <a:endParaRPr lang="pt-BR"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800" b="1" dirty="0" smtClean="0">
                          <a:solidFill>
                            <a:schemeClr val="tx1"/>
                          </a:solidFill>
                        </a:rPr>
                        <a:t>Responsabilidade individual </a:t>
                      </a:r>
                    </a:p>
                    <a:p>
                      <a:pPr algn="ctr"/>
                      <a:endParaRPr lang="pt-BR"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pt-BR" sz="1800" b="1" dirty="0" smtClean="0"/>
                        <a:t>Cada membro será responsável pela tarefa que lhe foi atribuída. Ninguém pode se aproveitar do trabalho dos outros. A responsabilidade individual implica que cada estudante da célula seja avaliado e que a célula saiba que a sua avaliação é o resultado dessas avaliações individuais.</a:t>
                      </a:r>
                      <a:endParaRPr lang="pt-BR"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800" b="1" dirty="0" smtClean="0"/>
                        <a:t>Interação entre pares</a:t>
                      </a:r>
                    </a:p>
                    <a:p>
                      <a:pPr algn="ctr"/>
                      <a:endParaRPr lang="pt-BR"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pt-BR" sz="1800" b="1" i="0" kern="1200" dirty="0" smtClean="0">
                          <a:solidFill>
                            <a:schemeClr val="dk1"/>
                          </a:solidFill>
                          <a:effectLst/>
                          <a:latin typeface="+mn-lt"/>
                          <a:ea typeface="+mn-ea"/>
                          <a:cs typeface="+mn-cs"/>
                        </a:rPr>
                        <a:t>As relações entre companheiros contribuem de diferentes formas tanto para o desenvolvimento cognitivo dos estudantes como para a sua socialização.</a:t>
                      </a:r>
                      <a:endParaRPr lang="pt-BR"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294470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28650" y="77116"/>
            <a:ext cx="7886700" cy="1172893"/>
          </a:xfrm>
        </p:spPr>
        <p:txBody>
          <a:bodyPr>
            <a:normAutofit/>
          </a:bodyPr>
          <a:lstStyle/>
          <a:p>
            <a:pPr algn="ctr"/>
            <a:r>
              <a:rPr lang="pt-BR" sz="3000" b="1" dirty="0" smtClean="0">
                <a:solidFill>
                  <a:schemeClr val="accent6">
                    <a:lumMod val="75000"/>
                  </a:schemeClr>
                </a:solidFill>
                <a:effectLst>
                  <a:outerShdw blurRad="38100" dist="38100" dir="2700000" algn="tl">
                    <a:srgbClr val="000000">
                      <a:alpha val="43137"/>
                    </a:srgbClr>
                  </a:outerShdw>
                </a:effectLst>
                <a:latin typeface="+mn-lt"/>
              </a:rPr>
              <a:t>Os cinco elementos essenciais da aprendizagem cooperativa</a:t>
            </a:r>
            <a:endParaRPr lang="pt-BR" sz="3000" b="1" dirty="0">
              <a:solidFill>
                <a:schemeClr val="accent6">
                  <a:lumMod val="75000"/>
                </a:schemeClr>
              </a:solidFill>
              <a:effectLst>
                <a:outerShdw blurRad="38100" dist="38100" dir="2700000" algn="tl">
                  <a:srgbClr val="000000">
                    <a:alpha val="43137"/>
                  </a:srgbClr>
                </a:outerShdw>
              </a:effectLst>
              <a:latin typeface="+mn-lt"/>
            </a:endParaRPr>
          </a:p>
        </p:txBody>
      </p:sp>
      <p:sp>
        <p:nvSpPr>
          <p:cNvPr id="3" name="Espaço Reservado para Conteúdo 2"/>
          <p:cNvSpPr>
            <a:spLocks noGrp="1"/>
          </p:cNvSpPr>
          <p:nvPr>
            <p:ph idx="1"/>
          </p:nvPr>
        </p:nvSpPr>
        <p:spPr/>
        <p:txBody>
          <a:bodyPr>
            <a:normAutofit/>
          </a:bodyPr>
          <a:lstStyle/>
          <a:p>
            <a:pPr marL="0" indent="0" algn="just">
              <a:buNone/>
            </a:pPr>
            <a:endParaRPr lang="pt-BR" sz="2400" dirty="0" smtClean="0"/>
          </a:p>
          <a:p>
            <a:pPr marL="0" indent="0" algn="just">
              <a:buNone/>
            </a:pPr>
            <a:endParaRPr lang="pt-BR" sz="2400" dirty="0"/>
          </a:p>
          <a:p>
            <a:pPr marL="0" indent="0" algn="just">
              <a:buNone/>
            </a:pPr>
            <a:endParaRPr lang="pt-BR" sz="2400" dirty="0" smtClean="0"/>
          </a:p>
          <a:p>
            <a:pPr marL="0" indent="0" algn="just">
              <a:buNone/>
            </a:pPr>
            <a:endParaRPr lang="pt-BR" sz="2400" dirty="0"/>
          </a:p>
          <a:p>
            <a:pPr marL="0" indent="0" algn="just">
              <a:buNone/>
            </a:pPr>
            <a:endParaRPr lang="pt-BR" sz="2400" dirty="0"/>
          </a:p>
        </p:txBody>
      </p:sp>
      <p:sp>
        <p:nvSpPr>
          <p:cNvPr id="6" name="Espaço Reservado para Conteúdo 2"/>
          <p:cNvSpPr txBox="1">
            <a:spLocks/>
          </p:cNvSpPr>
          <p:nvPr/>
        </p:nvSpPr>
        <p:spPr>
          <a:xfrm>
            <a:off x="2257310" y="1825625"/>
            <a:ext cx="78867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pt-BR" sz="2400" dirty="0" smtClean="0"/>
          </a:p>
          <a:p>
            <a:pPr marL="0" indent="0" algn="just">
              <a:buFont typeface="Arial" panose="020B0604020202020204" pitchFamily="34" charset="0"/>
              <a:buNone/>
            </a:pPr>
            <a:endParaRPr lang="pt-BR" sz="2400" dirty="0" smtClean="0"/>
          </a:p>
          <a:p>
            <a:pPr marL="0" indent="0" algn="just">
              <a:buFont typeface="Arial" panose="020B0604020202020204" pitchFamily="34" charset="0"/>
              <a:buNone/>
            </a:pPr>
            <a:endParaRPr lang="pt-BR" sz="2400" dirty="0"/>
          </a:p>
        </p:txBody>
      </p:sp>
      <p:graphicFrame>
        <p:nvGraphicFramePr>
          <p:cNvPr id="5" name="Tabela 4"/>
          <p:cNvGraphicFramePr>
            <a:graphicFrameLocks noGrp="1"/>
          </p:cNvGraphicFramePr>
          <p:nvPr>
            <p:extLst>
              <p:ext uri="{D42A27DB-BD31-4B8C-83A1-F6EECF244321}">
                <p14:modId xmlns:p14="http://schemas.microsoft.com/office/powerpoint/2010/main" val="3357152152"/>
              </p:ext>
            </p:extLst>
          </p:nvPr>
        </p:nvGraphicFramePr>
        <p:xfrm>
          <a:off x="280931" y="1825625"/>
          <a:ext cx="8582139" cy="4297680"/>
        </p:xfrm>
        <a:graphic>
          <a:graphicData uri="http://schemas.openxmlformats.org/drawingml/2006/table">
            <a:tbl>
              <a:tblPr firstRow="1" bandRow="1">
                <a:tableStyleId>{F5AB1C69-6EDB-4FF4-983F-18BD219EF322}</a:tableStyleId>
              </a:tblPr>
              <a:tblGrid>
                <a:gridCol w="3252870"/>
                <a:gridCol w="5329269"/>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800" b="1" dirty="0" smtClean="0">
                          <a:solidFill>
                            <a:schemeClr val="tx1"/>
                          </a:solidFill>
                        </a:rPr>
                        <a:t>Desenvolvimento</a:t>
                      </a:r>
                      <a:r>
                        <a:rPr lang="pt-BR" sz="1800" b="1" baseline="0" dirty="0" smtClean="0">
                          <a:solidFill>
                            <a:schemeClr val="tx1"/>
                          </a:solidFill>
                        </a:rPr>
                        <a:t> </a:t>
                      </a:r>
                      <a:r>
                        <a:rPr lang="pt-BR" sz="1800" b="1" i="0" kern="1200" dirty="0" smtClean="0">
                          <a:solidFill>
                            <a:schemeClr val="tx1"/>
                          </a:solidFill>
                          <a:effectLst/>
                          <a:latin typeface="+mn-lt"/>
                          <a:ea typeface="+mn-ea"/>
                          <a:cs typeface="+mn-cs"/>
                        </a:rPr>
                        <a:t>habilidades interpessoais e sociais.</a:t>
                      </a:r>
                      <a:endParaRPr lang="pt-BR" sz="1800" b="1" dirty="0" smtClean="0">
                        <a:solidFill>
                          <a:schemeClr val="tx1"/>
                        </a:solidFill>
                      </a:endParaRPr>
                    </a:p>
                    <a:p>
                      <a:pPr algn="ctr"/>
                      <a:endParaRPr lang="pt-BR"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t-BR" sz="1800" b="1" i="0" kern="1200" dirty="0" smtClean="0">
                          <a:solidFill>
                            <a:schemeClr val="dk1"/>
                          </a:solidFill>
                          <a:effectLst/>
                          <a:latin typeface="+mn-lt"/>
                          <a:ea typeface="+mn-ea"/>
                          <a:cs typeface="+mn-cs"/>
                        </a:rPr>
                        <a:t>Nas situações de aprendizagem cooperativa, os estudantes experimentam sentimentos de pertença, de aceitação e de apoio; E, processualmente,</a:t>
                      </a:r>
                      <a:r>
                        <a:rPr lang="pt-BR" sz="1800" b="1" i="0" kern="1200" baseline="0" dirty="0" smtClean="0">
                          <a:solidFill>
                            <a:schemeClr val="dk1"/>
                          </a:solidFill>
                          <a:effectLst/>
                          <a:latin typeface="+mn-lt"/>
                          <a:ea typeface="+mn-ea"/>
                          <a:cs typeface="+mn-cs"/>
                        </a:rPr>
                        <a:t> vão vivenciando situações que envolvem: pedir e oferecer ajuda; respeitar os lugares de fala do outro; encorajar os colegas; vivenciar conflitos e tentar superá-los; comemorar os avanços e analisar criticamente os entraves; críticas construtivas; admitir o erro, entre outros.</a:t>
                      </a:r>
                      <a:endParaRPr lang="pt-BR"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800" b="1" dirty="0" smtClean="0"/>
                        <a:t>Avaliação do processo do trabalho da célula de modo a melhorar o funcionamento do mesmo</a:t>
                      </a:r>
                    </a:p>
                    <a:p>
                      <a:pPr algn="ctr"/>
                      <a:endParaRPr lang="pt-BR"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pt-BR" sz="1800" b="1" dirty="0" smtClean="0"/>
                        <a:t>Esta avaliação ocorre quando os estudantes da célula analisam em que medida os objetivos da célula estão sendo alcançados, tendo em conta as regras definidas. Devem ainda determinar quais as atitudes positivas e negativas e quais as condutas que a célula deve manter ou modificar</a:t>
                      </a:r>
                      <a:endParaRPr lang="pt-BR"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672843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9000"/>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28650" y="2831537"/>
            <a:ext cx="7886700" cy="1194927"/>
          </a:xfrm>
        </p:spPr>
        <p:txBody>
          <a:bodyPr>
            <a:normAutofit fontScale="90000"/>
          </a:bodyPr>
          <a:lstStyle/>
          <a:p>
            <a:pPr algn="ctr"/>
            <a:r>
              <a:rPr lang="pt-BR" sz="6000" b="1" dirty="0" smtClean="0">
                <a:solidFill>
                  <a:srgbClr val="C00000"/>
                </a:solidFill>
                <a:effectLst>
                  <a:outerShdw blurRad="38100" dist="38100" dir="2700000" algn="tl">
                    <a:srgbClr val="000000">
                      <a:alpha val="43137"/>
                    </a:srgbClr>
                  </a:outerShdw>
                </a:effectLst>
                <a:latin typeface="+mn-lt"/>
              </a:rPr>
              <a:t>Por que estudar em </a:t>
            </a:r>
            <a:r>
              <a:rPr lang="pt-BR" sz="6000" b="1" dirty="0">
                <a:solidFill>
                  <a:srgbClr val="C00000"/>
                </a:solidFill>
                <a:effectLst>
                  <a:outerShdw blurRad="38100" dist="38100" dir="2700000" algn="tl">
                    <a:srgbClr val="000000">
                      <a:alpha val="43137"/>
                    </a:srgbClr>
                  </a:outerShdw>
                </a:effectLst>
                <a:latin typeface="+mn-lt"/>
              </a:rPr>
              <a:t>células?</a:t>
            </a:r>
          </a:p>
        </p:txBody>
      </p:sp>
    </p:spTree>
    <p:extLst>
      <p:ext uri="{BB962C8B-B14F-4D97-AF65-F5344CB8AC3E}">
        <p14:creationId xmlns:p14="http://schemas.microsoft.com/office/powerpoint/2010/main" val="21102624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28650" y="88134"/>
            <a:ext cx="7886700" cy="1194927"/>
          </a:xfrm>
        </p:spPr>
        <p:txBody>
          <a:bodyPr>
            <a:normAutofit/>
          </a:bodyPr>
          <a:lstStyle/>
          <a:p>
            <a:pPr algn="ctr"/>
            <a:r>
              <a:rPr lang="pt-BR" sz="3600" b="1" dirty="0" smtClean="0">
                <a:solidFill>
                  <a:schemeClr val="accent6">
                    <a:lumMod val="75000"/>
                  </a:schemeClr>
                </a:solidFill>
                <a:effectLst>
                  <a:outerShdw blurRad="38100" dist="38100" dir="2700000" algn="tl">
                    <a:srgbClr val="000000">
                      <a:alpha val="43137"/>
                    </a:srgbClr>
                  </a:outerShdw>
                </a:effectLst>
                <a:latin typeface="+mn-lt"/>
              </a:rPr>
              <a:t>Por que estudar em células?</a:t>
            </a:r>
            <a:endParaRPr lang="pt-BR" sz="3600" b="1" dirty="0">
              <a:solidFill>
                <a:schemeClr val="accent6">
                  <a:lumMod val="75000"/>
                </a:schemeClr>
              </a:solidFill>
              <a:effectLst>
                <a:outerShdw blurRad="38100" dist="38100" dir="2700000" algn="tl">
                  <a:srgbClr val="000000">
                    <a:alpha val="43137"/>
                  </a:srgbClr>
                </a:outerShdw>
              </a:effectLst>
              <a:latin typeface="+mn-lt"/>
            </a:endParaRPr>
          </a:p>
        </p:txBody>
      </p:sp>
      <p:grpSp>
        <p:nvGrpSpPr>
          <p:cNvPr id="4" name="Grupo 3"/>
          <p:cNvGrpSpPr/>
          <p:nvPr/>
        </p:nvGrpSpPr>
        <p:grpSpPr>
          <a:xfrm>
            <a:off x="322807" y="2117994"/>
            <a:ext cx="8498387" cy="4292947"/>
            <a:chOff x="215956" y="2206130"/>
            <a:chExt cx="8498387" cy="4292947"/>
          </a:xfrm>
        </p:grpSpPr>
        <p:graphicFrame>
          <p:nvGraphicFramePr>
            <p:cNvPr id="7" name="Gráfico 6"/>
            <p:cNvGraphicFramePr>
              <a:graphicFrameLocks/>
            </p:cNvGraphicFramePr>
            <p:nvPr>
              <p:extLst>
                <p:ext uri="{D42A27DB-BD31-4B8C-83A1-F6EECF244321}">
                  <p14:modId xmlns:p14="http://schemas.microsoft.com/office/powerpoint/2010/main" val="1165402626"/>
                </p:ext>
              </p:extLst>
            </p:nvPr>
          </p:nvGraphicFramePr>
          <p:xfrm>
            <a:off x="215956" y="2206130"/>
            <a:ext cx="3762198" cy="427707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Gráfico 7"/>
            <p:cNvGraphicFramePr>
              <a:graphicFrameLocks/>
            </p:cNvGraphicFramePr>
            <p:nvPr>
              <p:extLst>
                <p:ext uri="{D42A27DB-BD31-4B8C-83A1-F6EECF244321}">
                  <p14:modId xmlns:p14="http://schemas.microsoft.com/office/powerpoint/2010/main" val="353599023"/>
                </p:ext>
              </p:extLst>
            </p:nvPr>
          </p:nvGraphicFramePr>
          <p:xfrm>
            <a:off x="3586115" y="2206130"/>
            <a:ext cx="5128228" cy="4292947"/>
          </p:xfrm>
          <a:graphic>
            <a:graphicData uri="http://schemas.openxmlformats.org/drawingml/2006/chart">
              <c:chart xmlns:c="http://schemas.openxmlformats.org/drawingml/2006/chart" xmlns:r="http://schemas.openxmlformats.org/officeDocument/2006/relationships" r:id="rId3"/>
            </a:graphicData>
          </a:graphic>
        </p:graphicFrame>
      </p:grpSp>
      <p:sp>
        <p:nvSpPr>
          <p:cNvPr id="3" name="CaixaDeTexto 2"/>
          <p:cNvSpPr txBox="1"/>
          <p:nvPr/>
        </p:nvSpPr>
        <p:spPr>
          <a:xfrm>
            <a:off x="2897436" y="1443209"/>
            <a:ext cx="3382177" cy="400110"/>
          </a:xfrm>
          <a:prstGeom prst="rect">
            <a:avLst/>
          </a:prstGeom>
          <a:noFill/>
        </p:spPr>
        <p:txBody>
          <a:bodyPr wrap="square" rtlCol="0">
            <a:spAutoFit/>
          </a:bodyPr>
          <a:lstStyle/>
          <a:p>
            <a:pPr algn="ctr"/>
            <a:r>
              <a:rPr lang="pt-BR" sz="2000" b="1" dirty="0" smtClean="0">
                <a:effectLst>
                  <a:outerShdw blurRad="38100" dist="38100" dir="2700000" algn="tl">
                    <a:srgbClr val="000000">
                      <a:alpha val="43137"/>
                    </a:srgbClr>
                  </a:outerShdw>
                </a:effectLst>
              </a:rPr>
              <a:t>FREQUÊNCIA (JAN-ABR)</a:t>
            </a:r>
            <a:endParaRPr lang="pt-BR" sz="2000" b="1" dirty="0">
              <a:effectLst>
                <a:outerShdw blurRad="38100" dist="38100" dir="2700000" algn="tl">
                  <a:srgbClr val="000000">
                    <a:alpha val="43137"/>
                  </a:srgbClr>
                </a:outerShdw>
              </a:effectLst>
            </a:endParaRPr>
          </a:p>
        </p:txBody>
      </p:sp>
      <p:sp>
        <p:nvSpPr>
          <p:cNvPr id="5" name="CaixaDeTexto 4"/>
          <p:cNvSpPr txBox="1"/>
          <p:nvPr/>
        </p:nvSpPr>
        <p:spPr>
          <a:xfrm>
            <a:off x="1454224" y="6136215"/>
            <a:ext cx="1731964" cy="276999"/>
          </a:xfrm>
          <a:prstGeom prst="rect">
            <a:avLst/>
          </a:prstGeom>
          <a:noFill/>
        </p:spPr>
        <p:txBody>
          <a:bodyPr wrap="square" rtlCol="0">
            <a:spAutoFit/>
          </a:bodyPr>
          <a:lstStyle/>
          <a:p>
            <a:r>
              <a:rPr lang="pt-BR" sz="1200" b="1" dirty="0" smtClean="0">
                <a:effectLst>
                  <a:outerShdw blurRad="38100" dist="38100" dir="2700000" algn="tl">
                    <a:srgbClr val="000000">
                      <a:alpha val="43137"/>
                    </a:srgbClr>
                  </a:outerShdw>
                </a:effectLst>
              </a:rPr>
              <a:t>TOTAL: 98 alunos</a:t>
            </a:r>
            <a:endParaRPr lang="pt-BR" sz="1200" b="1" dirty="0">
              <a:effectLst>
                <a:outerShdw blurRad="38100" dist="38100" dir="2700000" algn="tl">
                  <a:srgbClr val="000000">
                    <a:alpha val="43137"/>
                  </a:srgbClr>
                </a:outerShdw>
              </a:effectLst>
            </a:endParaRPr>
          </a:p>
        </p:txBody>
      </p:sp>
      <p:sp>
        <p:nvSpPr>
          <p:cNvPr id="9" name="CaixaDeTexto 8"/>
          <p:cNvSpPr txBox="1"/>
          <p:nvPr/>
        </p:nvSpPr>
        <p:spPr>
          <a:xfrm>
            <a:off x="5587117" y="6136215"/>
            <a:ext cx="1731964" cy="276999"/>
          </a:xfrm>
          <a:prstGeom prst="rect">
            <a:avLst/>
          </a:prstGeom>
          <a:noFill/>
        </p:spPr>
        <p:txBody>
          <a:bodyPr wrap="square" rtlCol="0">
            <a:spAutoFit/>
          </a:bodyPr>
          <a:lstStyle/>
          <a:p>
            <a:r>
              <a:rPr lang="pt-BR" sz="1200" b="1" dirty="0" smtClean="0">
                <a:effectLst>
                  <a:outerShdw blurRad="38100" dist="38100" dir="2700000" algn="tl">
                    <a:srgbClr val="000000">
                      <a:alpha val="43137"/>
                    </a:srgbClr>
                  </a:outerShdw>
                </a:effectLst>
              </a:rPr>
              <a:t>TOTAL: 100 alunos</a:t>
            </a:r>
            <a:endParaRPr lang="pt-BR" sz="1200" b="1" dirty="0">
              <a:effectLst>
                <a:outerShdw blurRad="38100" dist="38100" dir="2700000" algn="tl">
                  <a:srgbClr val="000000">
                    <a:alpha val="43137"/>
                  </a:srgbClr>
                </a:outerShdw>
              </a:effectLst>
            </a:endParaRPr>
          </a:p>
        </p:txBody>
      </p:sp>
      <p:sp>
        <p:nvSpPr>
          <p:cNvPr id="10" name="CaixaDeTexto 9"/>
          <p:cNvSpPr txBox="1"/>
          <p:nvPr/>
        </p:nvSpPr>
        <p:spPr>
          <a:xfrm>
            <a:off x="176906" y="6519972"/>
            <a:ext cx="8790188" cy="276999"/>
          </a:xfrm>
          <a:prstGeom prst="rect">
            <a:avLst/>
          </a:prstGeom>
          <a:noFill/>
        </p:spPr>
        <p:txBody>
          <a:bodyPr wrap="square" rtlCol="0">
            <a:spAutoFit/>
          </a:bodyPr>
          <a:lstStyle/>
          <a:p>
            <a:pPr algn="ctr"/>
            <a:r>
              <a:rPr lang="pt-BR" sz="1200" b="1" dirty="0" smtClean="0"/>
              <a:t>Observação: Temos </a:t>
            </a:r>
            <a:r>
              <a:rPr lang="pt-BR" sz="1200" b="1" dirty="0" smtClean="0">
                <a:solidFill>
                  <a:srgbClr val="FF0000"/>
                </a:solidFill>
              </a:rPr>
              <a:t>9 alunos </a:t>
            </a:r>
            <a:r>
              <a:rPr lang="pt-BR" sz="1200" b="1" dirty="0" smtClean="0"/>
              <a:t>nos dois cursos que estão com a </a:t>
            </a:r>
            <a:r>
              <a:rPr lang="pt-BR" sz="1200" b="1" dirty="0" smtClean="0">
                <a:solidFill>
                  <a:srgbClr val="FF0000"/>
                </a:solidFill>
              </a:rPr>
              <a:t>frequência abaixo de 75%. </a:t>
            </a:r>
            <a:endParaRPr lang="pt-BR" sz="1200" b="1" dirty="0">
              <a:solidFill>
                <a:srgbClr val="FF0000"/>
              </a:solidFill>
            </a:endParaRPr>
          </a:p>
        </p:txBody>
      </p:sp>
    </p:spTree>
    <p:extLst>
      <p:ext uri="{BB962C8B-B14F-4D97-AF65-F5344CB8AC3E}">
        <p14:creationId xmlns:p14="http://schemas.microsoft.com/office/powerpoint/2010/main" val="41693493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28650" y="88134"/>
            <a:ext cx="7886700" cy="1194927"/>
          </a:xfrm>
        </p:spPr>
        <p:txBody>
          <a:bodyPr>
            <a:normAutofit/>
          </a:bodyPr>
          <a:lstStyle/>
          <a:p>
            <a:pPr algn="ctr"/>
            <a:r>
              <a:rPr lang="pt-BR" sz="3600" b="1" dirty="0" smtClean="0">
                <a:solidFill>
                  <a:schemeClr val="accent6">
                    <a:lumMod val="75000"/>
                  </a:schemeClr>
                </a:solidFill>
                <a:effectLst>
                  <a:outerShdw blurRad="38100" dist="38100" dir="2700000" algn="tl">
                    <a:srgbClr val="000000">
                      <a:alpha val="43137"/>
                    </a:srgbClr>
                  </a:outerShdw>
                </a:effectLst>
                <a:latin typeface="+mn-lt"/>
              </a:rPr>
              <a:t>Por que estudar em células?</a:t>
            </a:r>
            <a:endParaRPr lang="pt-BR" sz="3600" b="1" dirty="0">
              <a:solidFill>
                <a:schemeClr val="accent6">
                  <a:lumMod val="75000"/>
                </a:schemeClr>
              </a:solidFill>
              <a:effectLst>
                <a:outerShdw blurRad="38100" dist="38100" dir="2700000" algn="tl">
                  <a:srgbClr val="000000">
                    <a:alpha val="43137"/>
                  </a:srgbClr>
                </a:outerShdw>
              </a:effectLst>
              <a:latin typeface="+mn-lt"/>
            </a:endParaRPr>
          </a:p>
        </p:txBody>
      </p:sp>
      <p:sp>
        <p:nvSpPr>
          <p:cNvPr id="3" name="CaixaDeTexto 2"/>
          <p:cNvSpPr txBox="1"/>
          <p:nvPr/>
        </p:nvSpPr>
        <p:spPr>
          <a:xfrm>
            <a:off x="1969265" y="1288971"/>
            <a:ext cx="5205471" cy="400110"/>
          </a:xfrm>
          <a:prstGeom prst="rect">
            <a:avLst/>
          </a:prstGeom>
          <a:noFill/>
        </p:spPr>
        <p:txBody>
          <a:bodyPr wrap="square" rtlCol="0">
            <a:spAutoFit/>
          </a:bodyPr>
          <a:lstStyle/>
          <a:p>
            <a:pPr algn="ctr"/>
            <a:r>
              <a:rPr lang="pt-BR" sz="2000" b="1" dirty="0" smtClean="0">
                <a:effectLst>
                  <a:outerShdw blurRad="38100" dist="38100" dir="2700000" algn="tl">
                    <a:srgbClr val="000000">
                      <a:alpha val="43137"/>
                    </a:srgbClr>
                  </a:outerShdw>
                </a:effectLst>
              </a:rPr>
              <a:t>DESEMPENHO ACADÊMICO (JAN-ABR)</a:t>
            </a:r>
            <a:endParaRPr lang="pt-BR" sz="2000" b="1" dirty="0">
              <a:effectLst>
                <a:outerShdw blurRad="38100" dist="38100" dir="2700000" algn="tl">
                  <a:srgbClr val="000000">
                    <a:alpha val="43137"/>
                  </a:srgbClr>
                </a:outerShdw>
              </a:effectLst>
            </a:endParaRPr>
          </a:p>
        </p:txBody>
      </p:sp>
      <p:grpSp>
        <p:nvGrpSpPr>
          <p:cNvPr id="5" name="Grupo 4"/>
          <p:cNvGrpSpPr/>
          <p:nvPr/>
        </p:nvGrpSpPr>
        <p:grpSpPr>
          <a:xfrm>
            <a:off x="-67478" y="1970416"/>
            <a:ext cx="9108884" cy="4292947"/>
            <a:chOff x="-128071" y="2157705"/>
            <a:chExt cx="9108884" cy="4292947"/>
          </a:xfrm>
        </p:grpSpPr>
        <p:graphicFrame>
          <p:nvGraphicFramePr>
            <p:cNvPr id="9" name="Gráfico 8"/>
            <p:cNvGraphicFramePr>
              <a:graphicFrameLocks/>
            </p:cNvGraphicFramePr>
            <p:nvPr>
              <p:extLst>
                <p:ext uri="{D42A27DB-BD31-4B8C-83A1-F6EECF244321}">
                  <p14:modId xmlns:p14="http://schemas.microsoft.com/office/powerpoint/2010/main" val="2970685602"/>
                </p:ext>
              </p:extLst>
            </p:nvPr>
          </p:nvGraphicFramePr>
          <p:xfrm>
            <a:off x="-128071" y="2157705"/>
            <a:ext cx="5133860" cy="422093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Gráfico 9"/>
            <p:cNvGraphicFramePr>
              <a:graphicFrameLocks/>
            </p:cNvGraphicFramePr>
            <p:nvPr>
              <p:extLst>
                <p:ext uri="{D42A27DB-BD31-4B8C-83A1-F6EECF244321}">
                  <p14:modId xmlns:p14="http://schemas.microsoft.com/office/powerpoint/2010/main" val="3337835367"/>
                </p:ext>
              </p:extLst>
            </p:nvPr>
          </p:nvGraphicFramePr>
          <p:xfrm>
            <a:off x="4177459" y="2157705"/>
            <a:ext cx="4803354" cy="4292947"/>
          </p:xfrm>
          <a:graphic>
            <a:graphicData uri="http://schemas.openxmlformats.org/drawingml/2006/chart">
              <c:chart xmlns:c="http://schemas.openxmlformats.org/drawingml/2006/chart" xmlns:r="http://schemas.openxmlformats.org/officeDocument/2006/relationships" r:id="rId3"/>
            </a:graphicData>
          </a:graphic>
        </p:graphicFrame>
      </p:grpSp>
      <p:sp>
        <p:nvSpPr>
          <p:cNvPr id="6" name="CaixaDeTexto 5"/>
          <p:cNvSpPr txBox="1"/>
          <p:nvPr/>
        </p:nvSpPr>
        <p:spPr>
          <a:xfrm>
            <a:off x="2996585" y="5210977"/>
            <a:ext cx="1244906" cy="276999"/>
          </a:xfrm>
          <a:prstGeom prst="rect">
            <a:avLst/>
          </a:prstGeom>
          <a:noFill/>
        </p:spPr>
        <p:txBody>
          <a:bodyPr wrap="square" rtlCol="0">
            <a:spAutoFit/>
          </a:bodyPr>
          <a:lstStyle/>
          <a:p>
            <a:r>
              <a:rPr lang="pt-BR" sz="1200" b="1" dirty="0" smtClean="0"/>
              <a:t>(46 alunos)</a:t>
            </a:r>
            <a:endParaRPr lang="pt-BR" sz="1200" b="1" dirty="0"/>
          </a:p>
        </p:txBody>
      </p:sp>
      <p:sp>
        <p:nvSpPr>
          <p:cNvPr id="11" name="CaixaDeTexto 10"/>
          <p:cNvSpPr txBox="1"/>
          <p:nvPr/>
        </p:nvSpPr>
        <p:spPr>
          <a:xfrm>
            <a:off x="4016681" y="5528632"/>
            <a:ext cx="1244906" cy="276999"/>
          </a:xfrm>
          <a:prstGeom prst="rect">
            <a:avLst/>
          </a:prstGeom>
          <a:noFill/>
        </p:spPr>
        <p:txBody>
          <a:bodyPr wrap="square" rtlCol="0">
            <a:spAutoFit/>
          </a:bodyPr>
          <a:lstStyle/>
          <a:p>
            <a:r>
              <a:rPr lang="pt-BR" sz="1200" b="1" dirty="0" smtClean="0"/>
              <a:t>(30 alunos)</a:t>
            </a:r>
            <a:endParaRPr lang="pt-BR" sz="1200" b="1" dirty="0"/>
          </a:p>
        </p:txBody>
      </p:sp>
      <p:sp>
        <p:nvSpPr>
          <p:cNvPr id="13" name="CaixaDeTexto 12"/>
          <p:cNvSpPr txBox="1"/>
          <p:nvPr/>
        </p:nvSpPr>
        <p:spPr>
          <a:xfrm>
            <a:off x="2882461" y="5857773"/>
            <a:ext cx="1244906" cy="276999"/>
          </a:xfrm>
          <a:prstGeom prst="rect">
            <a:avLst/>
          </a:prstGeom>
          <a:noFill/>
        </p:spPr>
        <p:txBody>
          <a:bodyPr wrap="square" rtlCol="0">
            <a:spAutoFit/>
          </a:bodyPr>
          <a:lstStyle/>
          <a:p>
            <a:r>
              <a:rPr lang="pt-BR" sz="1200" b="1" dirty="0" smtClean="0"/>
              <a:t>(24 alunos)</a:t>
            </a:r>
            <a:endParaRPr lang="pt-BR" sz="1200" b="1" dirty="0"/>
          </a:p>
        </p:txBody>
      </p:sp>
      <p:sp>
        <p:nvSpPr>
          <p:cNvPr id="14" name="CaixaDeTexto 13"/>
          <p:cNvSpPr txBox="1"/>
          <p:nvPr/>
        </p:nvSpPr>
        <p:spPr>
          <a:xfrm>
            <a:off x="7119651" y="5262650"/>
            <a:ext cx="1244906" cy="276999"/>
          </a:xfrm>
          <a:prstGeom prst="rect">
            <a:avLst/>
          </a:prstGeom>
          <a:noFill/>
        </p:spPr>
        <p:txBody>
          <a:bodyPr wrap="square" rtlCol="0">
            <a:spAutoFit/>
          </a:bodyPr>
          <a:lstStyle/>
          <a:p>
            <a:r>
              <a:rPr lang="pt-BR" sz="1200" b="1" dirty="0" smtClean="0"/>
              <a:t>(34 alunos)</a:t>
            </a:r>
            <a:endParaRPr lang="pt-BR" sz="1200" b="1" dirty="0"/>
          </a:p>
        </p:txBody>
      </p:sp>
      <p:sp>
        <p:nvSpPr>
          <p:cNvPr id="15" name="CaixaDeTexto 14"/>
          <p:cNvSpPr txBox="1"/>
          <p:nvPr/>
        </p:nvSpPr>
        <p:spPr>
          <a:xfrm>
            <a:off x="8102907" y="5591455"/>
            <a:ext cx="1244906" cy="276999"/>
          </a:xfrm>
          <a:prstGeom prst="rect">
            <a:avLst/>
          </a:prstGeom>
          <a:noFill/>
        </p:spPr>
        <p:txBody>
          <a:bodyPr wrap="square" rtlCol="0">
            <a:spAutoFit/>
          </a:bodyPr>
          <a:lstStyle/>
          <a:p>
            <a:r>
              <a:rPr lang="pt-BR" sz="1200" b="1" dirty="0" smtClean="0"/>
              <a:t>(25 alunos)</a:t>
            </a:r>
            <a:endParaRPr lang="pt-BR" sz="1200" b="1" dirty="0"/>
          </a:p>
        </p:txBody>
      </p:sp>
      <p:sp>
        <p:nvSpPr>
          <p:cNvPr id="16" name="CaixaDeTexto 15"/>
          <p:cNvSpPr txBox="1"/>
          <p:nvPr/>
        </p:nvSpPr>
        <p:spPr>
          <a:xfrm>
            <a:off x="6948889" y="5914356"/>
            <a:ext cx="1244906" cy="276999"/>
          </a:xfrm>
          <a:prstGeom prst="rect">
            <a:avLst/>
          </a:prstGeom>
          <a:noFill/>
        </p:spPr>
        <p:txBody>
          <a:bodyPr wrap="square" rtlCol="0">
            <a:spAutoFit/>
          </a:bodyPr>
          <a:lstStyle/>
          <a:p>
            <a:r>
              <a:rPr lang="pt-BR" sz="1200" b="1" dirty="0" smtClean="0"/>
              <a:t>(39 alunos)</a:t>
            </a:r>
            <a:endParaRPr lang="pt-BR" sz="1200" b="1" dirty="0"/>
          </a:p>
        </p:txBody>
      </p:sp>
    </p:spTree>
    <p:extLst>
      <p:ext uri="{BB962C8B-B14F-4D97-AF65-F5344CB8AC3E}">
        <p14:creationId xmlns:p14="http://schemas.microsoft.com/office/powerpoint/2010/main" val="250055483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o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2285</TotalTime>
  <Words>959</Words>
  <Application>Microsoft Office PowerPoint</Application>
  <PresentationFormat>Apresentação na tela (4:3)</PresentationFormat>
  <Paragraphs>118</Paragraphs>
  <Slides>16</Slides>
  <Notes>1</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16</vt:i4>
      </vt:variant>
    </vt:vector>
  </HeadingPairs>
  <TitlesOfParts>
    <vt:vector size="20" baseType="lpstr">
      <vt:lpstr>Arial</vt:lpstr>
      <vt:lpstr>Calibri</vt:lpstr>
      <vt:lpstr>Calibri Light</vt:lpstr>
      <vt:lpstr>Tema do Office</vt:lpstr>
      <vt:lpstr>CÉLULAS DE APRENDIZAGEM COOPERATIVA</vt:lpstr>
      <vt:lpstr>Para começo de conversa...</vt:lpstr>
      <vt:lpstr>Para começo de conversa...</vt:lpstr>
      <vt:lpstr>Apresentação do PowerPoint</vt:lpstr>
      <vt:lpstr>Os cinco elementos essenciais da aprendizagem cooperativa</vt:lpstr>
      <vt:lpstr>Os cinco elementos essenciais da aprendizagem cooperativa</vt:lpstr>
      <vt:lpstr>Por que estudar em células?</vt:lpstr>
      <vt:lpstr>Por que estudar em células?</vt:lpstr>
      <vt:lpstr>Por que estudar em células?</vt:lpstr>
      <vt:lpstr>Por que estudar em células?</vt:lpstr>
      <vt:lpstr>A divisão de papeis dentro das células</vt:lpstr>
      <vt:lpstr>A divisão de papeis dentro das células</vt:lpstr>
      <vt:lpstr>Missão para o primeiro encontro!</vt:lpstr>
      <vt:lpstr>Metodologias de aprendizagem cooperativa</vt:lpstr>
      <vt:lpstr>Referências</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Plano de Permanência e Êxito</dc:title>
  <dc:creator>Erica Gallindo</dc:creator>
  <cp:lastModifiedBy>Aline</cp:lastModifiedBy>
  <cp:revision>174</cp:revision>
  <dcterms:modified xsi:type="dcterms:W3CDTF">2018-05-18T11:21:03Z</dcterms:modified>
</cp:coreProperties>
</file>