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75" r:id="rId3"/>
    <p:sldId id="276" r:id="rId4"/>
    <p:sldId id="277" r:id="rId5"/>
    <p:sldId id="266" r:id="rId6"/>
    <p:sldId id="261" r:id="rId7"/>
    <p:sldId id="262" r:id="rId8"/>
    <p:sldId id="263" r:id="rId9"/>
    <p:sldId id="291" r:id="rId10"/>
    <p:sldId id="264" r:id="rId11"/>
    <p:sldId id="265" r:id="rId12"/>
    <p:sldId id="268" r:id="rId13"/>
    <p:sldId id="274" r:id="rId14"/>
    <p:sldId id="272" r:id="rId15"/>
    <p:sldId id="288" r:id="rId16"/>
    <p:sldId id="289" r:id="rId17"/>
    <p:sldId id="286" r:id="rId18"/>
    <p:sldId id="260" r:id="rId19"/>
    <p:sldId id="279" r:id="rId20"/>
    <p:sldId id="280" r:id="rId21"/>
    <p:sldId id="281" r:id="rId22"/>
    <p:sldId id="285" r:id="rId23"/>
    <p:sldId id="278" r:id="rId24"/>
    <p:sldId id="290" r:id="rId25"/>
    <p:sldId id="287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A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579" autoAdjust="0"/>
  </p:normalViewPr>
  <p:slideViewPr>
    <p:cSldViewPr>
      <p:cViewPr varScale="1">
        <p:scale>
          <a:sx n="74" d="100"/>
          <a:sy n="74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92EE9-9070-476E-9507-6329D92ABA84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AE81BE8-AF64-4079-8CFC-3E9A6548E33A}">
      <dgm:prSet phldrT="[Texto]"/>
      <dgm:spPr/>
      <dgm:t>
        <a:bodyPr/>
        <a:lstStyle/>
        <a:p>
          <a:r>
            <a:rPr lang="pt-BR" b="1" i="1" dirty="0" smtClean="0">
              <a:solidFill>
                <a:schemeClr val="tx1"/>
              </a:solidFill>
            </a:rPr>
            <a:t>A COORDENADORIA DE CONTROLE ACADÊMICO – CCA  TEM POR OBJETIVO OPERACIONALIZAR AS ATIVIDADES LIGADAS À VIDA ACADÊMICA DO ALUNO, DESDE O SEU INGRESSO (MATRÍCULA) ATÉ A SUA CONCLUSÃO/COLAÇÃO DE GRAU (REGISTRO DE DIPLOMA)</a:t>
          </a:r>
          <a:endParaRPr lang="pt-BR" b="1" dirty="0">
            <a:solidFill>
              <a:schemeClr val="tx1"/>
            </a:solidFill>
          </a:endParaRPr>
        </a:p>
      </dgm:t>
    </dgm:pt>
    <dgm:pt modelId="{24495C8E-B874-4DE2-A561-7607EA635AAA}" type="parTrans" cxnId="{BFB34CED-700C-4955-A0E6-35EC1DFEB490}">
      <dgm:prSet/>
      <dgm:spPr/>
      <dgm:t>
        <a:bodyPr/>
        <a:lstStyle/>
        <a:p>
          <a:endParaRPr lang="pt-BR"/>
        </a:p>
      </dgm:t>
    </dgm:pt>
    <dgm:pt modelId="{11D84E64-3F96-4764-8AA2-874DDD2B6A49}" type="sibTrans" cxnId="{BFB34CED-700C-4955-A0E6-35EC1DFEB490}">
      <dgm:prSet/>
      <dgm:spPr/>
      <dgm:t>
        <a:bodyPr/>
        <a:lstStyle/>
        <a:p>
          <a:endParaRPr lang="pt-BR"/>
        </a:p>
      </dgm:t>
    </dgm:pt>
    <dgm:pt modelId="{3B5E2496-EE9F-443B-B16B-A7D797CFB632}">
      <dgm:prSet phldrT="[Texto]" custT="1"/>
      <dgm:spPr/>
      <dgm:t>
        <a:bodyPr/>
        <a:lstStyle/>
        <a:p>
          <a:r>
            <a:rPr lang="pt-BR" sz="1600" b="1" i="1" dirty="0" smtClean="0">
              <a:solidFill>
                <a:schemeClr val="tx1"/>
              </a:solidFill>
            </a:rPr>
            <a:t>ASSESSORAR AS ATIVIDADES DE ENSINO DANDO SUPORTE À DIRETORIA DE ENSINO E À COORDENAÇÃO DOS CURSOS </a:t>
          </a:r>
          <a:endParaRPr lang="pt-BR" sz="1600" b="1" dirty="0">
            <a:solidFill>
              <a:schemeClr val="tx1"/>
            </a:solidFill>
          </a:endParaRPr>
        </a:p>
      </dgm:t>
    </dgm:pt>
    <dgm:pt modelId="{92A3DF3C-40D0-42EF-ADB6-5FEE3028DD07}" type="parTrans" cxnId="{E9C8B818-5981-425D-BC05-B346FB0175A7}">
      <dgm:prSet/>
      <dgm:spPr/>
      <dgm:t>
        <a:bodyPr/>
        <a:lstStyle/>
        <a:p>
          <a:endParaRPr lang="pt-BR"/>
        </a:p>
      </dgm:t>
    </dgm:pt>
    <dgm:pt modelId="{F5A749BF-970D-48A4-85DE-13AEE50385C4}" type="sibTrans" cxnId="{E9C8B818-5981-425D-BC05-B346FB0175A7}">
      <dgm:prSet/>
      <dgm:spPr/>
      <dgm:t>
        <a:bodyPr/>
        <a:lstStyle/>
        <a:p>
          <a:endParaRPr lang="pt-BR"/>
        </a:p>
      </dgm:t>
    </dgm:pt>
    <dgm:pt modelId="{EEDADF01-F23E-48F5-BBBB-DA8915E4AF97}">
      <dgm:prSet/>
      <dgm:spPr/>
      <dgm:t>
        <a:bodyPr/>
        <a:lstStyle/>
        <a:p>
          <a:r>
            <a:rPr lang="pt-BR" b="1" i="1" dirty="0" smtClean="0">
              <a:solidFill>
                <a:schemeClr val="tx1"/>
              </a:solidFill>
            </a:rPr>
            <a:t>OPERACIONALIZAR OS PRINCIPAIS SISTEMAS DO GOVERNO FEDERAL - MEC: SISTEC, EDUCACENSO, CENSUP, SISUGESTÃO, ETC</a:t>
          </a:r>
          <a:endParaRPr lang="pt-BR" b="1" dirty="0">
            <a:solidFill>
              <a:schemeClr val="tx1"/>
            </a:solidFill>
          </a:endParaRPr>
        </a:p>
      </dgm:t>
    </dgm:pt>
    <dgm:pt modelId="{7B494B77-3558-46A9-8849-E3F3A0852A31}" type="parTrans" cxnId="{DE84A84B-1923-4243-B5EF-0296EA09F749}">
      <dgm:prSet/>
      <dgm:spPr/>
      <dgm:t>
        <a:bodyPr/>
        <a:lstStyle/>
        <a:p>
          <a:endParaRPr lang="pt-BR"/>
        </a:p>
      </dgm:t>
    </dgm:pt>
    <dgm:pt modelId="{2177F919-F02D-45C7-B894-F1226EB93DE4}" type="sibTrans" cxnId="{DE84A84B-1923-4243-B5EF-0296EA09F749}">
      <dgm:prSet/>
      <dgm:spPr/>
      <dgm:t>
        <a:bodyPr/>
        <a:lstStyle/>
        <a:p>
          <a:endParaRPr lang="pt-BR"/>
        </a:p>
      </dgm:t>
    </dgm:pt>
    <dgm:pt modelId="{5D7B031A-8244-406C-83EB-C8BA8FA2CD45}">
      <dgm:prSet/>
      <dgm:spPr/>
      <dgm:t>
        <a:bodyPr/>
        <a:lstStyle/>
        <a:p>
          <a:r>
            <a:rPr lang="pt-BR" b="1" i="1" dirty="0" smtClean="0">
              <a:solidFill>
                <a:schemeClr val="tx1"/>
              </a:solidFill>
            </a:rPr>
            <a:t>GERENCIAR O SISTEMA ACADÊMICO (Q-ACADÊMICO - </a:t>
          </a:r>
          <a:r>
            <a:rPr lang="pt-BR" b="1" i="0" dirty="0" smtClean="0">
              <a:solidFill>
                <a:schemeClr val="tx1"/>
              </a:solidFill>
            </a:rPr>
            <a:t>software responsável pelo controle acadêmico do IFCE</a:t>
          </a:r>
          <a:r>
            <a:rPr lang="pt-BR" b="1" i="1" dirty="0" smtClean="0">
              <a:solidFill>
                <a:schemeClr val="tx1"/>
              </a:solidFill>
            </a:rPr>
            <a:t> (CADASTROS DE REGISTROS ESCOLARES) </a:t>
          </a:r>
          <a:endParaRPr lang="pt-BR" b="1" dirty="0">
            <a:solidFill>
              <a:schemeClr val="tx1"/>
            </a:solidFill>
          </a:endParaRPr>
        </a:p>
      </dgm:t>
    </dgm:pt>
    <dgm:pt modelId="{A37F0CBC-63AF-45D3-9F32-58F6D1E99477}" type="parTrans" cxnId="{88D4E007-3464-424E-901E-0E162BE46521}">
      <dgm:prSet/>
      <dgm:spPr/>
      <dgm:t>
        <a:bodyPr/>
        <a:lstStyle/>
        <a:p>
          <a:endParaRPr lang="pt-BR"/>
        </a:p>
      </dgm:t>
    </dgm:pt>
    <dgm:pt modelId="{92FC54F2-496E-49AD-9B75-5090245654BE}" type="sibTrans" cxnId="{88D4E007-3464-424E-901E-0E162BE46521}">
      <dgm:prSet/>
      <dgm:spPr/>
      <dgm:t>
        <a:bodyPr/>
        <a:lstStyle/>
        <a:p>
          <a:endParaRPr lang="pt-BR"/>
        </a:p>
      </dgm:t>
    </dgm:pt>
    <dgm:pt modelId="{BBA82925-2CC1-4B07-B220-F55BE6EE807C}">
      <dgm:prSet/>
      <dgm:spPr/>
      <dgm:t>
        <a:bodyPr/>
        <a:lstStyle/>
        <a:p>
          <a:r>
            <a:rPr lang="pt-BR" b="1" i="1" dirty="0" smtClean="0">
              <a:solidFill>
                <a:schemeClr val="tx1"/>
              </a:solidFill>
            </a:rPr>
            <a:t>EMITIR DOCUMENTOS DE SUA COMPETÊNCIA (DECLARAÇÕES, CERTIDÕES, HISTÓRICOS ESCOLARES, GUIAS DE TRANSFERÊNCIAS, RELATÓRIOS</a:t>
          </a:r>
          <a:endParaRPr lang="pt-BR" b="1" dirty="0">
            <a:solidFill>
              <a:schemeClr val="tx1"/>
            </a:solidFill>
          </a:endParaRPr>
        </a:p>
      </dgm:t>
    </dgm:pt>
    <dgm:pt modelId="{69FC78BD-E3FA-4B56-A706-69A82868E01E}" type="parTrans" cxnId="{B188552B-AEB3-4842-9547-B4BB388529BD}">
      <dgm:prSet/>
      <dgm:spPr/>
      <dgm:t>
        <a:bodyPr/>
        <a:lstStyle/>
        <a:p>
          <a:endParaRPr lang="pt-BR"/>
        </a:p>
      </dgm:t>
    </dgm:pt>
    <dgm:pt modelId="{28EDBA41-ED33-4882-A06C-51976E3D4BD2}" type="sibTrans" cxnId="{B188552B-AEB3-4842-9547-B4BB388529BD}">
      <dgm:prSet/>
      <dgm:spPr/>
      <dgm:t>
        <a:bodyPr/>
        <a:lstStyle/>
        <a:p>
          <a:endParaRPr lang="pt-BR"/>
        </a:p>
      </dgm:t>
    </dgm:pt>
    <dgm:pt modelId="{F0C563DC-8F47-4BA5-95A7-E74DA815B347}">
      <dgm:prSet/>
      <dgm:spPr/>
      <dgm:t>
        <a:bodyPr/>
        <a:lstStyle/>
        <a:p>
          <a:r>
            <a:rPr lang="pt-BR" b="1" i="1" dirty="0" smtClean="0">
              <a:solidFill>
                <a:schemeClr val="tx1"/>
              </a:solidFill>
            </a:rPr>
            <a:t>ORGANIZAR OS PRONTUÁRIOS E OS ARQUIVOS RELATIVOS À VIDA ACADÊMICA DOS ALUNOS</a:t>
          </a:r>
          <a:endParaRPr lang="pt-BR" b="1" dirty="0">
            <a:solidFill>
              <a:schemeClr val="tx1"/>
            </a:solidFill>
          </a:endParaRPr>
        </a:p>
      </dgm:t>
    </dgm:pt>
    <dgm:pt modelId="{5FCCDC04-B1B8-407B-9F36-74CD5F3CED9F}" type="parTrans" cxnId="{F5DA4196-6C85-4772-AEDE-B789BF8E8207}">
      <dgm:prSet/>
      <dgm:spPr/>
      <dgm:t>
        <a:bodyPr/>
        <a:lstStyle/>
        <a:p>
          <a:endParaRPr lang="pt-BR"/>
        </a:p>
      </dgm:t>
    </dgm:pt>
    <dgm:pt modelId="{8357F116-9F2A-41E1-AC30-041AF97378A4}" type="sibTrans" cxnId="{F5DA4196-6C85-4772-AEDE-B789BF8E8207}">
      <dgm:prSet/>
      <dgm:spPr/>
      <dgm:t>
        <a:bodyPr/>
        <a:lstStyle/>
        <a:p>
          <a:endParaRPr lang="pt-BR"/>
        </a:p>
      </dgm:t>
    </dgm:pt>
    <dgm:pt modelId="{6E0B9CDA-1429-48EA-8BE5-8A6C25DEBAD0}">
      <dgm:prSet/>
      <dgm:spPr/>
      <dgm:t>
        <a:bodyPr/>
        <a:lstStyle/>
        <a:p>
          <a:r>
            <a:rPr lang="pt-BR" b="1" i="1" dirty="0" smtClean="0">
              <a:solidFill>
                <a:schemeClr val="tx1"/>
              </a:solidFill>
            </a:rPr>
            <a:t>INFORMAR A COMUNIDADE EXTERNA</a:t>
          </a:r>
          <a:endParaRPr lang="pt-BR" b="1" dirty="0">
            <a:solidFill>
              <a:schemeClr val="tx1"/>
            </a:solidFill>
          </a:endParaRPr>
        </a:p>
      </dgm:t>
    </dgm:pt>
    <dgm:pt modelId="{030088FF-1B6A-4AE8-B68D-7D03FB982871}" type="parTrans" cxnId="{4CB3E2A1-71DA-4F99-B667-B8215D6EF40F}">
      <dgm:prSet/>
      <dgm:spPr/>
      <dgm:t>
        <a:bodyPr/>
        <a:lstStyle/>
        <a:p>
          <a:endParaRPr lang="pt-BR"/>
        </a:p>
      </dgm:t>
    </dgm:pt>
    <dgm:pt modelId="{E02FF926-CF14-4A5D-9773-6116E0E766EB}" type="sibTrans" cxnId="{4CB3E2A1-71DA-4F99-B667-B8215D6EF40F}">
      <dgm:prSet/>
      <dgm:spPr/>
      <dgm:t>
        <a:bodyPr/>
        <a:lstStyle/>
        <a:p>
          <a:endParaRPr lang="pt-BR"/>
        </a:p>
      </dgm:t>
    </dgm:pt>
    <dgm:pt modelId="{2393ABFD-6C65-40FC-83E5-022A45F75C4A}" type="pres">
      <dgm:prSet presAssocID="{96092EE9-9070-476E-9507-6329D92ABA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01DB7E-A533-4DBB-87B3-4CD9DEF2954A}" type="pres">
      <dgm:prSet presAssocID="{3AE81BE8-AF64-4079-8CFC-3E9A6548E33A}" presName="node" presStyleLbl="node1" presStyleIdx="0" presStyleCnt="7" custScaleX="115354" custScaleY="1336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B8B74B-147E-47A3-890F-D6049989612C}" type="pres">
      <dgm:prSet presAssocID="{11D84E64-3F96-4764-8AA2-874DDD2B6A49}" presName="sibTrans" presStyleCnt="0"/>
      <dgm:spPr/>
    </dgm:pt>
    <dgm:pt modelId="{72A66151-2346-4D13-A9AB-430E1E447176}" type="pres">
      <dgm:prSet presAssocID="{3B5E2496-EE9F-443B-B16B-A7D797CFB632}" presName="node" presStyleLbl="node1" presStyleIdx="1" presStyleCnt="7" custScaleX="116460" custScaleY="1162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D9B1CD-C7AC-48C0-AF14-865D2322FCF7}" type="pres">
      <dgm:prSet presAssocID="{F5A749BF-970D-48A4-85DE-13AEE50385C4}" presName="sibTrans" presStyleCnt="0"/>
      <dgm:spPr/>
    </dgm:pt>
    <dgm:pt modelId="{6BD4BBE3-3212-413E-A3B6-84223CBA1334}" type="pres">
      <dgm:prSet presAssocID="{BBA82925-2CC1-4B07-B220-F55BE6EE807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234DE4-B508-4ACA-9FC1-3E1BDDEB2393}" type="pres">
      <dgm:prSet presAssocID="{28EDBA41-ED33-4882-A06C-51976E3D4BD2}" presName="sibTrans" presStyleCnt="0"/>
      <dgm:spPr/>
    </dgm:pt>
    <dgm:pt modelId="{D1155D05-9DA5-48DF-B4AE-4A80D9252348}" type="pres">
      <dgm:prSet presAssocID="{5D7B031A-8244-406C-83EB-C8BA8FA2CD45}" presName="node" presStyleLbl="node1" presStyleIdx="3" presStyleCnt="7" custScaleX="101211" custScaleY="1086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218EB9-7B2E-479F-A98E-FA9F5A8D7A72}" type="pres">
      <dgm:prSet presAssocID="{92FC54F2-496E-49AD-9B75-5090245654BE}" presName="sibTrans" presStyleCnt="0"/>
      <dgm:spPr/>
    </dgm:pt>
    <dgm:pt modelId="{425CD992-90D1-47E2-A422-AB8BF2CD6D82}" type="pres">
      <dgm:prSet presAssocID="{EEDADF01-F23E-48F5-BBBB-DA8915E4AF97}" presName="node" presStyleLbl="node1" presStyleIdx="4" presStyleCnt="7" custScaleY="977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56B5EF-3702-47F5-AA72-E1D31E35F1DC}" type="pres">
      <dgm:prSet presAssocID="{2177F919-F02D-45C7-B894-F1226EB93DE4}" presName="sibTrans" presStyleCnt="0"/>
      <dgm:spPr/>
    </dgm:pt>
    <dgm:pt modelId="{70CF6043-E899-48D9-A09D-5CB9E11DAEC5}" type="pres">
      <dgm:prSet presAssocID="{F0C563DC-8F47-4BA5-95A7-E74DA815B347}" presName="node" presStyleLbl="node1" presStyleIdx="5" presStyleCnt="7" custScaleX="114250" custScaleY="860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8E638-913F-415E-985F-1229EA500496}" type="pres">
      <dgm:prSet presAssocID="{8357F116-9F2A-41E1-AC30-041AF97378A4}" presName="sibTrans" presStyleCnt="0"/>
      <dgm:spPr/>
    </dgm:pt>
    <dgm:pt modelId="{9018E287-B971-4795-89E9-13846477E48A}" type="pres">
      <dgm:prSet presAssocID="{6E0B9CDA-1429-48EA-8BE5-8A6C25DEBAD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292C41-94AA-4DD9-A852-2067E943EEEF}" type="presOf" srcId="{BBA82925-2CC1-4B07-B220-F55BE6EE807C}" destId="{6BD4BBE3-3212-413E-A3B6-84223CBA1334}" srcOrd="0" destOrd="0" presId="urn:microsoft.com/office/officeart/2005/8/layout/default#1"/>
    <dgm:cxn modelId="{88D4E007-3464-424E-901E-0E162BE46521}" srcId="{96092EE9-9070-476E-9507-6329D92ABA84}" destId="{5D7B031A-8244-406C-83EB-C8BA8FA2CD45}" srcOrd="3" destOrd="0" parTransId="{A37F0CBC-63AF-45D3-9F32-58F6D1E99477}" sibTransId="{92FC54F2-496E-49AD-9B75-5090245654BE}"/>
    <dgm:cxn modelId="{93194430-E080-4C9F-BEA3-B7C8FA124052}" type="presOf" srcId="{3AE81BE8-AF64-4079-8CFC-3E9A6548E33A}" destId="{AF01DB7E-A533-4DBB-87B3-4CD9DEF2954A}" srcOrd="0" destOrd="0" presId="urn:microsoft.com/office/officeart/2005/8/layout/default#1"/>
    <dgm:cxn modelId="{645EADF4-06E0-47D9-AFA4-7D505EE3EE23}" type="presOf" srcId="{6E0B9CDA-1429-48EA-8BE5-8A6C25DEBAD0}" destId="{9018E287-B971-4795-89E9-13846477E48A}" srcOrd="0" destOrd="0" presId="urn:microsoft.com/office/officeart/2005/8/layout/default#1"/>
    <dgm:cxn modelId="{84782161-5B21-47E5-B04A-793A6C2BC0A8}" type="presOf" srcId="{3B5E2496-EE9F-443B-B16B-A7D797CFB632}" destId="{72A66151-2346-4D13-A9AB-430E1E447176}" srcOrd="0" destOrd="0" presId="urn:microsoft.com/office/officeart/2005/8/layout/default#1"/>
    <dgm:cxn modelId="{DE84A84B-1923-4243-B5EF-0296EA09F749}" srcId="{96092EE9-9070-476E-9507-6329D92ABA84}" destId="{EEDADF01-F23E-48F5-BBBB-DA8915E4AF97}" srcOrd="4" destOrd="0" parTransId="{7B494B77-3558-46A9-8849-E3F3A0852A31}" sibTransId="{2177F919-F02D-45C7-B894-F1226EB93DE4}"/>
    <dgm:cxn modelId="{BFB34CED-700C-4955-A0E6-35EC1DFEB490}" srcId="{96092EE9-9070-476E-9507-6329D92ABA84}" destId="{3AE81BE8-AF64-4079-8CFC-3E9A6548E33A}" srcOrd="0" destOrd="0" parTransId="{24495C8E-B874-4DE2-A561-7607EA635AAA}" sibTransId="{11D84E64-3F96-4764-8AA2-874DDD2B6A49}"/>
    <dgm:cxn modelId="{E0A7122B-5009-48A8-8D98-DFCCCBD4AFBD}" type="presOf" srcId="{96092EE9-9070-476E-9507-6329D92ABA84}" destId="{2393ABFD-6C65-40FC-83E5-022A45F75C4A}" srcOrd="0" destOrd="0" presId="urn:microsoft.com/office/officeart/2005/8/layout/default#1"/>
    <dgm:cxn modelId="{A850AC97-90E3-4510-A58C-6D18F15BE847}" type="presOf" srcId="{F0C563DC-8F47-4BA5-95A7-E74DA815B347}" destId="{70CF6043-E899-48D9-A09D-5CB9E11DAEC5}" srcOrd="0" destOrd="0" presId="urn:microsoft.com/office/officeart/2005/8/layout/default#1"/>
    <dgm:cxn modelId="{D0AAB2B3-CF9D-4BAC-A95E-522EFEE78A4A}" type="presOf" srcId="{EEDADF01-F23E-48F5-BBBB-DA8915E4AF97}" destId="{425CD992-90D1-47E2-A422-AB8BF2CD6D82}" srcOrd="0" destOrd="0" presId="urn:microsoft.com/office/officeart/2005/8/layout/default#1"/>
    <dgm:cxn modelId="{AA6B319E-6E4E-4AFE-8349-3D6AB88DF3EE}" type="presOf" srcId="{5D7B031A-8244-406C-83EB-C8BA8FA2CD45}" destId="{D1155D05-9DA5-48DF-B4AE-4A80D9252348}" srcOrd="0" destOrd="0" presId="urn:microsoft.com/office/officeart/2005/8/layout/default#1"/>
    <dgm:cxn modelId="{4CB3E2A1-71DA-4F99-B667-B8215D6EF40F}" srcId="{96092EE9-9070-476E-9507-6329D92ABA84}" destId="{6E0B9CDA-1429-48EA-8BE5-8A6C25DEBAD0}" srcOrd="6" destOrd="0" parTransId="{030088FF-1B6A-4AE8-B68D-7D03FB982871}" sibTransId="{E02FF926-CF14-4A5D-9773-6116E0E766EB}"/>
    <dgm:cxn modelId="{E9C8B818-5981-425D-BC05-B346FB0175A7}" srcId="{96092EE9-9070-476E-9507-6329D92ABA84}" destId="{3B5E2496-EE9F-443B-B16B-A7D797CFB632}" srcOrd="1" destOrd="0" parTransId="{92A3DF3C-40D0-42EF-ADB6-5FEE3028DD07}" sibTransId="{F5A749BF-970D-48A4-85DE-13AEE50385C4}"/>
    <dgm:cxn modelId="{F5DA4196-6C85-4772-AEDE-B789BF8E8207}" srcId="{96092EE9-9070-476E-9507-6329D92ABA84}" destId="{F0C563DC-8F47-4BA5-95A7-E74DA815B347}" srcOrd="5" destOrd="0" parTransId="{5FCCDC04-B1B8-407B-9F36-74CD5F3CED9F}" sibTransId="{8357F116-9F2A-41E1-AC30-041AF97378A4}"/>
    <dgm:cxn modelId="{B188552B-AEB3-4842-9547-B4BB388529BD}" srcId="{96092EE9-9070-476E-9507-6329D92ABA84}" destId="{BBA82925-2CC1-4B07-B220-F55BE6EE807C}" srcOrd="2" destOrd="0" parTransId="{69FC78BD-E3FA-4B56-A706-69A82868E01E}" sibTransId="{28EDBA41-ED33-4882-A06C-51976E3D4BD2}"/>
    <dgm:cxn modelId="{73718675-B600-4E40-AF37-7D24BF954BAA}" type="presParOf" srcId="{2393ABFD-6C65-40FC-83E5-022A45F75C4A}" destId="{AF01DB7E-A533-4DBB-87B3-4CD9DEF2954A}" srcOrd="0" destOrd="0" presId="urn:microsoft.com/office/officeart/2005/8/layout/default#1"/>
    <dgm:cxn modelId="{C97C5242-A4CD-49D7-A852-0835BA2DAEF9}" type="presParOf" srcId="{2393ABFD-6C65-40FC-83E5-022A45F75C4A}" destId="{E1B8B74B-147E-47A3-890F-D6049989612C}" srcOrd="1" destOrd="0" presId="urn:microsoft.com/office/officeart/2005/8/layout/default#1"/>
    <dgm:cxn modelId="{F200866E-1D70-40ED-B54F-FAA6B17631DE}" type="presParOf" srcId="{2393ABFD-6C65-40FC-83E5-022A45F75C4A}" destId="{72A66151-2346-4D13-A9AB-430E1E447176}" srcOrd="2" destOrd="0" presId="urn:microsoft.com/office/officeart/2005/8/layout/default#1"/>
    <dgm:cxn modelId="{A733BE86-EED2-4560-931A-634678411A28}" type="presParOf" srcId="{2393ABFD-6C65-40FC-83E5-022A45F75C4A}" destId="{8CD9B1CD-C7AC-48C0-AF14-865D2322FCF7}" srcOrd="3" destOrd="0" presId="urn:microsoft.com/office/officeart/2005/8/layout/default#1"/>
    <dgm:cxn modelId="{1AF65875-8AB5-40BE-91A7-C6E0C2B6FB2A}" type="presParOf" srcId="{2393ABFD-6C65-40FC-83E5-022A45F75C4A}" destId="{6BD4BBE3-3212-413E-A3B6-84223CBA1334}" srcOrd="4" destOrd="0" presId="urn:microsoft.com/office/officeart/2005/8/layout/default#1"/>
    <dgm:cxn modelId="{41990337-C811-4031-BF4B-DB8C0AA05430}" type="presParOf" srcId="{2393ABFD-6C65-40FC-83E5-022A45F75C4A}" destId="{60234DE4-B508-4ACA-9FC1-3E1BDDEB2393}" srcOrd="5" destOrd="0" presId="urn:microsoft.com/office/officeart/2005/8/layout/default#1"/>
    <dgm:cxn modelId="{D19B63DD-E167-4D3F-87EB-5C762350E901}" type="presParOf" srcId="{2393ABFD-6C65-40FC-83E5-022A45F75C4A}" destId="{D1155D05-9DA5-48DF-B4AE-4A80D9252348}" srcOrd="6" destOrd="0" presId="urn:microsoft.com/office/officeart/2005/8/layout/default#1"/>
    <dgm:cxn modelId="{F9692BCF-8E2E-443C-8F9F-4F1713A7EE6E}" type="presParOf" srcId="{2393ABFD-6C65-40FC-83E5-022A45F75C4A}" destId="{DD218EB9-7B2E-479F-A98E-FA9F5A8D7A72}" srcOrd="7" destOrd="0" presId="urn:microsoft.com/office/officeart/2005/8/layout/default#1"/>
    <dgm:cxn modelId="{5CD83F36-A544-408B-94C6-AED6F49B9BB6}" type="presParOf" srcId="{2393ABFD-6C65-40FC-83E5-022A45F75C4A}" destId="{425CD992-90D1-47E2-A422-AB8BF2CD6D82}" srcOrd="8" destOrd="0" presId="urn:microsoft.com/office/officeart/2005/8/layout/default#1"/>
    <dgm:cxn modelId="{9D0EB784-E4DA-455A-BDA3-F0EC8B4290BF}" type="presParOf" srcId="{2393ABFD-6C65-40FC-83E5-022A45F75C4A}" destId="{1156B5EF-3702-47F5-AA72-E1D31E35F1DC}" srcOrd="9" destOrd="0" presId="urn:microsoft.com/office/officeart/2005/8/layout/default#1"/>
    <dgm:cxn modelId="{2F52664C-E974-408C-AFD3-69B6DACF051C}" type="presParOf" srcId="{2393ABFD-6C65-40FC-83E5-022A45F75C4A}" destId="{70CF6043-E899-48D9-A09D-5CB9E11DAEC5}" srcOrd="10" destOrd="0" presId="urn:microsoft.com/office/officeart/2005/8/layout/default#1"/>
    <dgm:cxn modelId="{2B669EA3-5DA6-491C-8A31-C59C1B2F389A}" type="presParOf" srcId="{2393ABFD-6C65-40FC-83E5-022A45F75C4A}" destId="{ABD8E638-913F-415E-985F-1229EA500496}" srcOrd="11" destOrd="0" presId="urn:microsoft.com/office/officeart/2005/8/layout/default#1"/>
    <dgm:cxn modelId="{741912B2-EAAE-4AB2-B4EE-FE5DDBDF9C14}" type="presParOf" srcId="{2393ABFD-6C65-40FC-83E5-022A45F75C4A}" destId="{9018E287-B971-4795-89E9-13846477E48A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01DB7E-A533-4DBB-87B3-4CD9DEF2954A}">
      <dsp:nvSpPr>
        <dsp:cNvPr id="0" name=""/>
        <dsp:cNvSpPr/>
      </dsp:nvSpPr>
      <dsp:spPr>
        <a:xfrm>
          <a:off x="972" y="546540"/>
          <a:ext cx="2950475" cy="20506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i="1" kern="1200" dirty="0" smtClean="0">
              <a:solidFill>
                <a:schemeClr val="tx1"/>
              </a:solidFill>
            </a:rPr>
            <a:t>A COORDENADORIA DE CONTROLE ACADÊMICO – CCA  TEM POR OBJETIVO OPERACIONALIZAR AS ATIVIDADES LIGADAS À VIDA ACADÊMICA DO ALUNO, DESDE O SEU INGRESSO (MATRÍCULA) ATÉ A SUA CONCLUSÃO/COLAÇÃO DE GRAU (REGISTRO DE DIPLOMA)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972" y="546540"/>
        <a:ext cx="2950475" cy="2050620"/>
      </dsp:txXfrm>
    </dsp:sp>
    <dsp:sp modelId="{72A66151-2346-4D13-A9AB-430E1E447176}">
      <dsp:nvSpPr>
        <dsp:cNvPr id="0" name=""/>
        <dsp:cNvSpPr/>
      </dsp:nvSpPr>
      <dsp:spPr>
        <a:xfrm>
          <a:off x="3207223" y="679856"/>
          <a:ext cx="2978763" cy="1783989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1" kern="1200" dirty="0" smtClean="0">
              <a:solidFill>
                <a:schemeClr val="tx1"/>
              </a:solidFill>
            </a:rPr>
            <a:t>ASSESSORAR AS ATIVIDADES DE ENSINO DANDO SUPORTE À DIRETORIA DE ENSINO E À COORDENAÇÃO DOS CURSOS 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3207223" y="679856"/>
        <a:ext cx="2978763" cy="1783989"/>
      </dsp:txXfrm>
    </dsp:sp>
    <dsp:sp modelId="{6BD4BBE3-3212-413E-A3B6-84223CBA1334}">
      <dsp:nvSpPr>
        <dsp:cNvPr id="0" name=""/>
        <dsp:cNvSpPr/>
      </dsp:nvSpPr>
      <dsp:spPr>
        <a:xfrm>
          <a:off x="6441762" y="804523"/>
          <a:ext cx="2557757" cy="1534654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i="1" kern="1200" dirty="0" smtClean="0">
              <a:solidFill>
                <a:schemeClr val="tx1"/>
              </a:solidFill>
            </a:rPr>
            <a:t>EMITIR DOCUMENTOS DE SUA COMPETÊNCIA (DECLARAÇÕES, CERTIDÕES, HISTÓRICOS ESCOLARES, GUIAS DE TRANSFERÊNCIAS, RELATÓRIOS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6441762" y="804523"/>
        <a:ext cx="2557757" cy="1534654"/>
      </dsp:txXfrm>
    </dsp:sp>
    <dsp:sp modelId="{D1155D05-9DA5-48DF-B4AE-4A80D9252348}">
      <dsp:nvSpPr>
        <dsp:cNvPr id="0" name=""/>
        <dsp:cNvSpPr/>
      </dsp:nvSpPr>
      <dsp:spPr>
        <a:xfrm>
          <a:off x="210107" y="2852936"/>
          <a:ext cx="2588731" cy="166809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i="1" kern="1200" dirty="0" smtClean="0">
              <a:solidFill>
                <a:schemeClr val="tx1"/>
              </a:solidFill>
            </a:rPr>
            <a:t>GERENCIAR O SISTEMA ACADÊMICO (Q-ACADÊMICO - </a:t>
          </a:r>
          <a:r>
            <a:rPr lang="pt-BR" sz="1500" b="1" i="0" kern="1200" dirty="0" smtClean="0">
              <a:solidFill>
                <a:schemeClr val="tx1"/>
              </a:solidFill>
            </a:rPr>
            <a:t>software responsável pelo controle acadêmico do IFCE</a:t>
          </a:r>
          <a:r>
            <a:rPr lang="pt-BR" sz="1500" b="1" i="1" kern="1200" dirty="0" smtClean="0">
              <a:solidFill>
                <a:schemeClr val="tx1"/>
              </a:solidFill>
            </a:rPr>
            <a:t> (CADASTROS DE REGISTROS ESCOLARES) 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210107" y="2852936"/>
        <a:ext cx="2588731" cy="1668092"/>
      </dsp:txXfrm>
    </dsp:sp>
    <dsp:sp modelId="{425CD992-90D1-47E2-A422-AB8BF2CD6D82}">
      <dsp:nvSpPr>
        <dsp:cNvPr id="0" name=""/>
        <dsp:cNvSpPr/>
      </dsp:nvSpPr>
      <dsp:spPr>
        <a:xfrm>
          <a:off x="3054614" y="2936851"/>
          <a:ext cx="2557757" cy="1500262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i="1" kern="1200" dirty="0" smtClean="0">
              <a:solidFill>
                <a:schemeClr val="tx1"/>
              </a:solidFill>
            </a:rPr>
            <a:t>OPERACIONALIZAR OS PRINCIPAIS SISTEMAS DO GOVERNO FEDERAL - MEC: SISTEC, EDUCACENSO, CENSUP, SISUGESTÃO, ETC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3054614" y="2936851"/>
        <a:ext cx="2557757" cy="1500262"/>
      </dsp:txXfrm>
    </dsp:sp>
    <dsp:sp modelId="{70CF6043-E899-48D9-A09D-5CB9E11DAEC5}">
      <dsp:nvSpPr>
        <dsp:cNvPr id="0" name=""/>
        <dsp:cNvSpPr/>
      </dsp:nvSpPr>
      <dsp:spPr>
        <a:xfrm>
          <a:off x="5868147" y="3027005"/>
          <a:ext cx="2922237" cy="1319956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i="1" kern="1200" dirty="0" smtClean="0">
              <a:solidFill>
                <a:schemeClr val="tx1"/>
              </a:solidFill>
            </a:rPr>
            <a:t>ORGANIZAR OS PRONTUÁRIOS E OS ARQUIVOS RELATIVOS À VIDA ACADÊMICA DOS ALUNOS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5868147" y="3027005"/>
        <a:ext cx="2922237" cy="1319956"/>
      </dsp:txXfrm>
    </dsp:sp>
    <dsp:sp modelId="{9018E287-B971-4795-89E9-13846477E48A}">
      <dsp:nvSpPr>
        <dsp:cNvPr id="0" name=""/>
        <dsp:cNvSpPr/>
      </dsp:nvSpPr>
      <dsp:spPr>
        <a:xfrm>
          <a:off x="3221367" y="4776804"/>
          <a:ext cx="2557757" cy="153465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i="1" kern="1200" dirty="0" smtClean="0">
              <a:solidFill>
                <a:schemeClr val="tx1"/>
              </a:solidFill>
            </a:rPr>
            <a:t>INFORMAR A COMUNIDADE EXTERNA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3221367" y="4776804"/>
        <a:ext cx="2557757" cy="1534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F5FE846-AF51-45A9-B99E-061E9EF46510}" type="datetimeFigureOut">
              <a:rPr lang="pt-BR"/>
              <a:pPr>
                <a:defRPr/>
              </a:pPr>
              <a:t>16/10/2018</a:t>
            </a:fld>
            <a:endParaRPr lang="pt-B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8F1E313-0007-4259-988E-AA82CBFA94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6996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C75315-F0B3-427E-B510-2ED182A2C5EC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844B0B-8352-4223-BCB1-DFBF5A0AEFC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4218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4CAA-FF7A-4315-895E-003A83B8CBDD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28A7-256F-4609-B4F3-D0C0CDEAFDE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E4569-DB4D-4B36-B949-72BAB4308FC0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B610-4646-48BA-91D4-630A6D34F83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DD9F-9F3C-44DD-A490-90C9B9C7281A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A045-9B39-4DA2-8378-78B7E1A949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1A50-4A30-436D-8C85-08EE35ED14BB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1989-3BD0-483D-9751-AEDE1144186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B880C-862A-4A15-9F22-734A47A3D0ED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7A8AE-3D62-423B-B24C-ABE9FD612E2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8998-ACBC-4953-ACCC-160724A1A0AA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C61D-7267-487A-B7C7-DC81895A4E9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06F7-60A3-43B7-B3B3-2DEFA75B7719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D799-C55E-49A7-8DEA-C0CE7D9B7AA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109B-5F85-48D7-A4C1-C3098562461D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3BA8-D83A-4FC2-9E59-8870689B79B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775F-D7D2-4AFE-AF69-187F926020A8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3FFC-5935-4A31-9702-4B6BCCB453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9262C-BC74-4FD9-8D96-CE10ECF14BC1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8FE7-1EB9-464F-8B31-32F8433F44F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7A19-17EB-487B-BE91-9CF9C78DE23F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1931-9A61-40BC-B419-6029C1CCB8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29FD76-109D-4432-9672-6E491518BBE2}" type="datetimeFigureOut">
              <a:rPr lang="pt-BR"/>
              <a:pPr>
                <a:defRPr/>
              </a:pPr>
              <a:t>16/10/2018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D2AF0-AF40-4378-8FFE-86E1086ED18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igu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Espaço Reservado para Conteúdo 4" descr="Log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980728"/>
            <a:ext cx="391872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39952" y="2951233"/>
            <a:ext cx="1224136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8951" r="20586"/>
          <a:stretch>
            <a:fillRect/>
          </a:stretch>
        </p:blipFill>
        <p:spPr bwMode="auto">
          <a:xfrm>
            <a:off x="395536" y="-11717"/>
            <a:ext cx="8352928" cy="665788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491880" y="184482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7913" r="18653" b="3176"/>
          <a:stretch>
            <a:fillRect/>
          </a:stretch>
        </p:blipFill>
        <p:spPr bwMode="auto">
          <a:xfrm>
            <a:off x="611560" y="260648"/>
            <a:ext cx="795637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4797" r="22800"/>
          <a:stretch>
            <a:fillRect/>
          </a:stretch>
        </p:blipFill>
        <p:spPr bwMode="auto">
          <a:xfrm>
            <a:off x="467544" y="0"/>
            <a:ext cx="7920880" cy="660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987824" y="1772816"/>
            <a:ext cx="331236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igu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195263"/>
            <a:ext cx="7534275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10"/>
          <a:stretch/>
        </p:blipFill>
        <p:spPr bwMode="auto">
          <a:xfrm>
            <a:off x="1269666" y="5014912"/>
            <a:ext cx="6604668" cy="103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21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317 C 0.18594 -0.31307 0.18212 -0.31052 0.17935 -0.30636 C 0.17379 -0.29781 0.17205 -0.28995 0.16823 -0.28116 C 0.16494 -0.27353 0.1599 -0.26659 0.15556 -0.25989 C 0.15053 -0.25203 0.14862 -0.2444 0.14289 -0.23677 C 0.13785 -0.21758 0.13004 -0.19792 0.11893 -0.18382 C 0.11494 -0.17341 0.10921 -0.16671 0.10313 -0.15838 C 0.10157 -0.15607 0.10139 -0.1526 0.10001 -0.15006 C 0.09827 -0.14682 0.09584 -0.14405 0.09358 -0.14151 C 0.09011 -0.13781 0.0882 -0.13781 0.0856 -0.13318 C 0.08004 -0.12324 0.07553 -0.1133 0.0698 -0.10359 C 0.06372 -0.09341 0.05556 -0.08393 0.04914 -0.07399 C 0.04671 -0.07029 0.04115 -0.06336 0.04115 -0.06336 C 0.04011 -0.06058 0.03941 -0.05734 0.03803 -0.0548 C 0.03577 -0.05087 0.03004 -0.0444 0.03004 -0.0444 C 0.02778 -0.03515 0.02431 -0.0333 0.01893 -0.02752 C 0.01129 -0.01942 0.02066 -0.02729 0.01268 -0.01688 C 0.01129 -0.01503 0.00938 -0.01434 0.00782 -0.01272 C 0.0066 -0.01156 0.00573 -0.00971 0.00469 -0.00833 C 0.00278 -0.0007 0.00452 -0.00301 5E-6 2.13873E-6 " pathEditMode="relative" ptsTypes="fffffffffffffffffff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igu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534" t="25640" r="61245" b="8643"/>
          <a:stretch/>
        </p:blipFill>
        <p:spPr bwMode="auto">
          <a:xfrm>
            <a:off x="1951463" y="1340768"/>
            <a:ext cx="5167794" cy="494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z="3200" b="1" dirty="0" smtClean="0"/>
              <a:t>SOLICITAÇÃO DE DECLARAÇÃO E HISTÓRICO</a:t>
            </a:r>
            <a:endParaRPr lang="pt-BR" sz="3200" b="1" dirty="0"/>
          </a:p>
        </p:txBody>
      </p:sp>
      <p:sp>
        <p:nvSpPr>
          <p:cNvPr id="3" name="Elipse 2"/>
          <p:cNvSpPr/>
          <p:nvPr/>
        </p:nvSpPr>
        <p:spPr>
          <a:xfrm>
            <a:off x="1691680" y="5301208"/>
            <a:ext cx="22322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964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4797" r="139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8532440" y="3429000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4143" r="33315" b="1099"/>
          <a:stretch>
            <a:fillRect/>
          </a:stretch>
        </p:blipFill>
        <p:spPr bwMode="auto">
          <a:xfrm>
            <a:off x="1835696" y="257371"/>
            <a:ext cx="5256584" cy="660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004048" y="2276872"/>
            <a:ext cx="14401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699792" y="2420888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779912" y="2420888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220072" y="2780928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691680" y="1988840"/>
            <a:ext cx="720080" cy="4869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9469" r="51912" b="5266"/>
          <a:stretch>
            <a:fillRect/>
          </a:stretch>
        </p:blipFill>
        <p:spPr bwMode="auto">
          <a:xfrm>
            <a:off x="1" y="188640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1547664" y="692696"/>
            <a:ext cx="5040560" cy="10081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00563" y="40052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59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gu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166688"/>
            <a:ext cx="76676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4176464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" name="Imagem 5" descr="Q:\140066.ptb\MEDIA\CAGCAT10\j0196400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143512"/>
            <a:ext cx="1402692" cy="15001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1772816"/>
            <a:ext cx="6984776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smtClean="0"/>
              <a:t>                       </a:t>
            </a:r>
          </a:p>
          <a:p>
            <a:pPr>
              <a:spcBef>
                <a:spcPct val="50000"/>
              </a:spcBef>
            </a:pPr>
            <a:endParaRPr lang="pt-BR" sz="2000" dirty="0" smtClean="0"/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dirty="0" smtClean="0"/>
              <a:t>                                                     	             	</a:t>
            </a:r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72066" y="1500174"/>
            <a:ext cx="28575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1º passo – ANÁLISE DA MATRIZ CURRICULAR E DO HISTÓRICO</a:t>
            </a:r>
            <a:endParaRPr lang="pt-BR" sz="1600" b="1" dirty="0">
              <a:latin typeface="+mj-lt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85786" y="6000768"/>
            <a:ext cx="307183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igu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324544" y="2132856"/>
            <a:ext cx="9468544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900" b="1" dirty="0" smtClean="0">
                <a:latin typeface="+mj-lt"/>
              </a:rPr>
              <a:t>          COORDENADORIA </a:t>
            </a:r>
            <a:r>
              <a:rPr lang="pt-BR" sz="2900" b="1" dirty="0">
                <a:latin typeface="+mj-lt"/>
              </a:rPr>
              <a:t>DE CONTROLE ACADÊMICO  </a:t>
            </a:r>
            <a:endParaRPr lang="pt-BR" sz="2900" b="1" dirty="0" smtClean="0"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pt-BR" sz="2900" b="1" dirty="0" smtClean="0">
                <a:latin typeface="+mj-lt"/>
              </a:rPr>
              <a:t> -CCA-</a:t>
            </a:r>
            <a:endParaRPr lang="pt-BR" sz="2900" b="1" dirty="0"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5616" y="1772816"/>
            <a:ext cx="6984776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smtClean="0"/>
              <a:t>                       </a:t>
            </a:r>
          </a:p>
          <a:p>
            <a:pPr>
              <a:spcBef>
                <a:spcPct val="50000"/>
              </a:spcBef>
            </a:pPr>
            <a:endParaRPr lang="pt-BR" sz="2000" dirty="0" smtClean="0"/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dirty="0" smtClean="0"/>
              <a:t>                                                     	             	</a:t>
            </a:r>
            <a:r>
              <a:rPr lang="pt-BR" sz="2500" b="1" i="1" dirty="0" smtClean="0">
                <a:latin typeface="Bodoni MT" pitchFamily="18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600" dirty="0" smtClean="0">
                <a:latin typeface="+mj-lt"/>
                <a:cs typeface="Arial" pitchFamily="34" charset="0"/>
              </a:rPr>
              <a:t>Gime </a:t>
            </a:r>
            <a:r>
              <a:rPr lang="pt-BR" sz="2600" dirty="0" err="1" smtClean="0">
                <a:latin typeface="+mj-lt"/>
                <a:cs typeface="Arial" pitchFamily="34" charset="0"/>
              </a:rPr>
              <a:t>Girão</a:t>
            </a:r>
            <a:r>
              <a:rPr lang="pt-BR" sz="2600" dirty="0" smtClean="0">
                <a:latin typeface="+mj-lt"/>
                <a:cs typeface="Arial" pitchFamily="34" charset="0"/>
              </a:rPr>
              <a:t>           Jeanine Valerie                           Marcio </a:t>
            </a:r>
            <a:r>
              <a:rPr lang="pt-BR" sz="2600" dirty="0" err="1" smtClean="0">
                <a:latin typeface="+mj-lt"/>
                <a:cs typeface="Arial" pitchFamily="34" charset="0"/>
              </a:rPr>
              <a:t>Marciel</a:t>
            </a:r>
            <a:endParaRPr lang="pt-BR" sz="2600" dirty="0" smtClean="0">
              <a:latin typeface="+mj-lt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700" dirty="0" smtClean="0">
                <a:latin typeface="+mj-lt"/>
                <a:cs typeface="Arial" pitchFamily="34" charset="0"/>
              </a:rPr>
              <a:t>Horário de atendimento: 07:00h às 19:00h</a:t>
            </a:r>
          </a:p>
          <a:p>
            <a:pPr algn="ctr">
              <a:spcBef>
                <a:spcPct val="50000"/>
              </a:spcBef>
            </a:pPr>
            <a:r>
              <a:rPr lang="pt-BR" sz="2700" dirty="0" smtClean="0">
                <a:latin typeface="+mj-lt"/>
                <a:cs typeface="Arial" pitchFamily="34" charset="0"/>
              </a:rPr>
              <a:t>Contatos: (85) 3401.2290</a:t>
            </a:r>
          </a:p>
          <a:p>
            <a:pPr algn="ctr">
              <a:spcBef>
                <a:spcPct val="50000"/>
              </a:spcBef>
            </a:pPr>
            <a:r>
              <a:rPr lang="pt-BR" sz="2700" dirty="0" smtClean="0">
                <a:latin typeface="+mj-lt"/>
                <a:cs typeface="Arial" pitchFamily="34" charset="0"/>
              </a:rPr>
              <a:t>cca.limoeiro@ifce.edu.br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pt-BR" dirty="0"/>
          </a:p>
        </p:txBody>
      </p:sp>
      <p:pic>
        <p:nvPicPr>
          <p:cNvPr id="7" name="Espaço Reservado para Conteúdo 6" descr="Log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188640"/>
            <a:ext cx="1583433" cy="18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gu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1198" t="12500" r="61718" b="8333"/>
          <a:stretch>
            <a:fillRect/>
          </a:stretch>
        </p:blipFill>
        <p:spPr bwMode="auto">
          <a:xfrm>
            <a:off x="714348" y="214290"/>
            <a:ext cx="7429552" cy="642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4176464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" name="Imagem 5" descr="Q:\140066.ptb\MEDIA\CAGCAT10\j0196400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143512"/>
            <a:ext cx="1402692" cy="15001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1772816"/>
            <a:ext cx="6984776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smtClean="0"/>
              <a:t>                       </a:t>
            </a:r>
          </a:p>
          <a:p>
            <a:pPr>
              <a:spcBef>
                <a:spcPct val="50000"/>
              </a:spcBef>
            </a:pPr>
            <a:endParaRPr lang="pt-BR" sz="2000" dirty="0" smtClean="0"/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dirty="0" smtClean="0"/>
              <a:t>                                                     	             	</a:t>
            </a:r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929322" y="2285992"/>
            <a:ext cx="285752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O aluno em questão cursou apenas o 1º período e pretende cursar as disciplinas do S2.</a:t>
            </a:r>
            <a:endParaRPr lang="pt-BR" sz="1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gu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t="3812" b="3212"/>
          <a:stretch>
            <a:fillRect/>
          </a:stretch>
        </p:blipFill>
        <p:spPr bwMode="auto">
          <a:xfrm>
            <a:off x="857224" y="0"/>
            <a:ext cx="7286676" cy="67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4176464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1772816"/>
            <a:ext cx="6984776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smtClean="0"/>
              <a:t>                       </a:t>
            </a:r>
          </a:p>
          <a:p>
            <a:pPr>
              <a:spcBef>
                <a:spcPct val="50000"/>
              </a:spcBef>
            </a:pPr>
            <a:endParaRPr lang="pt-BR" sz="2000" dirty="0" smtClean="0"/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dirty="0" smtClean="0"/>
              <a:t>                                                     	             	</a:t>
            </a:r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28662" y="714356"/>
            <a:ext cx="71438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 OBSERVE QUE ESTÃO SENDO OFERTADAS AS DISCIPLINAS DO 2º E 3º SEMESTRES.</a:t>
            </a:r>
            <a:endParaRPr lang="pt-BR" sz="1200" b="1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1071546"/>
            <a:ext cx="7143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 A DISCIPLINA DE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“MECÂNICA TÉCNICA APLICADA”,</a:t>
            </a:r>
            <a:r>
              <a:rPr lang="pt-BR" sz="1200" b="1" dirty="0" smtClean="0">
                <a:latin typeface="+mj-lt"/>
              </a:rPr>
              <a:t> DO S2, NÃO APARECE PORQUE O ALUNO REPROVOU A DISCIPLINA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“FÍSICA APLICADA” </a:t>
            </a:r>
            <a:r>
              <a:rPr lang="pt-BR" sz="1200" b="1" dirty="0" smtClean="0">
                <a:latin typeface="+mj-lt"/>
              </a:rPr>
              <a:t>QUE É PRÉ-REQUISITO.</a:t>
            </a:r>
            <a:endParaRPr lang="pt-BR" sz="1200" b="1" dirty="0"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6286520"/>
            <a:ext cx="71438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 OBS: AS DISCIPLINAS COM APROVAÇÃO NÃO APARECERÃO PARA PEDIDO.</a:t>
            </a:r>
            <a:endParaRPr lang="pt-BR" sz="1200" b="1" dirty="0">
              <a:latin typeface="+mj-lt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1643042" y="2857496"/>
            <a:ext cx="2559862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o explicativo retangular com cantos arredondados 17"/>
          <p:cNvSpPr/>
          <p:nvPr/>
        </p:nvSpPr>
        <p:spPr>
          <a:xfrm>
            <a:off x="4714876" y="2000240"/>
            <a:ext cx="2357454" cy="642942"/>
          </a:xfrm>
          <a:prstGeom prst="wedgeRoundRectCallout">
            <a:avLst>
              <a:gd name="adj1" fmla="val -86557"/>
              <a:gd name="adj2" fmla="val 9199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786314" y="2000240"/>
            <a:ext cx="21431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+mj-lt"/>
              </a:rPr>
              <a:t>Observe que há a disciplina extra de Física Aplicada. O aluno deverá priorizá-la.</a:t>
            </a:r>
            <a:endParaRPr lang="pt-BR" sz="11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gu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4176464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1772816"/>
            <a:ext cx="6984776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smtClean="0"/>
              <a:t>                       </a:t>
            </a:r>
          </a:p>
          <a:p>
            <a:pPr>
              <a:spcBef>
                <a:spcPct val="50000"/>
              </a:spcBef>
            </a:pPr>
            <a:endParaRPr lang="pt-BR" sz="2000" dirty="0" smtClean="0"/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dirty="0" smtClean="0"/>
              <a:t>                                                     	             	</a:t>
            </a:r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pt-B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b="12833"/>
          <a:stretch>
            <a:fillRect/>
          </a:stretch>
        </p:blipFill>
        <p:spPr bwMode="auto">
          <a:xfrm>
            <a:off x="928662" y="142852"/>
            <a:ext cx="7072362" cy="650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500166" y="714356"/>
            <a:ext cx="6286544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571604" y="78579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latin typeface="+mj-lt"/>
              </a:rPr>
              <a:t>3º PASSO </a:t>
            </a:r>
            <a:r>
              <a:rPr lang="pt-BR" sz="1200" dirty="0" smtClean="0">
                <a:latin typeface="+mj-lt"/>
              </a:rPr>
              <a:t>- Após selecionar todas as disciplinas desejadas o aluno deverá clicar em </a:t>
            </a:r>
            <a:r>
              <a:rPr lang="pt-BR" sz="1200" b="1" dirty="0" smtClean="0">
                <a:latin typeface="+mj-lt"/>
              </a:rPr>
              <a:t>“Salvar” </a:t>
            </a:r>
            <a:r>
              <a:rPr lang="pt-BR" sz="1200" dirty="0" smtClean="0">
                <a:latin typeface="+mj-lt"/>
              </a:rPr>
              <a:t>para finalizar o processo.</a:t>
            </a:r>
            <a:endParaRPr lang="pt-BR" sz="1200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71538" y="4572008"/>
            <a:ext cx="6786610" cy="11430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071538" y="4572008"/>
            <a:ext cx="6559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+mj-lt"/>
              </a:rPr>
              <a:t>Após encerrada a etapa de pedido, o sistema estará pronto para processar os pedidos e “aceitá-los” ou “recusá-los” de acordo com os seguintes critérios:</a:t>
            </a:r>
          </a:p>
          <a:p>
            <a:pPr algn="just"/>
            <a:r>
              <a:rPr lang="pt-BR" sz="1200" dirty="0" smtClean="0">
                <a:latin typeface="+mj-lt"/>
              </a:rPr>
              <a:t>1. Alunos finalistas (que se forem atendidos, estarão concluindo o curso)</a:t>
            </a:r>
          </a:p>
          <a:p>
            <a:pPr algn="just"/>
            <a:r>
              <a:rPr lang="pt-BR" sz="1200" dirty="0" smtClean="0">
                <a:latin typeface="+mj-lt"/>
              </a:rPr>
              <a:t>2.Alunos periodizados (que se encontram período que deveriam estar de acordo com a matriz curricular do curso e seu ano de ingresso)</a:t>
            </a:r>
          </a:p>
          <a:p>
            <a:pPr algn="just"/>
            <a:r>
              <a:rPr lang="pt-BR" sz="1200" dirty="0" smtClean="0">
                <a:latin typeface="+mj-lt"/>
              </a:rPr>
              <a:t>3.Coeficiente de rendimento</a:t>
            </a:r>
            <a:endParaRPr lang="pt-BR" sz="12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999"/>
          <a:stretch>
            <a:fillRect/>
          </a:stretch>
        </p:blipFill>
        <p:spPr bwMode="auto">
          <a:xfrm>
            <a:off x="226482" y="0"/>
            <a:ext cx="89175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esquerda 7"/>
          <p:cNvSpPr/>
          <p:nvPr/>
        </p:nvSpPr>
        <p:spPr>
          <a:xfrm>
            <a:off x="7164288" y="3861048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8"/>
          <p:cNvSpPr/>
          <p:nvPr/>
        </p:nvSpPr>
        <p:spPr>
          <a:xfrm>
            <a:off x="2555776" y="5949280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esquerda 9"/>
          <p:cNvSpPr/>
          <p:nvPr/>
        </p:nvSpPr>
        <p:spPr>
          <a:xfrm>
            <a:off x="7236296" y="2204864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076056" y="3429000"/>
            <a:ext cx="57606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215" t="9990" r="21140"/>
          <a:stretch>
            <a:fillRect/>
          </a:stretch>
        </p:blipFill>
        <p:spPr bwMode="auto">
          <a:xfrm>
            <a:off x="323528" y="260648"/>
            <a:ext cx="8280920" cy="624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Acadêmico\Desktop\imagem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84984"/>
            <a:ext cx="1787342" cy="1152128"/>
          </a:xfrm>
          <a:prstGeom prst="rect">
            <a:avLst/>
          </a:prstGeom>
          <a:noFill/>
        </p:spPr>
      </p:pic>
      <p:sp>
        <p:nvSpPr>
          <p:cNvPr id="7" name="Seta para a direita 6"/>
          <p:cNvSpPr/>
          <p:nvPr/>
        </p:nvSpPr>
        <p:spPr>
          <a:xfrm>
            <a:off x="467544" y="3573016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C:\Users\Acadêmico\Desktop\imagem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84984"/>
            <a:ext cx="1787342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/>
          <a:lstStyle/>
          <a:p>
            <a:r>
              <a:rPr lang="pt-BR" sz="6000" b="1" dirty="0" smtClean="0">
                <a:solidFill>
                  <a:srgbClr val="00B050"/>
                </a:solidFill>
              </a:rPr>
              <a:t>Obrigado!</a:t>
            </a:r>
            <a:endParaRPr lang="pt-BR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gu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4176464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" name="Imagem 5" descr="Q:\140066.ptb\MEDIA\CAGCAT10\j0196400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1690370" cy="1807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1772816"/>
            <a:ext cx="6984776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smtClean="0"/>
              <a:t>                       </a:t>
            </a:r>
          </a:p>
          <a:p>
            <a:pPr>
              <a:spcBef>
                <a:spcPct val="50000"/>
              </a:spcBef>
            </a:pPr>
            <a:endParaRPr lang="pt-BR" sz="2000" dirty="0" smtClean="0"/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dirty="0" smtClean="0"/>
              <a:t>                                                     	             	</a:t>
            </a:r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130187052"/>
              </p:ext>
            </p:extLst>
          </p:nvPr>
        </p:nvGraphicFramePr>
        <p:xfrm>
          <a:off x="0" y="0"/>
          <a:ext cx="90004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s://encrypted-tbn2.gstatic.com/images?q=tbn:ANd9GcRYPhSnVmsZgHXsuUemV_hrlFbnNNX1ZzgqBbdGH_uqWO4kB8kI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8" r="19272"/>
          <a:stretch/>
        </p:blipFill>
        <p:spPr bwMode="auto">
          <a:xfrm>
            <a:off x="6804248" y="4725144"/>
            <a:ext cx="1841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1DB7E-A533-4DBB-87B3-4CD9DEF29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A66151-2346-4D13-A9AB-430E1E447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D4BBE3-3212-413E-A3B6-84223CBA1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155D05-9DA5-48DF-B4AE-4A80D9252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5CD992-90D1-47E2-A422-AB8BF2CD6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F6043-E899-48D9-A09D-5CB9E11DA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8E287-B971-4795-89E9-13846477E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7" descr="Figu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0"/>
            <a:ext cx="9144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Sistema Acadêmico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395536" y="4365104"/>
            <a:ext cx="806489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Login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Nº de matrícula</a:t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Senha padrão – 123;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Navegador – Mozilla;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Calendário Acadêmico;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Superior e Técnico – Pedido de matrícula – On-line;</a:t>
            </a:r>
          </a:p>
          <a:p>
            <a:pPr lvl="0" eaLnBrk="0" hangingPunct="0">
              <a:buFont typeface="Arial" pitchFamily="34" charset="0"/>
              <a:buChar char="•"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Atualização de dados cadastrais:</a:t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(Telefone, e-mail, endereço</a:t>
            </a:r>
            <a:r>
              <a:rPr kumimoji="0" lang="pt-BR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etnia, tipo 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escola que concluiu o ensino médio – pública ou privada, etc.)</a:t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m 10" descr="C:\Users\Acadêmico\Desktop\login2.gif"/>
          <p:cNvPicPr/>
          <p:nvPr/>
        </p:nvPicPr>
        <p:blipFill>
          <a:blip r:embed="rId3" cstate="print"/>
          <a:srcRect r="52089" b="3704"/>
          <a:stretch>
            <a:fillRect/>
          </a:stretch>
        </p:blipFill>
        <p:spPr bwMode="auto">
          <a:xfrm>
            <a:off x="6948264" y="260648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gu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3168352"/>
          </a:xfrm>
        </p:spPr>
        <p:txBody>
          <a:bodyPr/>
          <a:lstStyle/>
          <a:p>
            <a:r>
              <a:rPr lang="pt-BR" dirty="0" smtClean="0"/>
              <a:t>Exemplo:</a:t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20182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06</a:t>
            </a:r>
            <a:r>
              <a:rPr lang="pt-BR" b="1" dirty="0" smtClean="0">
                <a:solidFill>
                  <a:srgbClr val="FF0000"/>
                </a:solidFill>
              </a:rPr>
              <a:t>440</a:t>
            </a:r>
            <a:r>
              <a:rPr lang="pt-BR" b="1" dirty="0" smtClean="0"/>
              <a:t>0022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 </a:t>
            </a:r>
            <a:br>
              <a:rPr lang="pt-BR" dirty="0" smtClean="0"/>
            </a:br>
            <a:r>
              <a:rPr lang="pt-BR" dirty="0" smtClean="0">
                <a:solidFill>
                  <a:srgbClr val="00B050"/>
                </a:solidFill>
              </a:rPr>
              <a:t>Ano de Ingresso</a:t>
            </a:r>
            <a:r>
              <a:rPr lang="pt-BR" dirty="0" smtClean="0"/>
              <a:t>;</a:t>
            </a:r>
            <a:br>
              <a:rPr lang="pt-BR" dirty="0" smtClean="0"/>
            </a:br>
            <a:r>
              <a:rPr lang="pt-BR" dirty="0" smtClean="0">
                <a:solidFill>
                  <a:srgbClr val="0070C0"/>
                </a:solidFill>
              </a:rPr>
              <a:t>Semestre de ingresso</a:t>
            </a:r>
            <a:r>
              <a:rPr lang="pt-BR" dirty="0" smtClean="0"/>
              <a:t>;</a:t>
            </a:r>
            <a:br>
              <a:rPr lang="pt-BR" dirty="0" smtClean="0"/>
            </a:b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Código do Campus</a:t>
            </a:r>
            <a:r>
              <a:rPr lang="pt-BR" dirty="0" smtClean="0"/>
              <a:t>;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Código do curso</a:t>
            </a:r>
            <a:r>
              <a:rPr lang="pt-BR" dirty="0" smtClean="0"/>
              <a:t>;</a:t>
            </a:r>
            <a:br>
              <a:rPr lang="pt-BR" dirty="0" smtClean="0"/>
            </a:br>
            <a:r>
              <a:rPr lang="pt-BR" dirty="0" err="1" smtClean="0"/>
              <a:t>Seqüencial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467544" y="260648"/>
            <a:ext cx="8229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400" noProof="0" dirty="0" smtClean="0">
                <a:latin typeface="+mj-lt"/>
                <a:ea typeface="+mj-ea"/>
                <a:cs typeface="+mj-cs"/>
              </a:rPr>
              <a:t>Como é gerada sua matrícula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3759" r="109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4716016" y="2060848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7424"/>
          <a:stretch>
            <a:fillRect/>
          </a:stretch>
        </p:blipFill>
        <p:spPr bwMode="auto">
          <a:xfrm>
            <a:off x="-93060" y="0"/>
            <a:ext cx="92370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2411760" y="4437112"/>
            <a:ext cx="1728192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9195" r="49740" b="4598"/>
          <a:stretch>
            <a:fillRect/>
          </a:stretch>
        </p:blipFill>
        <p:spPr bwMode="auto">
          <a:xfrm>
            <a:off x="0" y="0"/>
            <a:ext cx="9110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4932040" y="980728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408" t="4797" r="20314"/>
          <a:stretch>
            <a:fillRect/>
          </a:stretch>
        </p:blipFill>
        <p:spPr bwMode="auto">
          <a:xfrm>
            <a:off x="0" y="0"/>
            <a:ext cx="9144000" cy="660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ta para a direita 3"/>
          <p:cNvSpPr/>
          <p:nvPr/>
        </p:nvSpPr>
        <p:spPr>
          <a:xfrm>
            <a:off x="899592" y="1844824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noFill/>
              </a:rPr>
              <a:t>n</a:t>
            </a:r>
            <a:endParaRPr lang="pt-BR" dirty="0">
              <a:noFill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1916832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Nº MATRÍCULA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347864" y="184482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123</a:t>
            </a:r>
            <a:endParaRPr lang="pt-BR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315</Words>
  <Application>Microsoft Office PowerPoint</Application>
  <PresentationFormat>Apresentação na tela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 </vt:lpstr>
      <vt:lpstr>Slide 4</vt:lpstr>
      <vt:lpstr>Exemplo: 20182064400022   Ano de Ingresso; Semestre de ingresso; Código do Campus; Código do curso; Seqüencial.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SOLICITAÇÃO DE DECLARAÇÃO E HISTÓRICO</vt:lpstr>
      <vt:lpstr>Slide 15</vt:lpstr>
      <vt:lpstr>Slide 16</vt:lpstr>
      <vt:lpstr>Slide 17</vt:lpstr>
      <vt:lpstr>Slide 18</vt:lpstr>
      <vt:lpstr> </vt:lpstr>
      <vt:lpstr> </vt:lpstr>
      <vt:lpstr> </vt:lpstr>
      <vt:lpstr> </vt:lpstr>
      <vt:lpstr>Slide 23</vt:lpstr>
      <vt:lpstr>Slide 24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COORDENADORIA DE CONTROLE ACADÊMICO CCA</dc:title>
  <dc:creator>Paulinho</dc:creator>
  <cp:lastModifiedBy>Acadêmico</cp:lastModifiedBy>
  <cp:revision>72</cp:revision>
  <dcterms:created xsi:type="dcterms:W3CDTF">2009-08-03T01:14:39Z</dcterms:created>
  <dcterms:modified xsi:type="dcterms:W3CDTF">2018-10-16T19:58:35Z</dcterms:modified>
</cp:coreProperties>
</file>