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-TAE\Downloads\relatorio-para-conselho-edifica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-TAE\Downloads\relatorio-para-conselho-edifica&#231;&#245;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-TAE\Downloads\relatorio-para-conselho-edifica&#231;&#245;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-TAE\Downloads\relatorio-para-conselho-edifica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'[relatorio-para-conselho-edificações.xlsx]Plan1'!$B$2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'[relatorio-para-conselho-edificações.xlsx]Plan1'!$A$3:$A$17</c:f>
              <c:strCache>
                <c:ptCount val="15"/>
                <c:pt idx="0">
                  <c:v>1. Analisar o texto</c:v>
                </c:pt>
                <c:pt idx="1">
                  <c:v>2. Fazer comparações</c:v>
                </c:pt>
                <c:pt idx="2">
                  <c:v>3. Sintetizar ideias</c:v>
                </c:pt>
                <c:pt idx="3">
                  <c:v>4. Expressar-se oralmente</c:v>
                </c:pt>
                <c:pt idx="4">
                  <c:v>5. Redigir um texto</c:v>
                </c:pt>
                <c:pt idx="5">
                  <c:v>6. Abstração</c:v>
                </c:pt>
                <c:pt idx="6">
                  <c:v>7. Concentração</c:v>
                </c:pt>
                <c:pt idx="7">
                  <c:v>8. Comunicação interpessoal</c:v>
                </c:pt>
                <c:pt idx="8">
                  <c:v>9. Compreensão dos conceitos</c:v>
                </c:pt>
                <c:pt idx="9">
                  <c:v>10. Organização</c:v>
                </c:pt>
                <c:pt idx="10">
                  <c:v>11. Participação nas aulas</c:v>
                </c:pt>
                <c:pt idx="11">
                  <c:v>12. Disciplina</c:v>
                </c:pt>
                <c:pt idx="12">
                  <c:v>13. Infrequente</c:v>
                </c:pt>
                <c:pt idx="13">
                  <c:v>14. Trabalho em grupo</c:v>
                </c:pt>
                <c:pt idx="14">
                  <c:v>15. Realizar atividades de classe e extraclasse</c:v>
                </c:pt>
              </c:strCache>
            </c:strRef>
          </c:cat>
          <c:val>
            <c:numRef>
              <c:f>'[relatorio-para-conselho-edificações.xlsx]Plan1'!$B$3:$B$17</c:f>
            </c:numRef>
          </c:val>
        </c:ser>
        <c:ser>
          <c:idx val="1"/>
          <c:order val="1"/>
          <c:tx>
            <c:strRef>
              <c:f>'[relatorio-para-conselho-edificações.xlsx]Plan1'!$C$2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'[relatorio-para-conselho-edificações.xlsx]Plan1'!$A$3:$A$17</c:f>
              <c:strCache>
                <c:ptCount val="15"/>
                <c:pt idx="0">
                  <c:v>1. Analisar o texto</c:v>
                </c:pt>
                <c:pt idx="1">
                  <c:v>2. Fazer comparações</c:v>
                </c:pt>
                <c:pt idx="2">
                  <c:v>3. Sintetizar ideias</c:v>
                </c:pt>
                <c:pt idx="3">
                  <c:v>4. Expressar-se oralmente</c:v>
                </c:pt>
                <c:pt idx="4">
                  <c:v>5. Redigir um texto</c:v>
                </c:pt>
                <c:pt idx="5">
                  <c:v>6. Abstração</c:v>
                </c:pt>
                <c:pt idx="6">
                  <c:v>7. Concentração</c:v>
                </c:pt>
                <c:pt idx="7">
                  <c:v>8. Comunicação interpessoal</c:v>
                </c:pt>
                <c:pt idx="8">
                  <c:v>9. Compreensão dos conceitos</c:v>
                </c:pt>
                <c:pt idx="9">
                  <c:v>10. Organização</c:v>
                </c:pt>
                <c:pt idx="10">
                  <c:v>11. Participação nas aulas</c:v>
                </c:pt>
                <c:pt idx="11">
                  <c:v>12. Disciplina</c:v>
                </c:pt>
                <c:pt idx="12">
                  <c:v>13. Infrequente</c:v>
                </c:pt>
                <c:pt idx="13">
                  <c:v>14. Trabalho em grupo</c:v>
                </c:pt>
                <c:pt idx="14">
                  <c:v>15. Realizar atividades de classe e extraclasse</c:v>
                </c:pt>
              </c:strCache>
            </c:strRef>
          </c:cat>
          <c:val>
            <c:numRef>
              <c:f>'[relatorio-para-conselho-edificações.xlsx]Plan1'!$C$3:$C$17</c:f>
            </c:numRef>
          </c:val>
        </c:ser>
        <c:ser>
          <c:idx val="2"/>
          <c:order val="2"/>
          <c:tx>
            <c:strRef>
              <c:f>'[relatorio-para-conselho-edificações.xlsx]Plan1'!$D$2</c:f>
              <c:strCache>
                <c:ptCount val="1"/>
                <c:pt idx="0">
                  <c:v>2017.2</c:v>
                </c:pt>
              </c:strCache>
            </c:strRef>
          </c:tx>
          <c:invertIfNegative val="0"/>
          <c:cat>
            <c:strRef>
              <c:f>'[relatorio-para-conselho-edificações.xlsx]Plan1'!$A$3:$A$17</c:f>
              <c:strCache>
                <c:ptCount val="15"/>
                <c:pt idx="0">
                  <c:v>1. Analisar o texto</c:v>
                </c:pt>
                <c:pt idx="1">
                  <c:v>2. Fazer comparações</c:v>
                </c:pt>
                <c:pt idx="2">
                  <c:v>3. Sintetizar ideias</c:v>
                </c:pt>
                <c:pt idx="3">
                  <c:v>4. Expressar-se oralmente</c:v>
                </c:pt>
                <c:pt idx="4">
                  <c:v>5. Redigir um texto</c:v>
                </c:pt>
                <c:pt idx="5">
                  <c:v>6. Abstração</c:v>
                </c:pt>
                <c:pt idx="6">
                  <c:v>7. Concentração</c:v>
                </c:pt>
                <c:pt idx="7">
                  <c:v>8. Comunicação interpessoal</c:v>
                </c:pt>
                <c:pt idx="8">
                  <c:v>9. Compreensão dos conceitos</c:v>
                </c:pt>
                <c:pt idx="9">
                  <c:v>10. Organização</c:v>
                </c:pt>
                <c:pt idx="10">
                  <c:v>11. Participação nas aulas</c:v>
                </c:pt>
                <c:pt idx="11">
                  <c:v>12. Disciplina</c:v>
                </c:pt>
                <c:pt idx="12">
                  <c:v>13. Infrequente</c:v>
                </c:pt>
                <c:pt idx="13">
                  <c:v>14. Trabalho em grupo</c:v>
                </c:pt>
                <c:pt idx="14">
                  <c:v>15. Realizar atividades de classe e extraclasse</c:v>
                </c:pt>
              </c:strCache>
            </c:strRef>
          </c:cat>
          <c:val>
            <c:numRef>
              <c:f>'[relatorio-para-conselho-edificações.xlsx]Plan1'!$D$3:$D$17</c:f>
              <c:numCache>
                <c:formatCode>0.00%</c:formatCode>
                <c:ptCount val="15"/>
                <c:pt idx="0">
                  <c:v>0.64</c:v>
                </c:pt>
                <c:pt idx="1">
                  <c:v>0.36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0.24</c:v>
                </c:pt>
                <c:pt idx="6">
                  <c:v>0.48</c:v>
                </c:pt>
                <c:pt idx="7">
                  <c:v>0.24</c:v>
                </c:pt>
                <c:pt idx="8">
                  <c:v>0.32</c:v>
                </c:pt>
                <c:pt idx="9">
                  <c:v>0.2</c:v>
                </c:pt>
                <c:pt idx="10">
                  <c:v>0.4</c:v>
                </c:pt>
                <c:pt idx="11">
                  <c:v>0.16</c:v>
                </c:pt>
                <c:pt idx="12">
                  <c:v>0.48</c:v>
                </c:pt>
                <c:pt idx="13">
                  <c:v>0.2</c:v>
                </c:pt>
                <c:pt idx="14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'[relatorio-para-conselho-edificações.xlsx]Plan1'!$E$2</c:f>
              <c:strCache>
                <c:ptCount val="1"/>
                <c:pt idx="0">
                  <c:v>2018.1</c:v>
                </c:pt>
              </c:strCache>
            </c:strRef>
          </c:tx>
          <c:invertIfNegative val="0"/>
          <c:cat>
            <c:strRef>
              <c:f>'[relatorio-para-conselho-edificações.xlsx]Plan1'!$A$3:$A$17</c:f>
              <c:strCache>
                <c:ptCount val="15"/>
                <c:pt idx="0">
                  <c:v>1. Analisar o texto</c:v>
                </c:pt>
                <c:pt idx="1">
                  <c:v>2. Fazer comparações</c:v>
                </c:pt>
                <c:pt idx="2">
                  <c:v>3. Sintetizar ideias</c:v>
                </c:pt>
                <c:pt idx="3">
                  <c:v>4. Expressar-se oralmente</c:v>
                </c:pt>
                <c:pt idx="4">
                  <c:v>5. Redigir um texto</c:v>
                </c:pt>
                <c:pt idx="5">
                  <c:v>6. Abstração</c:v>
                </c:pt>
                <c:pt idx="6">
                  <c:v>7. Concentração</c:v>
                </c:pt>
                <c:pt idx="7">
                  <c:v>8. Comunicação interpessoal</c:v>
                </c:pt>
                <c:pt idx="8">
                  <c:v>9. Compreensão dos conceitos</c:v>
                </c:pt>
                <c:pt idx="9">
                  <c:v>10. Organização</c:v>
                </c:pt>
                <c:pt idx="10">
                  <c:v>11. Participação nas aulas</c:v>
                </c:pt>
                <c:pt idx="11">
                  <c:v>12. Disciplina</c:v>
                </c:pt>
                <c:pt idx="12">
                  <c:v>13. Infrequente</c:v>
                </c:pt>
                <c:pt idx="13">
                  <c:v>14. Trabalho em grupo</c:v>
                </c:pt>
                <c:pt idx="14">
                  <c:v>15. Realizar atividades de classe e extraclasse</c:v>
                </c:pt>
              </c:strCache>
            </c:strRef>
          </c:cat>
          <c:val>
            <c:numRef>
              <c:f>'[relatorio-para-conselho-edificações.xlsx]Plan1'!$E$3:$E$17</c:f>
              <c:numCache>
                <c:formatCode>0.00%</c:formatCode>
                <c:ptCount val="15"/>
                <c:pt idx="0">
                  <c:v>0.63829787234042556</c:v>
                </c:pt>
                <c:pt idx="1">
                  <c:v>0.68085106382978722</c:v>
                </c:pt>
                <c:pt idx="2">
                  <c:v>0.51063829787234039</c:v>
                </c:pt>
                <c:pt idx="3">
                  <c:v>0.27659574468085107</c:v>
                </c:pt>
                <c:pt idx="4">
                  <c:v>0.21276595744680851</c:v>
                </c:pt>
                <c:pt idx="5">
                  <c:v>0.61702127659574468</c:v>
                </c:pt>
                <c:pt idx="6">
                  <c:v>0.72340425531914898</c:v>
                </c:pt>
                <c:pt idx="7">
                  <c:v>0.25531914893617019</c:v>
                </c:pt>
                <c:pt idx="8">
                  <c:v>0.46808510638297873</c:v>
                </c:pt>
                <c:pt idx="9">
                  <c:v>0.1702127659574468</c:v>
                </c:pt>
                <c:pt idx="10">
                  <c:v>0.68085106382978722</c:v>
                </c:pt>
                <c:pt idx="11">
                  <c:v>0.14893617021276595</c:v>
                </c:pt>
                <c:pt idx="12">
                  <c:v>0.10638297872340426</c:v>
                </c:pt>
                <c:pt idx="13">
                  <c:v>6.3829787234042548E-2</c:v>
                </c:pt>
                <c:pt idx="14">
                  <c:v>0.10638297872340426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238656"/>
        <c:axId val="1639245184"/>
      </c:barChart>
      <c:catAx>
        <c:axId val="1639238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39245184"/>
        <c:crosses val="autoZero"/>
        <c:auto val="1"/>
        <c:lblAlgn val="ctr"/>
        <c:lblOffset val="100"/>
        <c:noMultiLvlLbl val="0"/>
      </c:catAx>
      <c:valAx>
        <c:axId val="163924518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63923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'[relatorio-para-conselho-edificações.xlsx]Plan1'!$B$24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'[relatorio-para-conselho-edificações.xlsx]Plan1'!$A$25:$A$39</c:f>
              <c:strCache>
                <c:ptCount val="15"/>
                <c:pt idx="0">
                  <c:v>1. Entende o texto</c:v>
                </c:pt>
                <c:pt idx="1">
                  <c:v>2. Faz comparações</c:v>
                </c:pt>
                <c:pt idx="2">
                  <c:v>3. Resume ideias</c:v>
                </c:pt>
                <c:pt idx="3">
                  <c:v>4. Expressa-se oralmente</c:v>
                </c:pt>
                <c:pt idx="4">
                  <c:v>5. Produz texto</c:v>
                </c:pt>
                <c:pt idx="5">
                  <c:v>6. Abstrai conceitos e regras</c:v>
                </c:pt>
                <c:pt idx="6">
                  <c:v>7. Concentra-se nas atividades</c:v>
                </c:pt>
                <c:pt idx="7">
                  <c:v>8. Interage bem</c:v>
                </c:pt>
                <c:pt idx="8">
                  <c:v>9. Compreende conceitos</c:v>
                </c:pt>
                <c:pt idx="9">
                  <c:v>10. Entrega e realiza atividades em dia</c:v>
                </c:pt>
                <c:pt idx="10">
                  <c:v>11. Participa e colabora nas discussões</c:v>
                </c:pt>
                <c:pt idx="11">
                  <c:v>12. Comporta-se adequadamente</c:v>
                </c:pt>
                <c:pt idx="12">
                  <c:v>13. É assíduo e pontual</c:v>
                </c:pt>
                <c:pt idx="13">
                  <c:v>14. Produz coletivamente</c:v>
                </c:pt>
                <c:pt idx="14">
                  <c:v>15. Cumpre com as tarefas em geral</c:v>
                </c:pt>
              </c:strCache>
            </c:strRef>
          </c:cat>
          <c:val>
            <c:numRef>
              <c:f>'[relatorio-para-conselho-edificações.xlsx]Plan1'!$B$25:$B$39</c:f>
            </c:numRef>
          </c:val>
        </c:ser>
        <c:ser>
          <c:idx val="1"/>
          <c:order val="1"/>
          <c:tx>
            <c:strRef>
              <c:f>'[relatorio-para-conselho-edificações.xlsx]Plan1'!$C$24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'[relatorio-para-conselho-edificações.xlsx]Plan1'!$A$25:$A$39</c:f>
              <c:strCache>
                <c:ptCount val="15"/>
                <c:pt idx="0">
                  <c:v>1. Entende o texto</c:v>
                </c:pt>
                <c:pt idx="1">
                  <c:v>2. Faz comparações</c:v>
                </c:pt>
                <c:pt idx="2">
                  <c:v>3. Resume ideias</c:v>
                </c:pt>
                <c:pt idx="3">
                  <c:v>4. Expressa-se oralmente</c:v>
                </c:pt>
                <c:pt idx="4">
                  <c:v>5. Produz texto</c:v>
                </c:pt>
                <c:pt idx="5">
                  <c:v>6. Abstrai conceitos e regras</c:v>
                </c:pt>
                <c:pt idx="6">
                  <c:v>7. Concentra-se nas atividades</c:v>
                </c:pt>
                <c:pt idx="7">
                  <c:v>8. Interage bem</c:v>
                </c:pt>
                <c:pt idx="8">
                  <c:v>9. Compreende conceitos</c:v>
                </c:pt>
                <c:pt idx="9">
                  <c:v>10. Entrega e realiza atividades em dia</c:v>
                </c:pt>
                <c:pt idx="10">
                  <c:v>11. Participa e colabora nas discussões</c:v>
                </c:pt>
                <c:pt idx="11">
                  <c:v>12. Comporta-se adequadamente</c:v>
                </c:pt>
                <c:pt idx="12">
                  <c:v>13. É assíduo e pontual</c:v>
                </c:pt>
                <c:pt idx="13">
                  <c:v>14. Produz coletivamente</c:v>
                </c:pt>
                <c:pt idx="14">
                  <c:v>15. Cumpre com as tarefas em geral</c:v>
                </c:pt>
              </c:strCache>
            </c:strRef>
          </c:cat>
          <c:val>
            <c:numRef>
              <c:f>'[relatorio-para-conselho-edificações.xlsx]Plan1'!$C$25:$C$39</c:f>
            </c:numRef>
          </c:val>
        </c:ser>
        <c:ser>
          <c:idx val="2"/>
          <c:order val="2"/>
          <c:tx>
            <c:strRef>
              <c:f>'[relatorio-para-conselho-edificações.xlsx]Plan1'!$D$24</c:f>
              <c:strCache>
                <c:ptCount val="1"/>
                <c:pt idx="0">
                  <c:v>2017.2</c:v>
                </c:pt>
              </c:strCache>
            </c:strRef>
          </c:tx>
          <c:invertIfNegative val="0"/>
          <c:cat>
            <c:strRef>
              <c:f>'[relatorio-para-conselho-edificações.xlsx]Plan1'!$A$25:$A$39</c:f>
              <c:strCache>
                <c:ptCount val="15"/>
                <c:pt idx="0">
                  <c:v>1. Entende o texto</c:v>
                </c:pt>
                <c:pt idx="1">
                  <c:v>2. Faz comparações</c:v>
                </c:pt>
                <c:pt idx="2">
                  <c:v>3. Resume ideias</c:v>
                </c:pt>
                <c:pt idx="3">
                  <c:v>4. Expressa-se oralmente</c:v>
                </c:pt>
                <c:pt idx="4">
                  <c:v>5. Produz texto</c:v>
                </c:pt>
                <c:pt idx="5">
                  <c:v>6. Abstrai conceitos e regras</c:v>
                </c:pt>
                <c:pt idx="6">
                  <c:v>7. Concentra-se nas atividades</c:v>
                </c:pt>
                <c:pt idx="7">
                  <c:v>8. Interage bem</c:v>
                </c:pt>
                <c:pt idx="8">
                  <c:v>9. Compreende conceitos</c:v>
                </c:pt>
                <c:pt idx="9">
                  <c:v>10. Entrega e realiza atividades em dia</c:v>
                </c:pt>
                <c:pt idx="10">
                  <c:v>11. Participa e colabora nas discussões</c:v>
                </c:pt>
                <c:pt idx="11">
                  <c:v>12. Comporta-se adequadamente</c:v>
                </c:pt>
                <c:pt idx="12">
                  <c:v>13. É assíduo e pontual</c:v>
                </c:pt>
                <c:pt idx="13">
                  <c:v>14. Produz coletivamente</c:v>
                </c:pt>
                <c:pt idx="14">
                  <c:v>15. Cumpre com as tarefas em geral</c:v>
                </c:pt>
              </c:strCache>
            </c:strRef>
          </c:cat>
          <c:val>
            <c:numRef>
              <c:f>'[relatorio-para-conselho-edificações.xlsx]Plan1'!$D$25:$D$39</c:f>
              <c:numCache>
                <c:formatCode>0.00%</c:formatCode>
                <c:ptCount val="15"/>
                <c:pt idx="0">
                  <c:v>0.08</c:v>
                </c:pt>
                <c:pt idx="1">
                  <c:v>0</c:v>
                </c:pt>
                <c:pt idx="2">
                  <c:v>0.04</c:v>
                </c:pt>
                <c:pt idx="3">
                  <c:v>0.12</c:v>
                </c:pt>
                <c:pt idx="4">
                  <c:v>0.04</c:v>
                </c:pt>
                <c:pt idx="5">
                  <c:v>0.04</c:v>
                </c:pt>
                <c:pt idx="6">
                  <c:v>0.16</c:v>
                </c:pt>
                <c:pt idx="7">
                  <c:v>0.04</c:v>
                </c:pt>
                <c:pt idx="8">
                  <c:v>0.08</c:v>
                </c:pt>
                <c:pt idx="9">
                  <c:v>0.2</c:v>
                </c:pt>
                <c:pt idx="10">
                  <c:v>0</c:v>
                </c:pt>
                <c:pt idx="11">
                  <c:v>0.32</c:v>
                </c:pt>
                <c:pt idx="12">
                  <c:v>0.4</c:v>
                </c:pt>
                <c:pt idx="13">
                  <c:v>0</c:v>
                </c:pt>
                <c:pt idx="14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'[relatorio-para-conselho-edificações.xlsx]Plan1'!$E$24</c:f>
              <c:strCache>
                <c:ptCount val="1"/>
                <c:pt idx="0">
                  <c:v>2018.1</c:v>
                </c:pt>
              </c:strCache>
            </c:strRef>
          </c:tx>
          <c:invertIfNegative val="0"/>
          <c:cat>
            <c:strRef>
              <c:f>'[relatorio-para-conselho-edificações.xlsx]Plan1'!$A$25:$A$39</c:f>
              <c:strCache>
                <c:ptCount val="15"/>
                <c:pt idx="0">
                  <c:v>1. Entende o texto</c:v>
                </c:pt>
                <c:pt idx="1">
                  <c:v>2. Faz comparações</c:v>
                </c:pt>
                <c:pt idx="2">
                  <c:v>3. Resume ideias</c:v>
                </c:pt>
                <c:pt idx="3">
                  <c:v>4. Expressa-se oralmente</c:v>
                </c:pt>
                <c:pt idx="4">
                  <c:v>5. Produz texto</c:v>
                </c:pt>
                <c:pt idx="5">
                  <c:v>6. Abstrai conceitos e regras</c:v>
                </c:pt>
                <c:pt idx="6">
                  <c:v>7. Concentra-se nas atividades</c:v>
                </c:pt>
                <c:pt idx="7">
                  <c:v>8. Interage bem</c:v>
                </c:pt>
                <c:pt idx="8">
                  <c:v>9. Compreende conceitos</c:v>
                </c:pt>
                <c:pt idx="9">
                  <c:v>10. Entrega e realiza atividades em dia</c:v>
                </c:pt>
                <c:pt idx="10">
                  <c:v>11. Participa e colabora nas discussões</c:v>
                </c:pt>
                <c:pt idx="11">
                  <c:v>12. Comporta-se adequadamente</c:v>
                </c:pt>
                <c:pt idx="12">
                  <c:v>13. É assíduo e pontual</c:v>
                </c:pt>
                <c:pt idx="13">
                  <c:v>14. Produz coletivamente</c:v>
                </c:pt>
                <c:pt idx="14">
                  <c:v>15. Cumpre com as tarefas em geral</c:v>
                </c:pt>
              </c:strCache>
            </c:strRef>
          </c:cat>
          <c:val>
            <c:numRef>
              <c:f>'[relatorio-para-conselho-edificações.xlsx]Plan1'!$E$25:$E$39</c:f>
              <c:numCache>
                <c:formatCode>0.00%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2.1276595744680851E-2</c:v>
                </c:pt>
                <c:pt idx="3">
                  <c:v>0.14893617021276595</c:v>
                </c:pt>
                <c:pt idx="4">
                  <c:v>2.1276595744680851E-2</c:v>
                </c:pt>
                <c:pt idx="5">
                  <c:v>0</c:v>
                </c:pt>
                <c:pt idx="6">
                  <c:v>0.1702127659574468</c:v>
                </c:pt>
                <c:pt idx="7">
                  <c:v>4.2553191489361701E-2</c:v>
                </c:pt>
                <c:pt idx="8">
                  <c:v>4.2553191489361701E-2</c:v>
                </c:pt>
                <c:pt idx="9">
                  <c:v>0.14893617021276595</c:v>
                </c:pt>
                <c:pt idx="10">
                  <c:v>0.14893617021276595</c:v>
                </c:pt>
                <c:pt idx="11">
                  <c:v>0.1702127659574468</c:v>
                </c:pt>
                <c:pt idx="12">
                  <c:v>0.23404255319148937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245728"/>
        <c:axId val="1639235392"/>
      </c:barChart>
      <c:catAx>
        <c:axId val="163924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39235392"/>
        <c:crosses val="autoZero"/>
        <c:auto val="1"/>
        <c:lblAlgn val="ctr"/>
        <c:lblOffset val="100"/>
        <c:noMultiLvlLbl val="0"/>
      </c:catAx>
      <c:valAx>
        <c:axId val="163923539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63924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'[relatorio-para-conselho-edificações.xlsx]Plan1'!$B$47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'[relatorio-para-conselho-edificações.xlsx]Plan1'!$A$48:$A$58</c:f>
              <c:strCache>
                <c:ptCount val="11"/>
                <c:pt idx="0">
                  <c:v>1. Integrar-se às células de aprendizagem</c:v>
                </c:pt>
                <c:pt idx="1">
                  <c:v>2. Tirar dúvidas durante as aulas</c:v>
                </c:pt>
                <c:pt idx="2">
                  <c:v>3. Tirar dúvidas durante as aulas</c:v>
                </c:pt>
                <c:pt idx="3">
                  <c:v>4. Ser mais assíduo</c:v>
                </c:pt>
                <c:pt idx="4">
                  <c:v>5. Evitar conversas paralelas</c:v>
                </c:pt>
                <c:pt idx="5">
                  <c:v>6. Planejar atividades/evitar acúmulos</c:v>
                </c:pt>
                <c:pt idx="6">
                  <c:v>7. Realizar tarefas extraclasse</c:v>
                </c:pt>
                <c:pt idx="7">
                  <c:v>8. Cumprir prazos de entrega de atividades</c:v>
                </c:pt>
                <c:pt idx="8">
                  <c:v>9. Organizar o material de estudos</c:v>
                </c:pt>
                <c:pt idx="9">
                  <c:v>10. Fazer revisão de estudo em casa</c:v>
                </c:pt>
                <c:pt idx="10">
                  <c:v>11. atendimento</c:v>
                </c:pt>
              </c:strCache>
            </c:strRef>
          </c:cat>
          <c:val>
            <c:numRef>
              <c:f>'[relatorio-para-conselho-edificações.xlsx]Plan1'!$B$48:$B$58</c:f>
            </c:numRef>
          </c:val>
        </c:ser>
        <c:ser>
          <c:idx val="1"/>
          <c:order val="1"/>
          <c:tx>
            <c:strRef>
              <c:f>'[relatorio-para-conselho-edificações.xlsx]Plan1'!$C$47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'[relatorio-para-conselho-edificações.xlsx]Plan1'!$A$48:$A$58</c:f>
              <c:strCache>
                <c:ptCount val="11"/>
                <c:pt idx="0">
                  <c:v>1. Integrar-se às células de aprendizagem</c:v>
                </c:pt>
                <c:pt idx="1">
                  <c:v>2. Tirar dúvidas durante as aulas</c:v>
                </c:pt>
                <c:pt idx="2">
                  <c:v>3. Tirar dúvidas durante as aulas</c:v>
                </c:pt>
                <c:pt idx="3">
                  <c:v>4. Ser mais assíduo</c:v>
                </c:pt>
                <c:pt idx="4">
                  <c:v>5. Evitar conversas paralelas</c:v>
                </c:pt>
                <c:pt idx="5">
                  <c:v>6. Planejar atividades/evitar acúmulos</c:v>
                </c:pt>
                <c:pt idx="6">
                  <c:v>7. Realizar tarefas extraclasse</c:v>
                </c:pt>
                <c:pt idx="7">
                  <c:v>8. Cumprir prazos de entrega de atividades</c:v>
                </c:pt>
                <c:pt idx="8">
                  <c:v>9. Organizar o material de estudos</c:v>
                </c:pt>
                <c:pt idx="9">
                  <c:v>10. Fazer revisão de estudo em casa</c:v>
                </c:pt>
                <c:pt idx="10">
                  <c:v>11. atendimento</c:v>
                </c:pt>
              </c:strCache>
            </c:strRef>
          </c:cat>
          <c:val>
            <c:numRef>
              <c:f>'[relatorio-para-conselho-edificações.xlsx]Plan1'!$C$48:$C$58</c:f>
            </c:numRef>
          </c:val>
        </c:ser>
        <c:ser>
          <c:idx val="2"/>
          <c:order val="2"/>
          <c:tx>
            <c:strRef>
              <c:f>'[relatorio-para-conselho-edificações.xlsx]Plan1'!$D$47</c:f>
              <c:strCache>
                <c:ptCount val="1"/>
                <c:pt idx="0">
                  <c:v>2017.1</c:v>
                </c:pt>
              </c:strCache>
            </c:strRef>
          </c:tx>
          <c:invertIfNegative val="0"/>
          <c:cat>
            <c:strRef>
              <c:f>'[relatorio-para-conselho-edificações.xlsx]Plan1'!$A$48:$A$58</c:f>
              <c:strCache>
                <c:ptCount val="11"/>
                <c:pt idx="0">
                  <c:v>1. Integrar-se às células de aprendizagem</c:v>
                </c:pt>
                <c:pt idx="1">
                  <c:v>2. Tirar dúvidas durante as aulas</c:v>
                </c:pt>
                <c:pt idx="2">
                  <c:v>3. Tirar dúvidas durante as aulas</c:v>
                </c:pt>
                <c:pt idx="3">
                  <c:v>4. Ser mais assíduo</c:v>
                </c:pt>
                <c:pt idx="4">
                  <c:v>5. Evitar conversas paralelas</c:v>
                </c:pt>
                <c:pt idx="5">
                  <c:v>6. Planejar atividades/evitar acúmulos</c:v>
                </c:pt>
                <c:pt idx="6">
                  <c:v>7. Realizar tarefas extraclasse</c:v>
                </c:pt>
                <c:pt idx="7">
                  <c:v>8. Cumprir prazos de entrega de atividades</c:v>
                </c:pt>
                <c:pt idx="8">
                  <c:v>9. Organizar o material de estudos</c:v>
                </c:pt>
                <c:pt idx="9">
                  <c:v>10. Fazer revisão de estudo em casa</c:v>
                </c:pt>
                <c:pt idx="10">
                  <c:v>11. atendimento</c:v>
                </c:pt>
              </c:strCache>
            </c:strRef>
          </c:cat>
          <c:val>
            <c:numRef>
              <c:f>'[relatorio-para-conselho-edificações.xlsx]Plan1'!$D$48:$D$58</c:f>
              <c:numCache>
                <c:formatCode>0.00%</c:formatCode>
                <c:ptCount val="11"/>
                <c:pt idx="0">
                  <c:v>0.68</c:v>
                </c:pt>
                <c:pt idx="1">
                  <c:v>0.76</c:v>
                </c:pt>
                <c:pt idx="2">
                  <c:v>0</c:v>
                </c:pt>
                <c:pt idx="3">
                  <c:v>0.36</c:v>
                </c:pt>
                <c:pt idx="4">
                  <c:v>0.56000000000000005</c:v>
                </c:pt>
                <c:pt idx="5">
                  <c:v>0.36</c:v>
                </c:pt>
                <c:pt idx="6">
                  <c:v>0.56000000000000005</c:v>
                </c:pt>
                <c:pt idx="7">
                  <c:v>0.36</c:v>
                </c:pt>
                <c:pt idx="8">
                  <c:v>0.36</c:v>
                </c:pt>
                <c:pt idx="9">
                  <c:v>0.56000000000000005</c:v>
                </c:pt>
                <c:pt idx="10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'[relatorio-para-conselho-edificações.xlsx]Plan1'!$E$47</c:f>
              <c:strCache>
                <c:ptCount val="1"/>
                <c:pt idx="0">
                  <c:v>2018.2</c:v>
                </c:pt>
              </c:strCache>
            </c:strRef>
          </c:tx>
          <c:invertIfNegative val="0"/>
          <c:cat>
            <c:strRef>
              <c:f>'[relatorio-para-conselho-edificações.xlsx]Plan1'!$A$48:$A$58</c:f>
              <c:strCache>
                <c:ptCount val="11"/>
                <c:pt idx="0">
                  <c:v>1. Integrar-se às células de aprendizagem</c:v>
                </c:pt>
                <c:pt idx="1">
                  <c:v>2. Tirar dúvidas durante as aulas</c:v>
                </c:pt>
                <c:pt idx="2">
                  <c:v>3. Tirar dúvidas durante as aulas</c:v>
                </c:pt>
                <c:pt idx="3">
                  <c:v>4. Ser mais assíduo</c:v>
                </c:pt>
                <c:pt idx="4">
                  <c:v>5. Evitar conversas paralelas</c:v>
                </c:pt>
                <c:pt idx="5">
                  <c:v>6. Planejar atividades/evitar acúmulos</c:v>
                </c:pt>
                <c:pt idx="6">
                  <c:v>7. Realizar tarefas extraclasse</c:v>
                </c:pt>
                <c:pt idx="7">
                  <c:v>8. Cumprir prazos de entrega de atividades</c:v>
                </c:pt>
                <c:pt idx="8">
                  <c:v>9. Organizar o material de estudos</c:v>
                </c:pt>
                <c:pt idx="9">
                  <c:v>10. Fazer revisão de estudo em casa</c:v>
                </c:pt>
                <c:pt idx="10">
                  <c:v>11. atendimento</c:v>
                </c:pt>
              </c:strCache>
            </c:strRef>
          </c:cat>
          <c:val>
            <c:numRef>
              <c:f>'[relatorio-para-conselho-edificações.xlsx]Plan1'!$E$48:$E$58</c:f>
              <c:numCache>
                <c:formatCode>0.00%</c:formatCode>
                <c:ptCount val="11"/>
                <c:pt idx="0">
                  <c:v>0.53191489361702127</c:v>
                </c:pt>
                <c:pt idx="1">
                  <c:v>0.85106382978723405</c:v>
                </c:pt>
                <c:pt idx="2">
                  <c:v>0</c:v>
                </c:pt>
                <c:pt idx="3">
                  <c:v>8.5106382978723402E-2</c:v>
                </c:pt>
                <c:pt idx="4">
                  <c:v>0.5957446808510638</c:v>
                </c:pt>
                <c:pt idx="5">
                  <c:v>0.19148936170212766</c:v>
                </c:pt>
                <c:pt idx="6">
                  <c:v>0.55319148936170215</c:v>
                </c:pt>
                <c:pt idx="7">
                  <c:v>0.19148936170212766</c:v>
                </c:pt>
                <c:pt idx="8">
                  <c:v>8.5106382978723402E-2</c:v>
                </c:pt>
                <c:pt idx="9">
                  <c:v>0.61702127659574468</c:v>
                </c:pt>
                <c:pt idx="10">
                  <c:v>6.3829787234042548E-2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356496"/>
        <c:axId val="1525363568"/>
      </c:barChart>
      <c:catAx>
        <c:axId val="1525356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25363568"/>
        <c:crosses val="autoZero"/>
        <c:auto val="1"/>
        <c:lblAlgn val="ctr"/>
        <c:lblOffset val="100"/>
        <c:noMultiLvlLbl val="0"/>
      </c:catAx>
      <c:valAx>
        <c:axId val="152536356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52535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'[relatorio-para-conselho-edificações.xlsx]Plan1'!$B$66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'[relatorio-para-conselho-edificações.xlsx]Plan1'!$A$67:$A$77</c:f>
              <c:strCache>
                <c:ptCount val="11"/>
                <c:pt idx="0">
                  <c:v>1. Orientar estudos</c:v>
                </c:pt>
                <c:pt idx="1">
                  <c:v>2. Promover recuperações</c:v>
                </c:pt>
                <c:pt idx="2">
                  <c:v>3. Rever Método de Ensino</c:v>
                </c:pt>
                <c:pt idx="3">
                  <c:v>4. Realizar atividades práticas</c:v>
                </c:pt>
                <c:pt idx="4">
                  <c:v>5. Acompanhamento individualizado</c:v>
                </c:pt>
                <c:pt idx="5">
                  <c:v>6. Organizar monitoria</c:v>
                </c:pt>
                <c:pt idx="6">
                  <c:v>7. Realizar visitas técnicas</c:v>
                </c:pt>
                <c:pt idx="7">
                  <c:v>8. Visitas domiciliares</c:v>
                </c:pt>
                <c:pt idx="8">
                  <c:v>9. Atividades lúdicas</c:v>
                </c:pt>
                <c:pt idx="9">
                  <c:v>10. Promover eventos</c:v>
                </c:pt>
                <c:pt idx="10">
                  <c:v>11. Atendimento / diálogo</c:v>
                </c:pt>
              </c:strCache>
            </c:strRef>
          </c:cat>
          <c:val>
            <c:numRef>
              <c:f>'[relatorio-para-conselho-edificações.xlsx]Plan1'!$B$67:$B$77</c:f>
            </c:numRef>
          </c:val>
        </c:ser>
        <c:ser>
          <c:idx val="1"/>
          <c:order val="1"/>
          <c:tx>
            <c:strRef>
              <c:f>'[relatorio-para-conselho-edificações.xlsx]Plan1'!$C$66</c:f>
              <c:strCache>
                <c:ptCount val="1"/>
              </c:strCache>
            </c:strRef>
          </c:tx>
          <c:invertIfNegative val="0"/>
          <c:cat>
            <c:strRef>
              <c:f>'[relatorio-para-conselho-edificações.xlsx]Plan1'!$A$67:$A$77</c:f>
              <c:strCache>
                <c:ptCount val="11"/>
                <c:pt idx="0">
                  <c:v>1. Orientar estudos</c:v>
                </c:pt>
                <c:pt idx="1">
                  <c:v>2. Promover recuperações</c:v>
                </c:pt>
                <c:pt idx="2">
                  <c:v>3. Rever Método de Ensino</c:v>
                </c:pt>
                <c:pt idx="3">
                  <c:v>4. Realizar atividades práticas</c:v>
                </c:pt>
                <c:pt idx="4">
                  <c:v>5. Acompanhamento individualizado</c:v>
                </c:pt>
                <c:pt idx="5">
                  <c:v>6. Organizar monitoria</c:v>
                </c:pt>
                <c:pt idx="6">
                  <c:v>7. Realizar visitas técnicas</c:v>
                </c:pt>
                <c:pt idx="7">
                  <c:v>8. Visitas domiciliares</c:v>
                </c:pt>
                <c:pt idx="8">
                  <c:v>9. Atividades lúdicas</c:v>
                </c:pt>
                <c:pt idx="9">
                  <c:v>10. Promover eventos</c:v>
                </c:pt>
                <c:pt idx="10">
                  <c:v>11. Atendimento / diálogo</c:v>
                </c:pt>
              </c:strCache>
            </c:strRef>
          </c:cat>
          <c:val>
            <c:numRef>
              <c:f>'[relatorio-para-conselho-edificações.xlsx]Plan1'!$C$67:$C$77</c:f>
            </c:numRef>
          </c:val>
        </c:ser>
        <c:ser>
          <c:idx val="2"/>
          <c:order val="2"/>
          <c:tx>
            <c:strRef>
              <c:f>'[relatorio-para-conselho-edificações.xlsx]Plan1'!$D$66</c:f>
              <c:strCache>
                <c:ptCount val="1"/>
                <c:pt idx="0">
                  <c:v>2017.1</c:v>
                </c:pt>
              </c:strCache>
            </c:strRef>
          </c:tx>
          <c:invertIfNegative val="0"/>
          <c:cat>
            <c:strRef>
              <c:f>'[relatorio-para-conselho-edificações.xlsx]Plan1'!$A$67:$A$77</c:f>
              <c:strCache>
                <c:ptCount val="11"/>
                <c:pt idx="0">
                  <c:v>1. Orientar estudos</c:v>
                </c:pt>
                <c:pt idx="1">
                  <c:v>2. Promover recuperações</c:v>
                </c:pt>
                <c:pt idx="2">
                  <c:v>3. Rever Método de Ensino</c:v>
                </c:pt>
                <c:pt idx="3">
                  <c:v>4. Realizar atividades práticas</c:v>
                </c:pt>
                <c:pt idx="4">
                  <c:v>5. Acompanhamento individualizado</c:v>
                </c:pt>
                <c:pt idx="5">
                  <c:v>6. Organizar monitoria</c:v>
                </c:pt>
                <c:pt idx="6">
                  <c:v>7. Realizar visitas técnicas</c:v>
                </c:pt>
                <c:pt idx="7">
                  <c:v>8. Visitas domiciliares</c:v>
                </c:pt>
                <c:pt idx="8">
                  <c:v>9. Atividades lúdicas</c:v>
                </c:pt>
                <c:pt idx="9">
                  <c:v>10. Promover eventos</c:v>
                </c:pt>
                <c:pt idx="10">
                  <c:v>11. Atendimento / diálogo</c:v>
                </c:pt>
              </c:strCache>
            </c:strRef>
          </c:cat>
          <c:val>
            <c:numRef>
              <c:f>'[relatorio-para-conselho-edificações.xlsx]Plan1'!$D$67:$D$77</c:f>
              <c:numCache>
                <c:formatCode>0.00%</c:formatCode>
                <c:ptCount val="11"/>
                <c:pt idx="0">
                  <c:v>0.72</c:v>
                </c:pt>
                <c:pt idx="1">
                  <c:v>0.72</c:v>
                </c:pt>
                <c:pt idx="2">
                  <c:v>0.48</c:v>
                </c:pt>
                <c:pt idx="3">
                  <c:v>0.64</c:v>
                </c:pt>
                <c:pt idx="4">
                  <c:v>0.36</c:v>
                </c:pt>
                <c:pt idx="5">
                  <c:v>0.32</c:v>
                </c:pt>
                <c:pt idx="6">
                  <c:v>0.32</c:v>
                </c:pt>
                <c:pt idx="7">
                  <c:v>0</c:v>
                </c:pt>
                <c:pt idx="8">
                  <c:v>0.08</c:v>
                </c:pt>
                <c:pt idx="9">
                  <c:v>0.36</c:v>
                </c:pt>
                <c:pt idx="10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'[relatorio-para-conselho-edificações.xlsx]Plan1'!$E$66</c:f>
              <c:strCache>
                <c:ptCount val="1"/>
                <c:pt idx="0">
                  <c:v>2018.2</c:v>
                </c:pt>
              </c:strCache>
            </c:strRef>
          </c:tx>
          <c:invertIfNegative val="0"/>
          <c:cat>
            <c:strRef>
              <c:f>'[relatorio-para-conselho-edificações.xlsx]Plan1'!$A$67:$A$77</c:f>
              <c:strCache>
                <c:ptCount val="11"/>
                <c:pt idx="0">
                  <c:v>1. Orientar estudos</c:v>
                </c:pt>
                <c:pt idx="1">
                  <c:v>2. Promover recuperações</c:v>
                </c:pt>
                <c:pt idx="2">
                  <c:v>3. Rever Método de Ensino</c:v>
                </c:pt>
                <c:pt idx="3">
                  <c:v>4. Realizar atividades práticas</c:v>
                </c:pt>
                <c:pt idx="4">
                  <c:v>5. Acompanhamento individualizado</c:v>
                </c:pt>
                <c:pt idx="5">
                  <c:v>6. Organizar monitoria</c:v>
                </c:pt>
                <c:pt idx="6">
                  <c:v>7. Realizar visitas técnicas</c:v>
                </c:pt>
                <c:pt idx="7">
                  <c:v>8. Visitas domiciliares</c:v>
                </c:pt>
                <c:pt idx="8">
                  <c:v>9. Atividades lúdicas</c:v>
                </c:pt>
                <c:pt idx="9">
                  <c:v>10. Promover eventos</c:v>
                </c:pt>
                <c:pt idx="10">
                  <c:v>11. Atendimento / diálogo</c:v>
                </c:pt>
              </c:strCache>
            </c:strRef>
          </c:cat>
          <c:val>
            <c:numRef>
              <c:f>'[relatorio-para-conselho-edificações.xlsx]Plan1'!$E$67:$E$77</c:f>
              <c:numCache>
                <c:formatCode>0.00%</c:formatCode>
                <c:ptCount val="11"/>
                <c:pt idx="0">
                  <c:v>0.76595744680851063</c:v>
                </c:pt>
                <c:pt idx="1">
                  <c:v>0.44680851063829785</c:v>
                </c:pt>
                <c:pt idx="2">
                  <c:v>0.25531914893617019</c:v>
                </c:pt>
                <c:pt idx="3">
                  <c:v>0.46808510638297873</c:v>
                </c:pt>
                <c:pt idx="4">
                  <c:v>0.27659574468085107</c:v>
                </c:pt>
                <c:pt idx="5">
                  <c:v>0.36170212765957449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2.1276595744680851E-2</c:v>
                </c:pt>
                <c:pt idx="10">
                  <c:v>2.1276595744680851E-2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351056"/>
        <c:axId val="1525355952"/>
      </c:barChart>
      <c:catAx>
        <c:axId val="1525351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25355952"/>
        <c:crosses val="autoZero"/>
        <c:auto val="1"/>
        <c:lblAlgn val="ctr"/>
        <c:lblOffset val="100"/>
        <c:noMultiLvlLbl val="0"/>
      </c:catAx>
      <c:valAx>
        <c:axId val="152535595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52535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038A7-ED85-4F72-82B0-F51D8D9F1233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22CEF-CFEE-4ADE-A16A-55C7E2462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0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8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6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78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6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2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3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93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0A23-3E85-418C-9B7F-06168778B7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517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23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4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9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0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1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60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9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793CD8-A60B-4B1D-BAD3-3D92909B301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14A41-FE7E-40B6-AFCE-EB7D687F3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18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Conselho de Classe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Curso de Edificações.</a:t>
            </a:r>
          </a:p>
        </p:txBody>
      </p:sp>
    </p:spTree>
    <p:extLst>
      <p:ext uri="{BB962C8B-B14F-4D97-AF65-F5344CB8AC3E}">
        <p14:creationId xmlns:p14="http://schemas.microsoft.com/office/powerpoint/2010/main" val="32017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0716" y="57936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Vamos pensar sobre o jovem como sujeito do Ensino médio/técnico?</a:t>
            </a:r>
            <a:br>
              <a:rPr lang="pt-BR" dirty="0"/>
            </a:br>
            <a:endParaRPr lang="pt-BR" dirty="0"/>
          </a:p>
        </p:txBody>
      </p:sp>
      <p:pic>
        <p:nvPicPr>
          <p:cNvPr id="13314" name="Picture 2" descr="Resultado de imagem para pensar sobre o jovem como sujeito do Ensino mÃ©dio/tÃ©cnic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3" y="2684407"/>
            <a:ext cx="4327525" cy="32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4" y="487136"/>
            <a:ext cx="3790950" cy="3162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i="1" dirty="0" smtClean="0"/>
              <a:t>Para refletir:</a:t>
            </a:r>
            <a:endParaRPr lang="pt-BR" sz="54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1972" y="2883504"/>
            <a:ext cx="10025742" cy="33189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t-BR" b="1" dirty="0"/>
              <a:t>Que características sócio-econômico-culturais possuem os jovens que frequentam as escolas de Ensino Médio/técnico? </a:t>
            </a:r>
          </a:p>
          <a:p>
            <a:pPr lvl="0"/>
            <a:r>
              <a:rPr lang="pt-BR" b="1" dirty="0"/>
              <a:t>Que representações </a:t>
            </a:r>
            <a:r>
              <a:rPr lang="pt-BR" b="1" dirty="0" smtClean="0"/>
              <a:t>a</a:t>
            </a:r>
            <a:r>
              <a:rPr lang="pt-BR" b="1" dirty="0" smtClean="0"/>
              <a:t> instituição</a:t>
            </a:r>
            <a:r>
              <a:rPr lang="pt-BR" b="1" dirty="0" smtClean="0"/>
              <a:t>, </a:t>
            </a:r>
            <a:r>
              <a:rPr lang="pt-BR" b="1" dirty="0"/>
              <a:t>seus professores e dirigentes fazem dos estudantes? </a:t>
            </a:r>
          </a:p>
          <a:p>
            <a:pPr lvl="0"/>
            <a:r>
              <a:rPr lang="pt-BR" b="1" dirty="0"/>
              <a:t>A </a:t>
            </a:r>
            <a:r>
              <a:rPr lang="pt-BR" b="1" dirty="0" smtClean="0"/>
              <a:t>instituição </a:t>
            </a:r>
            <a:r>
              <a:rPr lang="pt-BR" b="1" dirty="0"/>
              <a:t>conhece seus estudantes?</a:t>
            </a:r>
          </a:p>
          <a:p>
            <a:pPr lvl="0"/>
            <a:r>
              <a:rPr lang="pt-BR" b="1" dirty="0"/>
              <a:t>Em que medida a cultura escolar instituída compõe uma referência simbólica que se distancia/aproxima das expectativas dos estudantes? </a:t>
            </a:r>
          </a:p>
          <a:p>
            <a:pPr lvl="0"/>
            <a:r>
              <a:rPr lang="pt-BR" b="1" dirty="0"/>
              <a:t>Quais os pontos de proximidade e distanciamento entre os sujeitos </a:t>
            </a:r>
            <a:r>
              <a:rPr lang="pt-BR" b="1" dirty="0" smtClean="0"/>
              <a:t>da </a:t>
            </a:r>
            <a:r>
              <a:rPr lang="pt-BR" b="1" dirty="0" smtClean="0"/>
              <a:t>instituição </a:t>
            </a:r>
            <a:r>
              <a:rPr lang="pt-BR" b="1" dirty="0" smtClean="0"/>
              <a:t>(estudantes </a:t>
            </a:r>
            <a:r>
              <a:rPr lang="pt-BR" b="1" dirty="0"/>
              <a:t>e professores particularmente)? </a:t>
            </a:r>
          </a:p>
          <a:p>
            <a:pPr lvl="0"/>
            <a:r>
              <a:rPr lang="pt-BR" b="1" dirty="0"/>
              <a:t>Quais sentidos e significados esses jovens têm atribuído à experiência escolar?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9570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hultÃ¼te, Estudante, Conselho, Imagem De Fundo, G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" y="696686"/>
            <a:ext cx="10737480" cy="53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3359" y="1808514"/>
            <a:ext cx="10967040" cy="1142040"/>
          </a:xfrm>
        </p:spPr>
        <p:txBody>
          <a:bodyPr>
            <a:normAutofit fontScale="90000"/>
          </a:bodyPr>
          <a:lstStyle/>
          <a:p>
            <a:pPr algn="r"/>
            <a:r>
              <a:rPr lang="pt-BR" sz="6700" b="1" dirty="0" smtClean="0">
                <a:solidFill>
                  <a:schemeClr val="bg1"/>
                </a:solidFill>
              </a:rPr>
              <a:t>Resultados dos últimos Conselhos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379711" y="5486791"/>
            <a:ext cx="411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Fonte: Instrumentais de avaliação qualitativa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9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70" y="687286"/>
            <a:ext cx="10967040" cy="114204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dificuldades dos estudantes em 2017.2 e 2018.1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2326"/>
              </p:ext>
            </p:extLst>
          </p:nvPr>
        </p:nvGraphicFramePr>
        <p:xfrm>
          <a:off x="1898195" y="1829326"/>
          <a:ext cx="8399690" cy="425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03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727" y="513115"/>
            <a:ext cx="10967040" cy="114204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avanços dos estudantes em 2017.2 e 2018.1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157068"/>
              </p:ext>
            </p:extLst>
          </p:nvPr>
        </p:nvGraphicFramePr>
        <p:xfrm>
          <a:off x="1251857" y="1574005"/>
          <a:ext cx="9753600" cy="442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78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39269" y="654629"/>
            <a:ext cx="10967040" cy="114204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orientações dadas </a:t>
            </a:r>
            <a:r>
              <a:rPr lang="pt-BR" dirty="0"/>
              <a:t>a</a:t>
            </a:r>
            <a:r>
              <a:rPr lang="pt-BR" dirty="0" smtClean="0"/>
              <a:t>os estudantes em 2017.2 e 2018.1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453607"/>
              </p:ext>
            </p:extLst>
          </p:nvPr>
        </p:nvGraphicFramePr>
        <p:xfrm>
          <a:off x="1121229" y="1950243"/>
          <a:ext cx="9786257" cy="410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40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2480" y="709058"/>
            <a:ext cx="10967040" cy="114204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providências tomadas pelo professor em 2017.2 e 2018.1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015328"/>
              </p:ext>
            </p:extLst>
          </p:nvPr>
        </p:nvGraphicFramePr>
        <p:xfrm>
          <a:off x="1153886" y="2002631"/>
          <a:ext cx="9514114" cy="404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06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298" y="730829"/>
            <a:ext cx="10967040" cy="1142040"/>
          </a:xfrm>
        </p:spPr>
        <p:txBody>
          <a:bodyPr>
            <a:normAutofit fontScale="90000"/>
          </a:bodyPr>
          <a:lstStyle/>
          <a:p>
            <a:r>
              <a:rPr lang="pt-BR" dirty="0"/>
              <a:t>Técnico Integrado em Edificações</a:t>
            </a:r>
            <a:br>
              <a:rPr lang="pt-BR" dirty="0"/>
            </a:br>
            <a:r>
              <a:rPr lang="pt-BR" dirty="0"/>
              <a:t>Período referência </a:t>
            </a:r>
            <a:r>
              <a:rPr lang="pt-BR" dirty="0" smtClean="0"/>
              <a:t>2018.1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60232"/>
              </p:ext>
            </p:extLst>
          </p:nvPr>
        </p:nvGraphicFramePr>
        <p:xfrm>
          <a:off x="1270226" y="2119260"/>
          <a:ext cx="9049430" cy="1908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821"/>
                <a:gridCol w="2267374"/>
                <a:gridCol w="4172235"/>
              </a:tblGrid>
              <a:tr h="2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Situação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Quantidade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Atendidos pelo conselho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Dependência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Retido S1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Retido S2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Retido S3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Retido S4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Retido S5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-*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270226" y="4274105"/>
            <a:ext cx="6096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Provavelmente por terem obtido êxito no semestre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atendidos pelo conselho = com instrumental de avaliação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3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2065</TotalTime>
  <Words>176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Orgânico</vt:lpstr>
      <vt:lpstr>Conselho de Classe </vt:lpstr>
      <vt:lpstr>   Vamos pensar sobre o jovem como sujeito do Ensino médio/técnico? </vt:lpstr>
      <vt:lpstr>Para refletir:</vt:lpstr>
      <vt:lpstr>Resultados dos últimos Conselhos </vt:lpstr>
      <vt:lpstr>Principais dificuldades dos estudantes em 2017.2 e 2018.1</vt:lpstr>
      <vt:lpstr>Principais avanços dos estudantes em 2017.2 e 2018.1</vt:lpstr>
      <vt:lpstr>Principais orientações dadas aos estudantes em 2017.2 e 2018.1</vt:lpstr>
      <vt:lpstr>Principais providências tomadas pelo professor em 2017.2 e 2018.1</vt:lpstr>
      <vt:lpstr>Técnico Integrado em Edificações Período referência 2018.1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CTP-TAE</dc:creator>
  <cp:lastModifiedBy>CTP-TAE</cp:lastModifiedBy>
  <cp:revision>8</cp:revision>
  <dcterms:created xsi:type="dcterms:W3CDTF">2018-09-10T14:12:14Z</dcterms:created>
  <dcterms:modified xsi:type="dcterms:W3CDTF">2018-09-12T00:38:00Z</dcterms:modified>
</cp:coreProperties>
</file>