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7" r:id="rId4"/>
    <p:sldId id="261" r:id="rId5"/>
    <p:sldId id="266" r:id="rId6"/>
    <p:sldId id="258" r:id="rId7"/>
    <p:sldId id="270" r:id="rId8"/>
    <p:sldId id="259" r:id="rId9"/>
    <p:sldId id="260" r:id="rId10"/>
    <p:sldId id="274" r:id="rId11"/>
    <p:sldId id="262" r:id="rId12"/>
    <p:sldId id="27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70836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4193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24697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Editar estilos de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1461349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835968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3520393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546731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2908838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030724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28494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55424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272511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10645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3169195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2432581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7" name="Date Placeholder 4"/>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312112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C7E84-6C61-4315-BBFB-AFF7770E8BED}" type="datetimeFigureOut">
              <a:rPr lang="pt-BR" smtClean="0"/>
              <a:pPr/>
              <a:t>18/12/2018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340181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C4C7E84-6C61-4315-BBFB-AFF7770E8BED}" type="datetimeFigureOut">
              <a:rPr lang="pt-BR" smtClean="0"/>
              <a:pPr/>
              <a:t>18/12/2018</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36360A6-663C-4EFD-9649-623605F97487}" type="slidenum">
              <a:rPr lang="pt-BR" smtClean="0"/>
              <a:pPr/>
              <a:t>‹nº›</a:t>
            </a:fld>
            <a:endParaRPr lang="pt-BR"/>
          </a:p>
        </p:txBody>
      </p:sp>
    </p:spTree>
    <p:extLst>
      <p:ext uri="{BB962C8B-B14F-4D97-AF65-F5344CB8AC3E}">
        <p14:creationId xmlns:p14="http://schemas.microsoft.com/office/powerpoint/2010/main" xmlns="" val="80608552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xmlns="" id="{9A72192A-2CEB-4776-B417-E1990EB12B2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85" y="52754"/>
            <a:ext cx="12174415" cy="675249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m 16">
            <a:extLst>
              <a:ext uri="{FF2B5EF4-FFF2-40B4-BE49-F238E27FC236}">
                <a16:creationId xmlns:a16="http://schemas.microsoft.com/office/drawing/2014/main" xmlns="" id="{4AA4DA18-296E-4A0A-B360-26C2719B9213}"/>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41677" y="401792"/>
            <a:ext cx="3557955" cy="1339085"/>
          </a:xfrm>
          <a:prstGeom prst="rect">
            <a:avLst/>
          </a:prstGeom>
          <a:effectLst>
            <a:glow rad="723900">
              <a:schemeClr val="tx1">
                <a:alpha val="0"/>
              </a:schemeClr>
            </a:glow>
          </a:effectLst>
        </p:spPr>
      </p:pic>
      <p:sp>
        <p:nvSpPr>
          <p:cNvPr id="18" name="CaixaDeTexto 17">
            <a:extLst>
              <a:ext uri="{FF2B5EF4-FFF2-40B4-BE49-F238E27FC236}">
                <a16:creationId xmlns:a16="http://schemas.microsoft.com/office/drawing/2014/main" xmlns="" id="{62C8F32D-E5AD-4C80-87AA-4DA19630EC6B}"/>
              </a:ext>
            </a:extLst>
          </p:cNvPr>
          <p:cNvSpPr txBox="1"/>
          <p:nvPr/>
        </p:nvSpPr>
        <p:spPr>
          <a:xfrm>
            <a:off x="1241912" y="2699000"/>
            <a:ext cx="9725759" cy="1600438"/>
          </a:xfrm>
          <a:prstGeom prst="rect">
            <a:avLst/>
          </a:prstGeom>
          <a:noFill/>
        </p:spPr>
        <p:txBody>
          <a:bodyPr wrap="square" rtlCol="0">
            <a:spAutoFit/>
          </a:bodyPr>
          <a:lstStyle/>
          <a:p>
            <a:pPr algn="ctr"/>
            <a:r>
              <a:rPr lang="pt-BR" sz="4000" b="1" dirty="0">
                <a:solidFill>
                  <a:schemeClr val="bg1"/>
                </a:solidFill>
                <a:latin typeface="Arial Rounded MT Bold" panose="020F0704030504030204" pitchFamily="34" charset="0"/>
              </a:rPr>
              <a:t>Introdução a Engenharia</a:t>
            </a:r>
          </a:p>
          <a:p>
            <a:pPr algn="ctr"/>
            <a:r>
              <a:rPr lang="pt-BR" sz="4000" b="1" dirty="0">
                <a:solidFill>
                  <a:schemeClr val="bg1"/>
                </a:solidFill>
                <a:latin typeface="Arial Rounded MT Bold" panose="020F0704030504030204" pitchFamily="34" charset="0"/>
              </a:rPr>
              <a:t>Engenharia  de Controle e Automação</a:t>
            </a:r>
            <a:r>
              <a:rPr lang="pt-BR" sz="4000" dirty="0">
                <a:solidFill>
                  <a:schemeClr val="bg1"/>
                </a:solidFill>
                <a:latin typeface="Arial Rounded MT Bold" panose="020F0704030504030204" pitchFamily="34" charset="0"/>
              </a:rPr>
              <a:t> </a:t>
            </a:r>
          </a:p>
          <a:p>
            <a:endParaRPr lang="pt-BR" dirty="0"/>
          </a:p>
        </p:txBody>
      </p:sp>
    </p:spTree>
    <p:extLst>
      <p:ext uri="{BB962C8B-B14F-4D97-AF65-F5344CB8AC3E}">
        <p14:creationId xmlns:p14="http://schemas.microsoft.com/office/powerpoint/2010/main" xmlns="" val="2355912145"/>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2F8ED906-3222-4299-8142-B025FEE94D97}"/>
              </a:ext>
            </a:extLst>
          </p:cNvPr>
          <p:cNvSpPr>
            <a:spLocks noGrp="1"/>
          </p:cNvSpPr>
          <p:nvPr>
            <p:ph idx="1"/>
          </p:nvPr>
        </p:nvSpPr>
        <p:spPr>
          <a:xfrm>
            <a:off x="384313" y="555422"/>
            <a:ext cx="9705297" cy="5818874"/>
          </a:xfrm>
        </p:spPr>
        <p:txBody>
          <a:bodyPr/>
          <a:lstStyle/>
          <a:p>
            <a:r>
              <a:rPr lang="pt-BR" dirty="0"/>
              <a:t>Outra área que rende bastante demanda, é a de consultoria. Os clientes estão com mais opções, menos recursos e mais dúvidas em relação ao que fazer com seus imóveis e bens. Com a consultoria pode ser oferecido ao cliente algumas coisas que ele não tem por si mesmo: conhecimento da área, opinião de qualidade e gestão</a:t>
            </a:r>
            <a:r>
              <a:rPr lang="pt-BR" b="1" dirty="0"/>
              <a:t> </a:t>
            </a:r>
            <a:r>
              <a:rPr lang="pt-BR" dirty="0"/>
              <a:t>de</a:t>
            </a:r>
            <a:r>
              <a:rPr lang="pt-BR" b="1" dirty="0"/>
              <a:t> </a:t>
            </a:r>
            <a:r>
              <a:rPr lang="pt-BR" dirty="0"/>
              <a:t>recursos.</a:t>
            </a:r>
          </a:p>
          <a:p>
            <a:endParaRPr lang="pt-BR" dirty="0"/>
          </a:p>
        </p:txBody>
      </p:sp>
      <p:pic>
        <p:nvPicPr>
          <p:cNvPr id="5" name="Imagem 4">
            <a:extLst>
              <a:ext uri="{FF2B5EF4-FFF2-40B4-BE49-F238E27FC236}">
                <a16:creationId xmlns:a16="http://schemas.microsoft.com/office/drawing/2014/main" xmlns="" id="{8A3A73EF-3E26-4562-8509-F23C8C704C6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11837" y="2441619"/>
            <a:ext cx="9705297" cy="4055165"/>
          </a:xfrm>
          <a:prstGeom prst="rect">
            <a:avLst/>
          </a:prstGeom>
        </p:spPr>
      </p:pic>
    </p:spTree>
    <p:extLst>
      <p:ext uri="{BB962C8B-B14F-4D97-AF65-F5344CB8AC3E}">
        <p14:creationId xmlns:p14="http://schemas.microsoft.com/office/powerpoint/2010/main" xmlns="" val="2510061063"/>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9F7B799-986C-4324-B863-0B9E86E709A0}"/>
              </a:ext>
            </a:extLst>
          </p:cNvPr>
          <p:cNvSpPr>
            <a:spLocks noGrp="1"/>
          </p:cNvSpPr>
          <p:nvPr>
            <p:ph type="title"/>
          </p:nvPr>
        </p:nvSpPr>
        <p:spPr/>
        <p:txBody>
          <a:bodyPr/>
          <a:lstStyle/>
          <a:p>
            <a:pPr algn="ctr"/>
            <a:r>
              <a:rPr lang="pt-BR" dirty="0">
                <a:solidFill>
                  <a:schemeClr val="bg1"/>
                </a:solidFill>
              </a:rPr>
              <a:t>Mercado de trabalho</a:t>
            </a:r>
          </a:p>
        </p:txBody>
      </p:sp>
      <p:sp>
        <p:nvSpPr>
          <p:cNvPr id="8" name="Espaço Reservado para Conteúdo 7">
            <a:extLst>
              <a:ext uri="{FF2B5EF4-FFF2-40B4-BE49-F238E27FC236}">
                <a16:creationId xmlns:a16="http://schemas.microsoft.com/office/drawing/2014/main" xmlns="" id="{1CB7AE2B-92F4-48FC-A209-51E929F1B2F6}"/>
              </a:ext>
            </a:extLst>
          </p:cNvPr>
          <p:cNvSpPr>
            <a:spLocks noGrp="1"/>
          </p:cNvSpPr>
          <p:nvPr>
            <p:ph idx="1"/>
          </p:nvPr>
        </p:nvSpPr>
        <p:spPr/>
        <p:txBody>
          <a:bodyPr/>
          <a:lstStyle/>
          <a:p>
            <a:pPr algn="ctr"/>
            <a:r>
              <a:rPr lang="pt-BR" b="1" i="1" u="sng" dirty="0"/>
              <a:t>Engenharia de controle e automação</a:t>
            </a:r>
          </a:p>
          <a:p>
            <a:endParaRPr lang="pt-BR" b="1" i="1" u="sng" dirty="0"/>
          </a:p>
          <a:p>
            <a:r>
              <a:rPr lang="pt-BR" dirty="0"/>
              <a:t>As soluções de controle automático de processos, das mais variadas naturezas, procurando sempre reduzir ou, até mesmo, eliminar a intervenção humana, principalmente em atividades repetitivas ou de alto risco à integridade do ser humano, ocupam cada vez mais espaços privilegiados na atividade produtiva, tornando a área de atuação do Engenheiro de Controle e Automação mais promissor e abrangente, pois independente do campo de produção a automação está presente.</a:t>
            </a:r>
            <a:endParaRPr lang="pt-BR" b="1" i="1" u="sng" dirty="0"/>
          </a:p>
        </p:txBody>
      </p:sp>
    </p:spTree>
    <p:extLst>
      <p:ext uri="{BB962C8B-B14F-4D97-AF65-F5344CB8AC3E}">
        <p14:creationId xmlns:p14="http://schemas.microsoft.com/office/powerpoint/2010/main" xmlns="" val="204846544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xmlns="" id="{A9583127-8F22-4BC5-BD65-62B282533693}"/>
              </a:ext>
            </a:extLst>
          </p:cNvPr>
          <p:cNvSpPr>
            <a:spLocks noGrp="1"/>
          </p:cNvSpPr>
          <p:nvPr>
            <p:ph idx="1"/>
          </p:nvPr>
        </p:nvSpPr>
        <p:spPr>
          <a:xfrm>
            <a:off x="1103312" y="318052"/>
            <a:ext cx="8946541" cy="6440557"/>
          </a:xfrm>
        </p:spPr>
        <p:txBody>
          <a:bodyPr>
            <a:normAutofit/>
          </a:bodyPr>
          <a:lstStyle/>
          <a:p>
            <a:pPr algn="ctr"/>
            <a:r>
              <a:rPr lang="pt-BR" b="1" i="1" u="sng" dirty="0"/>
              <a:t>Funções que um engenheiro de controle e automação pode desenvolver:</a:t>
            </a:r>
          </a:p>
          <a:p>
            <a:r>
              <a:rPr lang="pt-BR" i="1" dirty="0"/>
              <a:t>São diversas as </a:t>
            </a:r>
            <a:r>
              <a:rPr lang="pt-BR" b="1" i="1" dirty="0"/>
              <a:t>atividades</a:t>
            </a:r>
            <a:r>
              <a:rPr lang="pt-BR" i="1" dirty="0"/>
              <a:t> que um engenheiro de controle e automação pode desempenhar. Destacamos algumas:</a:t>
            </a:r>
          </a:p>
          <a:p>
            <a:r>
              <a:rPr lang="pt-BR" i="1" dirty="0"/>
              <a:t>Desenvolvimento de ferramentas computacionais.</a:t>
            </a:r>
          </a:p>
          <a:p>
            <a:r>
              <a:rPr lang="pt-BR" i="1" dirty="0"/>
              <a:t>Projeto e execução de instrumentação, sensores e algoritmos.</a:t>
            </a:r>
          </a:p>
          <a:p>
            <a:r>
              <a:rPr lang="pt-BR" i="1" dirty="0"/>
              <a:t>Certificação de Projetos.</a:t>
            </a:r>
          </a:p>
          <a:p>
            <a:r>
              <a:rPr lang="pt-BR" i="1" dirty="0"/>
              <a:t>Desenvolvimento de sistemas computacionais.</a:t>
            </a:r>
          </a:p>
          <a:p>
            <a:r>
              <a:rPr lang="pt-BR" i="1" dirty="0"/>
              <a:t>Modelagem, simulação e controle de processos de produção.</a:t>
            </a:r>
          </a:p>
          <a:p>
            <a:r>
              <a:rPr lang="pt-BR" i="1" dirty="0"/>
              <a:t>Integração de processos.</a:t>
            </a:r>
          </a:p>
          <a:p>
            <a:r>
              <a:rPr lang="pt-BR" i="1" dirty="0"/>
              <a:t>Estudo de viabilidade técnica e econômica.</a:t>
            </a:r>
          </a:p>
          <a:p>
            <a:r>
              <a:rPr lang="pt-BR" i="1" dirty="0"/>
              <a:t>Previsão e Controle.</a:t>
            </a:r>
          </a:p>
          <a:p>
            <a:r>
              <a:rPr lang="pt-BR" i="1" dirty="0"/>
              <a:t>Padronização, mensuração e controle de qualidade.</a:t>
            </a:r>
          </a:p>
          <a:p>
            <a:r>
              <a:rPr lang="pt-BR" i="1" dirty="0"/>
              <a:t>Elaboração de orçamentos.</a:t>
            </a:r>
          </a:p>
          <a:p>
            <a:r>
              <a:rPr lang="pt-BR" i="1" dirty="0"/>
              <a:t>Instalação, montagem e reparo de equipamentos.</a:t>
            </a:r>
          </a:p>
          <a:p>
            <a:endParaRPr lang="pt-BR" b="1" i="1" u="sng" dirty="0"/>
          </a:p>
        </p:txBody>
      </p:sp>
    </p:spTree>
    <p:extLst>
      <p:ext uri="{BB962C8B-B14F-4D97-AF65-F5344CB8AC3E}">
        <p14:creationId xmlns:p14="http://schemas.microsoft.com/office/powerpoint/2010/main" xmlns="" val="3196231159"/>
      </p:ext>
    </p:extLst>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2A3A2113-F6E7-4484-9A7F-5D83623BE01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6631" y="0"/>
            <a:ext cx="10278738" cy="6858000"/>
          </a:xfrm>
          <a:prstGeom prst="rect">
            <a:avLst/>
          </a:prstGeom>
        </p:spPr>
      </p:pic>
      <p:sp>
        <p:nvSpPr>
          <p:cNvPr id="6" name="Título 1">
            <a:extLst>
              <a:ext uri="{FF2B5EF4-FFF2-40B4-BE49-F238E27FC236}">
                <a16:creationId xmlns:a16="http://schemas.microsoft.com/office/drawing/2014/main" xmlns="" id="{8BA274A0-755E-4F99-A605-7705F7F8107F}"/>
              </a:ext>
            </a:extLst>
          </p:cNvPr>
          <p:cNvSpPr txBox="1">
            <a:spLocks/>
          </p:cNvSpPr>
          <p:nvPr/>
        </p:nvSpPr>
        <p:spPr>
          <a:xfrm>
            <a:off x="1433146" y="3429000"/>
            <a:ext cx="9325708" cy="6938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150" b="1" dirty="0">
                <a:solidFill>
                  <a:schemeClr val="bg1"/>
                </a:solidFill>
                <a:latin typeface="Times New Roman" panose="02020603050405020304" pitchFamily="18" charset="0"/>
                <a:cs typeface="Times New Roman" panose="02020603050405020304" pitchFamily="18" charset="0"/>
              </a:rPr>
              <a:t>Áreas que absorveram mais engenheiros</a:t>
            </a:r>
          </a:p>
        </p:txBody>
      </p:sp>
    </p:spTree>
    <p:extLst>
      <p:ext uri="{BB962C8B-B14F-4D97-AF65-F5344CB8AC3E}">
        <p14:creationId xmlns:p14="http://schemas.microsoft.com/office/powerpoint/2010/main" xmlns="" val="330094648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DFAA34B-EE3F-4AED-ACBE-332AF8B825A5}"/>
              </a:ext>
            </a:extLst>
          </p:cNvPr>
          <p:cNvSpPr>
            <a:spLocks noGrp="1"/>
          </p:cNvSpPr>
          <p:nvPr>
            <p:ph type="title"/>
          </p:nvPr>
        </p:nvSpPr>
        <p:spPr>
          <a:xfrm>
            <a:off x="1433146" y="453049"/>
            <a:ext cx="9325708" cy="1325563"/>
          </a:xfrm>
        </p:spPr>
        <p:txBody>
          <a:bodyPr/>
          <a:lstStyle/>
          <a:p>
            <a:pPr algn="ctr"/>
            <a:r>
              <a:rPr lang="pt-BR" dirty="0">
                <a:solidFill>
                  <a:schemeClr val="bg1"/>
                </a:solidFill>
              </a:rPr>
              <a:t>Áreas que absorvem mais engenheiros</a:t>
            </a:r>
          </a:p>
        </p:txBody>
      </p:sp>
      <p:sp>
        <p:nvSpPr>
          <p:cNvPr id="4" name="CaixaDeTexto 3">
            <a:extLst>
              <a:ext uri="{FF2B5EF4-FFF2-40B4-BE49-F238E27FC236}">
                <a16:creationId xmlns:a16="http://schemas.microsoft.com/office/drawing/2014/main" xmlns="" id="{B1E32C88-E6F6-4F36-A920-BBABBBC3549A}"/>
              </a:ext>
            </a:extLst>
          </p:cNvPr>
          <p:cNvSpPr txBox="1"/>
          <p:nvPr/>
        </p:nvSpPr>
        <p:spPr>
          <a:xfrm>
            <a:off x="1216269" y="1778612"/>
            <a:ext cx="9759461" cy="4708981"/>
          </a:xfrm>
          <a:prstGeom prst="rect">
            <a:avLst/>
          </a:prstGeom>
          <a:noFill/>
        </p:spPr>
        <p:txBody>
          <a:bodyPr wrap="square" rtlCol="0">
            <a:spAutoFit/>
          </a:bodyPr>
          <a:lstStyle/>
          <a:p>
            <a:pPr fontAlgn="base"/>
            <a:r>
              <a:rPr lang="pt-BR" sz="2400" dirty="0">
                <a:solidFill>
                  <a:schemeClr val="bg1"/>
                </a:solidFill>
                <a:latin typeface="Helvetica" panose="020B0604020202020204" pitchFamily="34" charset="0"/>
                <a:cs typeface="Helvetica" panose="020B0604020202020204" pitchFamily="34" charset="0"/>
              </a:rPr>
              <a:t>Área financeira:</a:t>
            </a:r>
          </a:p>
          <a:p>
            <a:r>
              <a:rPr lang="pt-BR" dirty="0"/>
              <a:t>Não é difícil encontrar em bancos, diversos tipos de cargos como gerentes e diretores ocupados por engenheiros de formação. Muitos inclusive afirmam ter optado pelo curso de engenharia exatamente pelo acesso às diversas áreas que podem ser escolhidas por este profissional.</a:t>
            </a:r>
          </a:p>
          <a:p>
            <a:endParaRPr lang="pt-BR" dirty="0"/>
          </a:p>
          <a:p>
            <a:pPr fontAlgn="base"/>
            <a:r>
              <a:rPr lang="pt-BR" sz="2400" dirty="0">
                <a:solidFill>
                  <a:schemeClr val="bg1"/>
                </a:solidFill>
                <a:latin typeface="Helvetica" panose="020B0604020202020204" pitchFamily="34" charset="0"/>
                <a:cs typeface="Helvetica" panose="020B0604020202020204" pitchFamily="34" charset="0"/>
              </a:rPr>
              <a:t>Área de gestão e negócios:</a:t>
            </a:r>
          </a:p>
          <a:p>
            <a:pPr fontAlgn="base"/>
            <a:r>
              <a:rPr lang="pt-BR" dirty="0"/>
              <a:t>Seguindo a mesma linha de bancos, diversas empresas, de setores distintos, aceitam engenheiros para os mais variados cargos de chefia e liderança corporativa.</a:t>
            </a:r>
          </a:p>
          <a:p>
            <a:pPr fontAlgn="base"/>
            <a:r>
              <a:rPr lang="pt-BR" dirty="0"/>
              <a:t>Ainda na área de negócios diversos, muitos acabam empreendendo e abrindo negócios próprios em áreas não necessariamente ligadas à área técnica da engenharia. E assim como outros empreendedores de outras formações obtém êxito. Mas neste caso dependem de competências como planejamento, gestão estratégica, etc., assuntos que um engenheiro não teria dificuldade em dominar, caso seja sua vontade e necessidade.</a:t>
            </a:r>
          </a:p>
          <a:p>
            <a:endParaRPr lang="pt-BR" dirty="0"/>
          </a:p>
        </p:txBody>
      </p:sp>
    </p:spTree>
    <p:extLst>
      <p:ext uri="{BB962C8B-B14F-4D97-AF65-F5344CB8AC3E}">
        <p14:creationId xmlns:p14="http://schemas.microsoft.com/office/powerpoint/2010/main" xmlns="" val="2897969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xmlns="" id="{6E55DDC2-1518-4E18-A29F-45D352E21E4C}"/>
              </a:ext>
            </a:extLst>
          </p:cNvPr>
          <p:cNvSpPr/>
          <p:nvPr/>
        </p:nvSpPr>
        <p:spPr>
          <a:xfrm>
            <a:off x="803030" y="1359481"/>
            <a:ext cx="10585939" cy="3980577"/>
          </a:xfrm>
          <a:prstGeom prst="rect">
            <a:avLst/>
          </a:prstGeom>
        </p:spPr>
        <p:txBody>
          <a:bodyPr wrap="square">
            <a:spAutoFit/>
          </a:bodyPr>
          <a:lstStyle/>
          <a:p>
            <a:pPr algn="just" fontAlgn="base">
              <a:spcAft>
                <a:spcPts val="0"/>
              </a:spcAft>
            </a:pPr>
            <a:r>
              <a:rPr lang="pt-BR" sz="2400" b="0" dirty="0">
                <a:solidFill>
                  <a:schemeClr val="bg1"/>
                </a:solidFill>
                <a:effectLst/>
                <a:latin typeface="Helvetica" panose="020B0604020202020204" pitchFamily="34" charset="0"/>
                <a:ea typeface="Times New Roman" panose="02020603050405020304" pitchFamily="18" charset="0"/>
              </a:rPr>
              <a:t>Docência:</a:t>
            </a:r>
            <a:endParaRPr lang="pt-BR" sz="2400" b="1" dirty="0">
              <a:solidFill>
                <a:schemeClr val="bg1"/>
              </a:solidFill>
              <a:effectLst/>
              <a:latin typeface="Times New Roman" panose="02020603050405020304" pitchFamily="18" charset="0"/>
              <a:ea typeface="Times New Roman" panose="02020603050405020304" pitchFamily="18" charset="0"/>
            </a:endParaRPr>
          </a:p>
          <a:p>
            <a:pPr fontAlgn="base">
              <a:spcAft>
                <a:spcPts val="1125"/>
              </a:spcAft>
            </a:pPr>
            <a:r>
              <a:rPr lang="pt-BR" dirty="0">
                <a:ea typeface="Times New Roman" panose="02020603050405020304" pitchFamily="18" charset="0"/>
              </a:rPr>
              <a:t>Muitos escolhem dar aulas para ganhar a vida, para engordar a renda mensal, ou mesmo por uma satisfação pessoal. Geralmente dão aulas em universidades, mas para isso, precisam ter um curso complementar à graduação (pós-graduação, mestrado, doutorado), dependendo da instituição onde irão atuar.</a:t>
            </a:r>
          </a:p>
          <a:p>
            <a:pPr fontAlgn="base">
              <a:spcAft>
                <a:spcPts val="1125"/>
              </a:spcAft>
            </a:pPr>
            <a:endParaRPr lang="pt-BR" sz="2400" dirty="0">
              <a:effectLst/>
              <a:latin typeface="Helvetica" panose="020B0604020202020204" pitchFamily="34" charset="0"/>
              <a:ea typeface="Times New Roman" panose="02020603050405020304" pitchFamily="18" charset="0"/>
            </a:endParaRPr>
          </a:p>
          <a:p>
            <a:pPr fontAlgn="base">
              <a:spcAft>
                <a:spcPts val="1125"/>
              </a:spcAft>
            </a:pPr>
            <a:r>
              <a:rPr lang="pt-BR" sz="2400" dirty="0">
                <a:solidFill>
                  <a:schemeClr val="bg1"/>
                </a:solidFill>
                <a:latin typeface="Helvetica" panose="020B0604020202020204" pitchFamily="34" charset="0"/>
                <a:ea typeface="Times New Roman" panose="02020603050405020304" pitchFamily="18" charset="0"/>
              </a:rPr>
              <a:t>Indústria em geral:</a:t>
            </a:r>
          </a:p>
          <a:p>
            <a:pPr fontAlgn="base">
              <a:spcAft>
                <a:spcPts val="1125"/>
              </a:spcAft>
            </a:pPr>
            <a:r>
              <a:rPr lang="pt-BR" dirty="0">
                <a:ea typeface="Times New Roman" panose="02020603050405020304" pitchFamily="18" charset="0"/>
              </a:rPr>
              <a:t>Dependendo da áreas de atuação profissionais do engenheiro formado, são admitidos para desempenharem papeis de grande importância na empresa.</a:t>
            </a:r>
          </a:p>
          <a:p>
            <a:pPr fontAlgn="base">
              <a:spcAft>
                <a:spcPts val="1125"/>
              </a:spcAft>
            </a:pPr>
            <a:r>
              <a:rPr lang="pt-BR" dirty="0">
                <a:ea typeface="Times New Roman" panose="02020603050405020304" pitchFamily="18" charset="0"/>
              </a:rPr>
              <a:t>Empresas petroquímicas, de construção civil e siderúrgicas dentre outras são os mais absorvem esses profissionais.</a:t>
            </a:r>
          </a:p>
        </p:txBody>
      </p:sp>
    </p:spTree>
    <p:extLst>
      <p:ext uri="{BB962C8B-B14F-4D97-AF65-F5344CB8AC3E}">
        <p14:creationId xmlns:p14="http://schemas.microsoft.com/office/powerpoint/2010/main" xmlns="" val="969357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10DDAA1-2976-4E63-A57F-48376D30BFA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9495" y="0"/>
            <a:ext cx="11053010" cy="6848054"/>
          </a:xfrm>
          <a:prstGeom prst="rect">
            <a:avLst/>
          </a:prstGeom>
        </p:spPr>
      </p:pic>
      <p:sp>
        <p:nvSpPr>
          <p:cNvPr id="6" name="Título 1">
            <a:extLst>
              <a:ext uri="{FF2B5EF4-FFF2-40B4-BE49-F238E27FC236}">
                <a16:creationId xmlns:a16="http://schemas.microsoft.com/office/drawing/2014/main" xmlns="" id="{59F7187D-9DCF-461B-8F44-4132A7D4C0DC}"/>
              </a:ext>
            </a:extLst>
          </p:cNvPr>
          <p:cNvSpPr txBox="1">
            <a:spLocks/>
          </p:cNvSpPr>
          <p:nvPr/>
        </p:nvSpPr>
        <p:spPr>
          <a:xfrm>
            <a:off x="838200" y="342900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b="1" dirty="0">
                <a:solidFill>
                  <a:schemeClr val="bg1"/>
                </a:solidFill>
                <a:latin typeface="Times New Roman" panose="02020603050405020304" pitchFamily="18" charset="0"/>
                <a:cs typeface="Times New Roman" panose="02020603050405020304" pitchFamily="18" charset="0"/>
              </a:rPr>
              <a:t>Qual o motivo da preferência por estes </a:t>
            </a:r>
            <a:r>
              <a:rPr lang="pt-BR" b="1" dirty="0">
                <a:latin typeface="Times New Roman" panose="02020603050405020304" pitchFamily="18" charset="0"/>
                <a:cs typeface="Times New Roman" panose="02020603050405020304" pitchFamily="18" charset="0"/>
              </a:rPr>
              <a:t>profissionais</a:t>
            </a:r>
          </a:p>
        </p:txBody>
      </p:sp>
    </p:spTree>
    <p:extLst>
      <p:ext uri="{BB962C8B-B14F-4D97-AF65-F5344CB8AC3E}">
        <p14:creationId xmlns:p14="http://schemas.microsoft.com/office/powerpoint/2010/main" xmlns="" val="395344901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5FE3BE-930D-4688-A5EA-94AE6E03159D}"/>
              </a:ext>
            </a:extLst>
          </p:cNvPr>
          <p:cNvSpPr>
            <a:spLocks noGrp="1"/>
          </p:cNvSpPr>
          <p:nvPr>
            <p:ph type="title"/>
          </p:nvPr>
        </p:nvSpPr>
        <p:spPr>
          <a:xfrm>
            <a:off x="838200" y="872514"/>
            <a:ext cx="10515600" cy="1325563"/>
          </a:xfrm>
        </p:spPr>
        <p:txBody>
          <a:bodyPr/>
          <a:lstStyle/>
          <a:p>
            <a:pPr algn="ctr"/>
            <a:r>
              <a:rPr lang="pt-BR" dirty="0">
                <a:solidFill>
                  <a:schemeClr val="bg1"/>
                </a:solidFill>
              </a:rPr>
              <a:t>O motivo da preferência por estes profissionais</a:t>
            </a:r>
          </a:p>
        </p:txBody>
      </p:sp>
      <p:sp>
        <p:nvSpPr>
          <p:cNvPr id="4" name="CaixaDeTexto 3">
            <a:extLst>
              <a:ext uri="{FF2B5EF4-FFF2-40B4-BE49-F238E27FC236}">
                <a16:creationId xmlns:a16="http://schemas.microsoft.com/office/drawing/2014/main" xmlns="" id="{7E009FCF-1900-4647-9CA7-B29A3E8AC22B}"/>
              </a:ext>
            </a:extLst>
          </p:cNvPr>
          <p:cNvSpPr txBox="1"/>
          <p:nvPr/>
        </p:nvSpPr>
        <p:spPr>
          <a:xfrm>
            <a:off x="1090246" y="2690336"/>
            <a:ext cx="10263554" cy="1477328"/>
          </a:xfrm>
          <a:prstGeom prst="rect">
            <a:avLst/>
          </a:prstGeom>
          <a:noFill/>
        </p:spPr>
        <p:txBody>
          <a:bodyPr wrap="square" rtlCol="0">
            <a:spAutoFit/>
          </a:bodyPr>
          <a:lstStyle/>
          <a:p>
            <a:pPr marL="342900" indent="-342900" algn="ctr">
              <a:buAutoNum type="arabicPeriod"/>
            </a:pPr>
            <a:r>
              <a:rPr lang="pt-BR" dirty="0"/>
              <a:t>Responsabilidade técnica </a:t>
            </a:r>
          </a:p>
          <a:p>
            <a:pPr marL="342900" indent="-342900" algn="ctr">
              <a:buAutoNum type="arabicPeriod"/>
            </a:pPr>
            <a:r>
              <a:rPr lang="pt-BR" dirty="0"/>
              <a:t>Tempo de conclusão de determinado trabalho</a:t>
            </a:r>
          </a:p>
          <a:p>
            <a:pPr marL="342900" indent="-342900" algn="ctr">
              <a:buAutoNum type="arabicPeriod"/>
            </a:pPr>
            <a:r>
              <a:rPr lang="pt-BR" dirty="0"/>
              <a:t>Investimentos financeiros </a:t>
            </a:r>
          </a:p>
          <a:p>
            <a:pPr marL="342900" indent="-342900" algn="ctr">
              <a:buAutoNum type="arabicPeriod"/>
            </a:pPr>
            <a:r>
              <a:rPr lang="pt-BR" dirty="0"/>
              <a:t>Criatividade</a:t>
            </a:r>
          </a:p>
          <a:p>
            <a:pPr marL="342900" indent="-342900" algn="ctr">
              <a:buAutoNum type="arabicPeriod"/>
            </a:pPr>
            <a:r>
              <a:rPr lang="pt-BR" dirty="0"/>
              <a:t>Alta capacidade de lidar com problemas e resolve-los de formas precisa e eficaz  </a:t>
            </a:r>
          </a:p>
        </p:txBody>
      </p:sp>
    </p:spTree>
    <p:extLst>
      <p:ext uri="{BB962C8B-B14F-4D97-AF65-F5344CB8AC3E}">
        <p14:creationId xmlns:p14="http://schemas.microsoft.com/office/powerpoint/2010/main" xmlns="" val="312186424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xmlns="" id="{AA534CA1-07E2-4EA2-B470-E9FB3C6BF2D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337" y="12740"/>
            <a:ext cx="11935326" cy="6845260"/>
          </a:xfrm>
          <a:prstGeom prst="rect">
            <a:avLst/>
          </a:prstGeom>
        </p:spPr>
      </p:pic>
      <p:sp>
        <p:nvSpPr>
          <p:cNvPr id="3" name="Título 1">
            <a:extLst>
              <a:ext uri="{FF2B5EF4-FFF2-40B4-BE49-F238E27FC236}">
                <a16:creationId xmlns:a16="http://schemas.microsoft.com/office/drawing/2014/main" xmlns="" id="{CAD976B6-07DF-4338-8A52-43FA068F5625}"/>
              </a:ext>
            </a:extLst>
          </p:cNvPr>
          <p:cNvSpPr txBox="1">
            <a:spLocks/>
          </p:cNvSpPr>
          <p:nvPr/>
        </p:nvSpPr>
        <p:spPr>
          <a:xfrm>
            <a:off x="838200" y="3429000"/>
            <a:ext cx="10515600" cy="206707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600" dirty="0"/>
              <a:t> </a:t>
            </a:r>
            <a:r>
              <a:rPr lang="pt-BR" sz="4900" b="1" dirty="0">
                <a:solidFill>
                  <a:schemeClr val="bg1"/>
                </a:solidFill>
                <a:latin typeface="Times New Roman" panose="02020603050405020304" pitchFamily="18" charset="0"/>
                <a:cs typeface="Times New Roman" panose="02020603050405020304" pitchFamily="18" charset="0"/>
              </a:rPr>
              <a:t>Estes profissionais têm saído da engenharia por opção própria?</a:t>
            </a:r>
            <a:r>
              <a:rPr lang="pt-BR" dirty="0">
                <a:solidFill>
                  <a:schemeClr val="bg1"/>
                </a:solidFill>
              </a:rPr>
              <a:t/>
            </a:r>
            <a:br>
              <a:rPr lang="pt-BR" dirty="0">
                <a:solidFill>
                  <a:schemeClr val="bg1"/>
                </a:solidFill>
              </a:rPr>
            </a:br>
            <a:endParaRPr lang="pt-BR" dirty="0">
              <a:solidFill>
                <a:schemeClr val="bg1"/>
              </a:solidFill>
            </a:endParaRPr>
          </a:p>
        </p:txBody>
      </p:sp>
    </p:spTree>
    <p:extLst>
      <p:ext uri="{BB962C8B-B14F-4D97-AF65-F5344CB8AC3E}">
        <p14:creationId xmlns:p14="http://schemas.microsoft.com/office/powerpoint/2010/main" xmlns="" val="25764628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2D5A2C8-1578-463C-86F6-87511F9B0E2E}"/>
              </a:ext>
            </a:extLst>
          </p:cNvPr>
          <p:cNvSpPr>
            <a:spLocks noGrp="1"/>
          </p:cNvSpPr>
          <p:nvPr>
            <p:ph type="title"/>
          </p:nvPr>
        </p:nvSpPr>
        <p:spPr>
          <a:xfrm>
            <a:off x="838200" y="1010427"/>
            <a:ext cx="10515600" cy="1325563"/>
          </a:xfrm>
        </p:spPr>
        <p:txBody>
          <a:bodyPr>
            <a:normAutofit fontScale="90000"/>
          </a:bodyPr>
          <a:lstStyle/>
          <a:p>
            <a:pPr algn="ctr"/>
            <a:r>
              <a:rPr lang="pt-BR" dirty="0"/>
              <a:t> </a:t>
            </a:r>
            <a:r>
              <a:rPr lang="pt-BR" dirty="0">
                <a:solidFill>
                  <a:schemeClr val="bg1"/>
                </a:solidFill>
              </a:rPr>
              <a:t>Estes profissionais têm saído da engenharia por opção própria?</a:t>
            </a:r>
            <a:br>
              <a:rPr lang="pt-BR" dirty="0">
                <a:solidFill>
                  <a:schemeClr val="bg1"/>
                </a:solidFill>
              </a:rPr>
            </a:br>
            <a:endParaRPr lang="pt-BR" dirty="0">
              <a:solidFill>
                <a:schemeClr val="bg1"/>
              </a:solidFill>
            </a:endParaRPr>
          </a:p>
        </p:txBody>
      </p:sp>
      <p:sp>
        <p:nvSpPr>
          <p:cNvPr id="5" name="CaixaDeTexto 4">
            <a:extLst>
              <a:ext uri="{FF2B5EF4-FFF2-40B4-BE49-F238E27FC236}">
                <a16:creationId xmlns:a16="http://schemas.microsoft.com/office/drawing/2014/main" xmlns="" id="{55D2F5B0-4D2B-4206-97DC-2DCFE659FE1C}"/>
              </a:ext>
            </a:extLst>
          </p:cNvPr>
          <p:cNvSpPr txBox="1"/>
          <p:nvPr/>
        </p:nvSpPr>
        <p:spPr>
          <a:xfrm>
            <a:off x="1266092" y="2971800"/>
            <a:ext cx="9355016" cy="1477328"/>
          </a:xfrm>
          <a:prstGeom prst="rect">
            <a:avLst/>
          </a:prstGeom>
          <a:noFill/>
        </p:spPr>
        <p:txBody>
          <a:bodyPr wrap="square" rtlCol="0">
            <a:spAutoFit/>
          </a:bodyPr>
          <a:lstStyle/>
          <a:p>
            <a:r>
              <a:rPr lang="pt-BR" dirty="0"/>
              <a:t>Não, mas em virtude da crise econômica que se instaurou no pais, elevando mais ainda as dificuldades no mercado de trabalho certos recém formados em engenharias dentre diversas elas, estão sofrendo com tal crise, buscando escapes para renda, assim não colocando em prática sua engenharia de atuação. Fugindo para áreas da economia e administração, visto que, são de grande familiaridade com cálculos do meio acadêmico.</a:t>
            </a:r>
          </a:p>
        </p:txBody>
      </p:sp>
    </p:spTree>
    <p:extLst>
      <p:ext uri="{BB962C8B-B14F-4D97-AF65-F5344CB8AC3E}">
        <p14:creationId xmlns:p14="http://schemas.microsoft.com/office/powerpoint/2010/main" xmlns="" val="4177123759"/>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DD79374D-8C85-4F8A-A33F-44E781DDC152}"/>
              </a:ext>
            </a:extLst>
          </p:cNvPr>
          <p:cNvSpPr>
            <a:spLocks noGrp="1"/>
          </p:cNvSpPr>
          <p:nvPr>
            <p:ph type="title"/>
          </p:nvPr>
        </p:nvSpPr>
        <p:spPr/>
        <p:txBody>
          <a:bodyPr/>
          <a:lstStyle/>
          <a:p>
            <a:pPr algn="ctr"/>
            <a:r>
              <a:rPr lang="pt-BR" dirty="0">
                <a:solidFill>
                  <a:schemeClr val="bg1"/>
                </a:solidFill>
              </a:rPr>
              <a:t>Estes profissionais têm montado negócios próprios? De que tipo?</a:t>
            </a:r>
          </a:p>
        </p:txBody>
      </p:sp>
      <p:sp>
        <p:nvSpPr>
          <p:cNvPr id="2" name="Espaço Reservado para Conteúdo 1">
            <a:extLst>
              <a:ext uri="{FF2B5EF4-FFF2-40B4-BE49-F238E27FC236}">
                <a16:creationId xmlns:a16="http://schemas.microsoft.com/office/drawing/2014/main" xmlns="" id="{D8B778E2-9BDD-4442-B65D-0FE9B07FABE3}"/>
              </a:ext>
            </a:extLst>
          </p:cNvPr>
          <p:cNvSpPr>
            <a:spLocks noGrp="1"/>
          </p:cNvSpPr>
          <p:nvPr>
            <p:ph idx="1"/>
          </p:nvPr>
        </p:nvSpPr>
        <p:spPr>
          <a:xfrm>
            <a:off x="1442946" y="2536244"/>
            <a:ext cx="8946541" cy="2731117"/>
          </a:xfrm>
        </p:spPr>
        <p:txBody>
          <a:bodyPr/>
          <a:lstStyle/>
          <a:p>
            <a:r>
              <a:rPr lang="pt-BR" dirty="0"/>
              <a:t>O pensamento lógico e a capacidade de resolver problemas têm levado muitos engenheiros a trilhar o caminho do empreendedorismo. Profissionais que se formaram em engenharias que trabalham com informática, como computação, elétrica, de controle e automação, são mais propicias a desenvolver atividades empreendedoras, em especial, no ramo do desenvolvimentos de softwares e aplicativos.</a:t>
            </a:r>
          </a:p>
          <a:p>
            <a:endParaRPr lang="pt-BR" dirty="0"/>
          </a:p>
        </p:txBody>
      </p:sp>
    </p:spTree>
    <p:extLst>
      <p:ext uri="{BB962C8B-B14F-4D97-AF65-F5344CB8AC3E}">
        <p14:creationId xmlns:p14="http://schemas.microsoft.com/office/powerpoint/2010/main" xmlns="" val="1673004517"/>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1461</TotalTime>
  <Words>584</Words>
  <Application>Microsoft Office PowerPoint</Application>
  <PresentationFormat>Personalizar</PresentationFormat>
  <Paragraphs>46</Paragraphs>
  <Slides>12</Slides>
  <Notes>0</Notes>
  <HiddenSlides>0</HiddenSlides>
  <MMClips>0</MMClips>
  <ScaleCrop>false</ScaleCrop>
  <HeadingPairs>
    <vt:vector size="4" baseType="variant">
      <vt:variant>
        <vt:lpstr>Tema</vt:lpstr>
      </vt:variant>
      <vt:variant>
        <vt:i4>1</vt:i4>
      </vt:variant>
      <vt:variant>
        <vt:lpstr>Títulos de slides</vt:lpstr>
      </vt:variant>
      <vt:variant>
        <vt:i4>12</vt:i4>
      </vt:variant>
    </vt:vector>
  </HeadingPairs>
  <TitlesOfParts>
    <vt:vector size="13" baseType="lpstr">
      <vt:lpstr>Íon</vt:lpstr>
      <vt:lpstr>Slide 1</vt:lpstr>
      <vt:lpstr>Slide 2</vt:lpstr>
      <vt:lpstr>Áreas que absorvem mais engenheiros</vt:lpstr>
      <vt:lpstr>Slide 4</vt:lpstr>
      <vt:lpstr>Slide 5</vt:lpstr>
      <vt:lpstr>O motivo da preferência por estes profissionais</vt:lpstr>
      <vt:lpstr>Slide 7</vt:lpstr>
      <vt:lpstr> Estes profissionais têm saído da engenharia por opção própria? </vt:lpstr>
      <vt:lpstr>Estes profissionais têm montado negócios próprios? De que tipo?</vt:lpstr>
      <vt:lpstr>Slide 10</vt:lpstr>
      <vt:lpstr>Mercado de trabalho</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Ivens Gama Xavier Abreu</dc:creator>
  <cp:lastModifiedBy>LIA32</cp:lastModifiedBy>
  <cp:revision>29</cp:revision>
  <dcterms:created xsi:type="dcterms:W3CDTF">2018-12-09T19:06:21Z</dcterms:created>
  <dcterms:modified xsi:type="dcterms:W3CDTF">2018-12-18T12:52:17Z</dcterms:modified>
</cp:coreProperties>
</file>