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76" r:id="rId9"/>
    <p:sldId id="273" r:id="rId10"/>
    <p:sldId id="274" r:id="rId11"/>
    <p:sldId id="261" r:id="rId12"/>
    <p:sldId id="263" r:id="rId13"/>
    <p:sldId id="271" r:id="rId14"/>
    <p:sldId id="272" r:id="rId15"/>
    <p:sldId id="264" r:id="rId16"/>
    <p:sldId id="269" r:id="rId17"/>
    <p:sldId id="270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60"/>
  </p:normalViewPr>
  <p:slideViewPr>
    <p:cSldViewPr>
      <p:cViewPr varScale="1">
        <p:scale>
          <a:sx n="42" d="100"/>
          <a:sy n="42" d="100"/>
        </p:scale>
        <p:origin x="76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01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75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1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93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10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67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0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6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5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57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E905C-B97C-440B-9AF6-E3FD22617F6A}" type="datetimeFigureOut">
              <a:rPr lang="pt-BR" smtClean="0"/>
              <a:t>15/11/2018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EDD8-0BC1-48B8-B0BB-8036988271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16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755576" y="548680"/>
            <a:ext cx="7546032" cy="1368152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Lost in Wild" panose="02000500000000020004" pitchFamily="50" charset="0"/>
              </a:rPr>
              <a:t>Setembro Amarelo</a:t>
            </a:r>
            <a:endParaRPr lang="pt-BR" sz="3200" dirty="0">
              <a:solidFill>
                <a:schemeClr val="bg1"/>
              </a:solidFill>
              <a:latin typeface="Lost in Wild" panose="02000500000000020004" pitchFamily="50" charset="0"/>
            </a:endParaRPr>
          </a:p>
        </p:txBody>
      </p:sp>
      <p:pic>
        <p:nvPicPr>
          <p:cNvPr id="7" name="Picture 7164"/>
          <p:cNvPicPr/>
          <p:nvPr/>
        </p:nvPicPr>
        <p:blipFill rotWithShape="1">
          <a:blip r:embed="rId2"/>
          <a:srcRect l="24595" t="4527" r="22902" b="58511"/>
          <a:stretch/>
        </p:blipFill>
        <p:spPr bwMode="auto">
          <a:xfrm>
            <a:off x="2987824" y="2132856"/>
            <a:ext cx="328376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250359"/>
            <a:ext cx="5400600" cy="1234425"/>
          </a:xfrm>
          <a:prstGeom prst="rect">
            <a:avLst/>
          </a:prstGeom>
        </p:spPr>
      </p:pic>
      <p:pic>
        <p:nvPicPr>
          <p:cNvPr id="11" name="Picture 1" descr="C:\Users\Leidy\Desktop\Pravi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/>
          <a:lstStyle/>
          <a:p>
            <a:r>
              <a:rPr lang="pt-BR" dirty="0" smtClean="0"/>
              <a:t>Características psicopatológicas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060848"/>
            <a:ext cx="7990656" cy="4608512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A OMS aponta três características: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Ambivalência;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Impulsividade;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Rigidez.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5"/>
            <a:ext cx="8229600" cy="475252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4000" b="1" u="sng" dirty="0">
                <a:solidFill>
                  <a:srgbClr val="002060"/>
                </a:solidFill>
              </a:rPr>
              <a:t>Frases de alerta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b="0" dirty="0" smtClean="0">
                <a:solidFill>
                  <a:srgbClr val="002060"/>
                </a:solidFill>
              </a:rPr>
              <a:t> </a:t>
            </a:r>
            <a:r>
              <a:rPr lang="pt-BR" altLang="pt-BR" sz="2700" b="0" dirty="0" smtClean="0">
                <a:solidFill>
                  <a:srgbClr val="002060"/>
                </a:solidFill>
                <a:cs typeface="Times New Roman" pitchFamily="16" charset="0"/>
              </a:rPr>
              <a:t>Eu gostaria de estar morto;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2700" b="0" dirty="0" smtClean="0">
                <a:solidFill>
                  <a:srgbClr val="002060"/>
                </a:solidFill>
                <a:cs typeface="Times New Roman" pitchFamily="16" charset="0"/>
              </a:rPr>
              <a:t> Eu vou acabar com tudo;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2700" b="0" dirty="0" smtClean="0">
                <a:solidFill>
                  <a:srgbClr val="002060"/>
                </a:solidFill>
                <a:cs typeface="Times New Roman" pitchFamily="16" charset="0"/>
              </a:rPr>
              <a:t> Minha família estaria melhor sem mim;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2700" b="0" dirty="0" smtClean="0">
                <a:solidFill>
                  <a:srgbClr val="002060"/>
                </a:solidFill>
                <a:cs typeface="Times New Roman" pitchFamily="16" charset="0"/>
              </a:rPr>
              <a:t> Muito em breve você não terá que se preocupar comigo;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2700" b="0" dirty="0" smtClean="0">
                <a:solidFill>
                  <a:srgbClr val="002060"/>
                </a:solidFill>
                <a:cs typeface="Times New Roman" pitchFamily="16" charset="0"/>
              </a:rPr>
              <a:t> Estou doando meus bens importantes;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2700" b="0" dirty="0" smtClean="0">
                <a:solidFill>
                  <a:srgbClr val="002060"/>
                </a:solidFill>
                <a:cs typeface="Times New Roman" pitchFamily="16" charset="0"/>
              </a:rPr>
              <a:t> Quem se importa se eu estou morto de qualquer maneira;</a:t>
            </a:r>
            <a:endParaRPr lang="pt-BR" sz="2700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5700" b="1" u="sng" dirty="0">
                <a:solidFill>
                  <a:srgbClr val="002060"/>
                </a:solidFill>
              </a:rPr>
              <a:t>Como abordar?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b="0" dirty="0" smtClean="0">
                <a:solidFill>
                  <a:srgbClr val="000000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pt-PT" altLang="pt-BR" sz="3600" b="0" dirty="0" smtClean="0">
                <a:solidFill>
                  <a:srgbClr val="002060"/>
                </a:solidFill>
                <a:cs typeface="Times New Roman" pitchFamily="16" charset="0"/>
              </a:rPr>
              <a:t>A escuta em si, é o passo mais importante na redução do nível do desespero suicida;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600" b="0" dirty="0" smtClean="0">
                <a:solidFill>
                  <a:srgbClr val="002060"/>
                </a:solidFill>
                <a:cs typeface="Times New Roman" pitchFamily="16" charset="0"/>
              </a:rPr>
              <a:t> Fale com a pessoa sozinha em um ambiente privado;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600" b="0" dirty="0" smtClean="0">
                <a:solidFill>
                  <a:srgbClr val="002060"/>
                </a:solidFill>
                <a:cs typeface="Times New Roman" pitchFamily="16" charset="0"/>
              </a:rPr>
              <a:t> Ter recursos à mão, número de telefone, ou qualquer outra informação que possa ajudar;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600" b="0" dirty="0" smtClean="0">
                <a:solidFill>
                  <a:srgbClr val="002060"/>
                </a:solidFill>
                <a:cs typeface="Times New Roman" pitchFamily="16" charset="0"/>
              </a:rPr>
              <a:t> Expressar respeito pelas opiniões e valores da pessoa;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600" b="0" dirty="0" smtClean="0">
                <a:solidFill>
                  <a:srgbClr val="002060"/>
                </a:solidFill>
                <a:cs typeface="Times New Roman" pitchFamily="16" charset="0"/>
              </a:rPr>
              <a:t> Focalizar nos sentimentos da pessoa;</a:t>
            </a:r>
          </a:p>
          <a:p>
            <a:pPr marL="0" indent="0" algn="just">
              <a:lnSpc>
                <a:spcPct val="107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altLang="pt-BR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871700" y="398959"/>
            <a:ext cx="5400600" cy="12344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871700" y="365775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abordar( perguntas)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Você tem planos para o futuro?</a:t>
            </a:r>
          </a:p>
          <a:p>
            <a:r>
              <a:rPr lang="pt-BR" sz="2800" dirty="0" smtClean="0"/>
              <a:t>A vida vale a pena ser vivida?</a:t>
            </a:r>
          </a:p>
          <a:p>
            <a:r>
              <a:rPr lang="pt-BR" sz="2800" dirty="0" smtClean="0"/>
              <a:t>Se a morte viesse ela seria bem-vinda?</a:t>
            </a:r>
          </a:p>
          <a:p>
            <a:r>
              <a:rPr lang="pt-BR" sz="2800" b="1" dirty="0" smtClean="0"/>
              <a:t>Após essas respostas</a:t>
            </a:r>
            <a:r>
              <a:rPr lang="pt-BR" sz="2800" dirty="0" smtClean="0"/>
              <a:t>:</a:t>
            </a:r>
          </a:p>
          <a:p>
            <a:r>
              <a:rPr lang="pt-BR" sz="2800" dirty="0" smtClean="0"/>
              <a:t>Você está pensando em se machucar/ferir/fazer mal a você mesmo/em morrer?</a:t>
            </a:r>
          </a:p>
          <a:p>
            <a:r>
              <a:rPr lang="pt-BR" sz="2800" dirty="0" smtClean="0"/>
              <a:t>Você tem algum plano específico para morrer, se matar/ tirar a vida?</a:t>
            </a:r>
          </a:p>
          <a:p>
            <a:r>
              <a:rPr lang="pt-BR" sz="2800" dirty="0" smtClean="0"/>
              <a:t>Você fez alguma tentativa de suicídio recentemente?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3022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abordar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Perguntas adicionais:</a:t>
            </a:r>
          </a:p>
          <a:p>
            <a:r>
              <a:rPr lang="pt-BR" sz="2400" dirty="0" smtClean="0"/>
              <a:t>Há meios para cometer o suicídio(armas, remédios, inseticidas, </a:t>
            </a:r>
            <a:r>
              <a:rPr lang="pt-BR" sz="2400" dirty="0" err="1" smtClean="0"/>
              <a:t>etc</a:t>
            </a:r>
            <a:r>
              <a:rPr lang="pt-BR" sz="2400" dirty="0" smtClean="0"/>
              <a:t>);</a:t>
            </a:r>
          </a:p>
          <a:p>
            <a:r>
              <a:rPr lang="pt-BR" sz="2400" dirty="0" smtClean="0"/>
              <a:t>Qual a letalidade do plano;</a:t>
            </a:r>
          </a:p>
          <a:p>
            <a:r>
              <a:rPr lang="pt-BR" sz="2400" dirty="0" smtClean="0"/>
              <a:t>Alguma preparação foi feita;</a:t>
            </a:r>
          </a:p>
          <a:p>
            <a:r>
              <a:rPr lang="pt-BR" sz="2400" dirty="0" smtClean="0"/>
              <a:t>Quão próximo o paciente esteve de completar o suicídio.</a:t>
            </a:r>
          </a:p>
          <a:p>
            <a:r>
              <a:rPr lang="pt-BR" sz="2400" dirty="0" smtClean="0"/>
              <a:t>O paciente tem habilidade de controlar seu impulsos;</a:t>
            </a:r>
          </a:p>
          <a:p>
            <a:r>
              <a:rPr lang="pt-BR" sz="2400" dirty="0" smtClean="0"/>
              <a:t>Há fatores estressantes recentes que tenham piorado as habilidades de lidar com as dificuldades;</a:t>
            </a:r>
          </a:p>
          <a:p>
            <a:r>
              <a:rPr lang="pt-BR" sz="2400" dirty="0" smtClean="0"/>
              <a:t>Há fatores protetores;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1531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4600" b="1" u="sng" dirty="0">
                <a:solidFill>
                  <a:srgbClr val="002060"/>
                </a:solidFill>
              </a:rPr>
              <a:t>O que não fazer?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Ficar chocado ou envergonhado e em pânico;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Falar que tudo vai ficar bem, sem agir para que isso aconteça;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Desafiar a pessoa a continuar em frente;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Fazer o problema parecer trivial; 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Dar falsas garantias;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Jurar segredo.</a:t>
            </a: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4600" b="1" u="sng" dirty="0" smtClean="0">
                <a:solidFill>
                  <a:srgbClr val="002060"/>
                </a:solidFill>
              </a:rPr>
              <a:t>Para onde encaminhar?</a:t>
            </a:r>
            <a:endParaRPr lang="pt-BR" sz="4600" b="1" u="sng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dirty="0" smtClean="0">
                <a:solidFill>
                  <a:srgbClr val="002060"/>
                </a:solidFill>
                <a:cs typeface="Times New Roman" pitchFamily="16" charset="0"/>
              </a:rPr>
              <a:t> Procurar atendimento Psiquiátrico e Psicológico para o paciente;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dirty="0" smtClean="0">
                <a:solidFill>
                  <a:srgbClr val="002060"/>
                </a:solidFill>
                <a:cs typeface="Times New Roman" pitchFamily="16" charset="0"/>
              </a:rPr>
              <a:t> Ligar para o SAMU: 192;</a:t>
            </a: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 Levar o paciente ao serviço de urgência e emergência </a:t>
            </a: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( </a:t>
            </a: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Hospital </a:t>
            </a:r>
            <a:r>
              <a:rPr lang="pt-PT" altLang="pt-BR" sz="3300" b="0" dirty="0" smtClean="0">
                <a:solidFill>
                  <a:srgbClr val="002060"/>
                </a:solidFill>
                <a:cs typeface="Times New Roman" pitchFamily="16" charset="0"/>
              </a:rPr>
              <a:t>);</a:t>
            </a:r>
            <a:endParaRPr lang="pt-PT" altLang="pt-BR" sz="3300" b="0" dirty="0" smtClean="0">
              <a:solidFill>
                <a:srgbClr val="002060"/>
              </a:solidFill>
              <a:cs typeface="Times New Roman" pitchFamily="16" charset="0"/>
            </a:endParaRP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4600" b="1" u="sng" dirty="0" smtClean="0">
                <a:solidFill>
                  <a:srgbClr val="002060"/>
                </a:solidFill>
              </a:rPr>
              <a:t>Cuidados</a:t>
            </a:r>
            <a:r>
              <a:rPr lang="pt-BR" sz="4600" b="1" u="sng" dirty="0">
                <a:solidFill>
                  <a:srgbClr val="002060"/>
                </a:solidFill>
              </a:rPr>
              <a:t> </a:t>
            </a:r>
            <a:r>
              <a:rPr lang="pt-BR" sz="4600" b="1" u="sng" dirty="0" smtClean="0">
                <a:solidFill>
                  <a:srgbClr val="002060"/>
                </a:solidFill>
              </a:rPr>
              <a:t>Importantes:</a:t>
            </a:r>
            <a:endParaRPr lang="pt-BR" sz="4600" b="1" u="sng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300" dirty="0" smtClean="0">
                <a:solidFill>
                  <a:srgbClr val="002060"/>
                </a:solidFill>
                <a:cs typeface="Times New Roman" pitchFamily="16" charset="0"/>
              </a:rPr>
              <a:t> </a:t>
            </a:r>
            <a:r>
              <a:rPr lang="pt-PT" altLang="pt-BR" sz="3600" dirty="0" smtClean="0">
                <a:solidFill>
                  <a:srgbClr val="002060"/>
                </a:solidFill>
                <a:cs typeface="Times New Roman" pitchFamily="16" charset="0"/>
              </a:rPr>
              <a:t>Não deixar a pessoa sozinha;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600" dirty="0" smtClean="0">
                <a:solidFill>
                  <a:srgbClr val="002060"/>
                </a:solidFill>
                <a:cs typeface="Times New Roman" pitchFamily="16" charset="0"/>
              </a:rPr>
              <a:t> Esconder armas de fogo, facas e cordas;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600" dirty="0">
                <a:solidFill>
                  <a:srgbClr val="002060"/>
                </a:solidFill>
                <a:cs typeface="Times New Roman" pitchFamily="16" charset="0"/>
              </a:rPr>
              <a:t> </a:t>
            </a:r>
            <a:r>
              <a:rPr lang="pt-PT" altLang="pt-BR" sz="3600" dirty="0" smtClean="0">
                <a:solidFill>
                  <a:srgbClr val="002060"/>
                </a:solidFill>
                <a:cs typeface="Times New Roman" pitchFamily="16" charset="0"/>
              </a:rPr>
              <a:t>Não </a:t>
            </a:r>
            <a:r>
              <a:rPr lang="pt-PT" altLang="pt-BR" sz="3600" dirty="0">
                <a:solidFill>
                  <a:srgbClr val="002060"/>
                </a:solidFill>
                <a:cs typeface="Times New Roman" pitchFamily="16" charset="0"/>
              </a:rPr>
              <a:t>deixar medicamentos </a:t>
            </a:r>
            <a:r>
              <a:rPr lang="pt-PT" altLang="pt-BR" sz="3600" dirty="0" smtClean="0">
                <a:solidFill>
                  <a:srgbClr val="002060"/>
                </a:solidFill>
                <a:cs typeface="Times New Roman" pitchFamily="16" charset="0"/>
              </a:rPr>
              <a:t>em </a:t>
            </a:r>
            <a:r>
              <a:rPr lang="pt-PT" altLang="pt-BR" sz="3600" dirty="0" smtClean="0">
                <a:solidFill>
                  <a:srgbClr val="002060"/>
                </a:solidFill>
                <a:cs typeface="Times New Roman" pitchFamily="16" charset="0"/>
              </a:rPr>
              <a:t>local </a:t>
            </a:r>
            <a:r>
              <a:rPr lang="pt-PT" altLang="pt-BR" sz="3600" dirty="0" smtClean="0">
                <a:solidFill>
                  <a:srgbClr val="002060"/>
                </a:solidFill>
                <a:cs typeface="Times New Roman" pitchFamily="16" charset="0"/>
              </a:rPr>
              <a:t>de fácil acesso;</a:t>
            </a: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3600" dirty="0">
                <a:solidFill>
                  <a:srgbClr val="002060"/>
                </a:solidFill>
                <a:cs typeface="Times New Roman" pitchFamily="16" charset="0"/>
              </a:rPr>
              <a:t> </a:t>
            </a:r>
            <a:r>
              <a:rPr lang="pt-PT" altLang="pt-BR" sz="3600" dirty="0" smtClean="0">
                <a:solidFill>
                  <a:srgbClr val="002060"/>
                </a:solidFill>
                <a:cs typeface="Times New Roman" pitchFamily="16" charset="0"/>
              </a:rPr>
              <a:t>Procurar Ajuda!</a:t>
            </a:r>
            <a:endParaRPr lang="pt-PT" altLang="pt-BR" sz="3600" dirty="0">
              <a:solidFill>
                <a:srgbClr val="002060"/>
              </a:solidFill>
              <a:cs typeface="Times New Roman" pitchFamily="16" charset="0"/>
            </a:endParaRP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PT" altLang="pt-BR" sz="3300" b="0" dirty="0" smtClean="0">
              <a:solidFill>
                <a:srgbClr val="002060"/>
              </a:solidFill>
              <a:cs typeface="Times New Roman" pitchFamily="16" charset="0"/>
            </a:endParaRPr>
          </a:p>
          <a:p>
            <a:pPr marL="0" indent="0" algn="just">
              <a:lnSpc>
                <a:spcPct val="140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3900" b="1" u="sng" dirty="0">
                <a:solidFill>
                  <a:srgbClr val="002060"/>
                </a:solidFill>
              </a:rPr>
              <a:t>Mitos e </a:t>
            </a:r>
            <a:r>
              <a:rPr lang="pt-BR" sz="3900" b="1" u="sng" dirty="0" smtClean="0">
                <a:solidFill>
                  <a:srgbClr val="002060"/>
                </a:solidFill>
              </a:rPr>
              <a:t>verdades</a:t>
            </a:r>
            <a:endParaRPr lang="pt-BR" sz="3900" b="1" dirty="0">
              <a:solidFill>
                <a:srgbClr val="002060"/>
              </a:solidFill>
            </a:endParaRPr>
          </a:p>
          <a:p>
            <a:pPr algn="just"/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Quem planeja o suicídio </a:t>
            </a:r>
            <a:r>
              <a:rPr lang="pt-PT" altLang="pt-BR" u="sng" dirty="0">
                <a:solidFill>
                  <a:srgbClr val="002060"/>
                </a:solidFill>
                <a:cs typeface="Times New Roman" pitchFamily="16" charset="0"/>
              </a:rPr>
              <a:t>quer </a:t>
            </a:r>
            <a:r>
              <a:rPr lang="pt-PT" altLang="pt-BR" u="sng" dirty="0" smtClean="0">
                <a:solidFill>
                  <a:srgbClr val="002060"/>
                </a:solidFill>
                <a:cs typeface="Times New Roman" pitchFamily="16" charset="0"/>
              </a:rPr>
              <a:t>morrer</a:t>
            </a:r>
            <a:r>
              <a:rPr lang="pt-PT" altLang="pt-BR" dirty="0" smtClean="0">
                <a:solidFill>
                  <a:srgbClr val="002060"/>
                </a:solidFill>
                <a:cs typeface="Times New Roman" pitchFamily="16" charset="0"/>
              </a:rPr>
              <a:t>;</a:t>
            </a:r>
          </a:p>
          <a:p>
            <a:pPr algn="just"/>
            <a:r>
              <a:rPr lang="pt-BR" altLang="pt-BR" dirty="0">
                <a:solidFill>
                  <a:srgbClr val="002060"/>
                </a:solidFill>
              </a:rPr>
              <a:t>A tentativa de suicídio é uma </a:t>
            </a:r>
            <a:r>
              <a:rPr lang="pt-BR" altLang="pt-BR" u="sng" dirty="0">
                <a:solidFill>
                  <a:srgbClr val="002060"/>
                </a:solidFill>
              </a:rPr>
              <a:t>forma de chamar </a:t>
            </a:r>
            <a:r>
              <a:rPr lang="pt-BR" altLang="pt-BR" u="sng" dirty="0" smtClean="0">
                <a:solidFill>
                  <a:srgbClr val="002060"/>
                </a:solidFill>
              </a:rPr>
              <a:t>atenção</a:t>
            </a:r>
            <a:r>
              <a:rPr lang="pt-BR" altLang="pt-BR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Quando uma pessoa tenta suicidar-se, </a:t>
            </a:r>
            <a:r>
              <a:rPr lang="pt-PT" altLang="pt-BR" u="sng" dirty="0">
                <a:solidFill>
                  <a:srgbClr val="002060"/>
                </a:solidFill>
                <a:cs typeface="Times New Roman" pitchFamily="16" charset="0"/>
              </a:rPr>
              <a:t>tentará novamente pelo resto da </a:t>
            </a:r>
            <a:r>
              <a:rPr lang="pt-PT" altLang="pt-BR" u="sng" dirty="0" smtClean="0">
                <a:solidFill>
                  <a:srgbClr val="002060"/>
                </a:solidFill>
                <a:cs typeface="Times New Roman" pitchFamily="16" charset="0"/>
              </a:rPr>
              <a:t>vida</a:t>
            </a:r>
            <a:r>
              <a:rPr lang="pt-PT" altLang="pt-BR" dirty="0" smtClean="0">
                <a:solidFill>
                  <a:srgbClr val="002060"/>
                </a:solidFill>
                <a:cs typeface="Times New Roman" pitchFamily="16" charset="0"/>
              </a:rPr>
              <a:t>;</a:t>
            </a:r>
          </a:p>
          <a:p>
            <a:pPr algn="just"/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Uma pessoa que tenta se matar uma vez, </a:t>
            </a:r>
            <a:r>
              <a:rPr lang="pt-PT" altLang="pt-BR" u="sng" dirty="0">
                <a:solidFill>
                  <a:srgbClr val="002060"/>
                </a:solidFill>
                <a:cs typeface="Times New Roman" pitchFamily="16" charset="0"/>
              </a:rPr>
              <a:t>dificilmente tentará </a:t>
            </a:r>
            <a:r>
              <a:rPr lang="pt-PT" altLang="pt-BR" u="sng" dirty="0" smtClean="0">
                <a:solidFill>
                  <a:srgbClr val="002060"/>
                </a:solidFill>
                <a:cs typeface="Times New Roman" pitchFamily="16" charset="0"/>
              </a:rPr>
              <a:t>novamente</a:t>
            </a:r>
          </a:p>
          <a:p>
            <a:pPr algn="just"/>
            <a:endParaRPr lang="pt-PT" altLang="pt-BR" dirty="0">
              <a:solidFill>
                <a:srgbClr val="002060"/>
              </a:solidFill>
              <a:cs typeface="Times New Roman" pitchFamily="16" charset="0"/>
            </a:endParaRPr>
          </a:p>
          <a:p>
            <a:pPr algn="just"/>
            <a:endParaRPr lang="pt-PT" altLang="pt-BR" u="sng" dirty="0">
              <a:solidFill>
                <a:srgbClr val="002060"/>
              </a:solidFill>
              <a:cs typeface="Times New Roman" pitchFamily="16" charset="0"/>
            </a:endParaRPr>
          </a:p>
          <a:p>
            <a:pPr algn="just"/>
            <a:endParaRPr lang="pt-PT" altLang="pt-BR" u="sng" dirty="0">
              <a:solidFill>
                <a:srgbClr val="002060"/>
              </a:solidFill>
              <a:cs typeface="Times New Roman" pitchFamily="16" charset="0"/>
            </a:endParaRPr>
          </a:p>
          <a:p>
            <a:pPr algn="just"/>
            <a:endParaRPr lang="pt-BR" altLang="pt-BR" u="sng" dirty="0">
              <a:solidFill>
                <a:srgbClr val="002060"/>
              </a:solidFill>
            </a:endParaRPr>
          </a:p>
          <a:p>
            <a:pPr algn="just"/>
            <a:endParaRPr lang="pt-PT" altLang="pt-BR" u="sng" dirty="0">
              <a:solidFill>
                <a:srgbClr val="002060"/>
              </a:solidFill>
              <a:cs typeface="Times New Roman" pitchFamily="16" charset="0"/>
            </a:endParaRPr>
          </a:p>
          <a:p>
            <a:pPr algn="just"/>
            <a:endParaRPr lang="pt-BR" sz="4400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4200" b="1" u="sng" dirty="0">
                <a:solidFill>
                  <a:srgbClr val="002060"/>
                </a:solidFill>
              </a:rPr>
              <a:t>Mitos e verdades </a:t>
            </a:r>
          </a:p>
          <a:p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Após uma tentava de suicídio, uma melhora rápida significa que </a:t>
            </a:r>
            <a:r>
              <a:rPr lang="pt-PT" altLang="pt-BR" u="sng" dirty="0">
                <a:solidFill>
                  <a:srgbClr val="002060"/>
                </a:solidFill>
                <a:cs typeface="Times New Roman" pitchFamily="16" charset="0"/>
              </a:rPr>
              <a:t>o perigo já </a:t>
            </a:r>
            <a:r>
              <a:rPr lang="pt-PT" altLang="pt-BR" u="sng" dirty="0" smtClean="0">
                <a:solidFill>
                  <a:srgbClr val="002060"/>
                </a:solidFill>
                <a:cs typeface="Times New Roman" pitchFamily="16" charset="0"/>
              </a:rPr>
              <a:t>passou</a:t>
            </a:r>
            <a:r>
              <a:rPr lang="pt-PT" altLang="pt-BR" dirty="0" smtClean="0">
                <a:solidFill>
                  <a:srgbClr val="002060"/>
                </a:solidFill>
                <a:cs typeface="Times New Roman" pitchFamily="16" charset="0"/>
              </a:rPr>
              <a:t>;</a:t>
            </a:r>
          </a:p>
          <a:p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Se alguém quiser se suicidar, </a:t>
            </a:r>
            <a:r>
              <a:rPr lang="pt-PT" altLang="pt-BR" u="sng" dirty="0">
                <a:solidFill>
                  <a:srgbClr val="002060"/>
                </a:solidFill>
                <a:cs typeface="Times New Roman" pitchFamily="16" charset="0"/>
              </a:rPr>
              <a:t>nada vai </a:t>
            </a:r>
            <a:r>
              <a:rPr lang="pt-PT" altLang="pt-BR" u="sng" dirty="0" smtClean="0">
                <a:solidFill>
                  <a:srgbClr val="002060"/>
                </a:solidFill>
                <a:cs typeface="Times New Roman" pitchFamily="16" charset="0"/>
              </a:rPr>
              <a:t>impedi-lo</a:t>
            </a:r>
            <a:r>
              <a:rPr lang="pt-PT" altLang="pt-BR" dirty="0" smtClean="0">
                <a:solidFill>
                  <a:srgbClr val="002060"/>
                </a:solidFill>
                <a:cs typeface="Times New Roman" pitchFamily="16" charset="0"/>
              </a:rPr>
              <a:t>;</a:t>
            </a:r>
          </a:p>
          <a:p>
            <a:r>
              <a:rPr lang="pt-PT" altLang="pt-BR" u="sng" dirty="0">
                <a:solidFill>
                  <a:srgbClr val="002060"/>
                </a:solidFill>
                <a:cs typeface="Times New Roman" pitchFamily="16" charset="0"/>
              </a:rPr>
              <a:t>Não se deve perguntar </a:t>
            </a:r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se a pessoa está pensando em se matar porque isso pode induzi-la ao </a:t>
            </a:r>
            <a:r>
              <a:rPr lang="pt-PT" altLang="pt-BR" dirty="0" smtClean="0">
                <a:solidFill>
                  <a:srgbClr val="002060"/>
                </a:solidFill>
                <a:cs typeface="Times New Roman" pitchFamily="16" charset="0"/>
              </a:rPr>
              <a:t>suicídio;</a:t>
            </a:r>
          </a:p>
          <a:p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Quem quer se matar </a:t>
            </a:r>
            <a:r>
              <a:rPr lang="pt-PT" altLang="pt-BR" u="sng" dirty="0">
                <a:solidFill>
                  <a:srgbClr val="002060"/>
                </a:solidFill>
                <a:cs typeface="Times New Roman" pitchFamily="16" charset="0"/>
              </a:rPr>
              <a:t>normalmente não fala sobre o assunto</a:t>
            </a:r>
            <a:r>
              <a:rPr lang="pt-PT" altLang="pt-BR" dirty="0">
                <a:solidFill>
                  <a:srgbClr val="002060"/>
                </a:solidFill>
                <a:cs typeface="Times New Roman" pitchFamily="16" charset="0"/>
              </a:rPr>
              <a:t>. Simplesmente se </a:t>
            </a:r>
            <a:r>
              <a:rPr lang="pt-PT" altLang="pt-BR" dirty="0" smtClean="0">
                <a:solidFill>
                  <a:srgbClr val="002060"/>
                </a:solidFill>
                <a:cs typeface="Times New Roman" pitchFamily="16" charset="0"/>
              </a:rPr>
              <a:t>mata;</a:t>
            </a:r>
          </a:p>
          <a:p>
            <a:r>
              <a:rPr lang="pt-PT" altLang="pt-BR" sz="3300" u="sng" dirty="0">
                <a:solidFill>
                  <a:srgbClr val="002060"/>
                </a:solidFill>
                <a:cs typeface="Times New Roman" pitchFamily="16" charset="0"/>
              </a:rPr>
              <a:t>Suicídio é coisa de rico</a:t>
            </a:r>
            <a:r>
              <a:rPr lang="pt-PT" altLang="pt-BR" sz="3300" dirty="0">
                <a:solidFill>
                  <a:srgbClr val="002060"/>
                </a:solidFill>
                <a:cs typeface="Times New Roman" pitchFamily="16" charset="0"/>
              </a:rPr>
              <a:t>. Pobre não tem tempo para </a:t>
            </a:r>
            <a:r>
              <a:rPr lang="pt-PT" altLang="pt-BR" sz="3300" dirty="0" smtClean="0">
                <a:solidFill>
                  <a:srgbClr val="002060"/>
                </a:solidFill>
                <a:cs typeface="Times New Roman" pitchFamily="16" charset="0"/>
              </a:rPr>
              <a:t>isso.</a:t>
            </a:r>
            <a:endParaRPr lang="pt-PT" altLang="pt-BR" sz="3300" dirty="0">
              <a:solidFill>
                <a:srgbClr val="002060"/>
              </a:solidFill>
              <a:cs typeface="Times New Roman" pitchFamily="16" charset="0"/>
            </a:endParaRPr>
          </a:p>
          <a:p>
            <a:endParaRPr lang="pt-PT" altLang="pt-BR" dirty="0">
              <a:solidFill>
                <a:srgbClr val="002060"/>
              </a:solidFill>
              <a:cs typeface="Times New Roman" pitchFamily="16" charset="0"/>
            </a:endParaRPr>
          </a:p>
          <a:p>
            <a:endParaRPr lang="pt-PT" altLang="pt-BR" dirty="0">
              <a:solidFill>
                <a:srgbClr val="002060"/>
              </a:solidFill>
              <a:cs typeface="Times New Roman" pitchFamily="16" charset="0"/>
            </a:endParaRPr>
          </a:p>
          <a:p>
            <a:endParaRPr lang="pt-PT" altLang="pt-BR" u="sng" dirty="0">
              <a:solidFill>
                <a:srgbClr val="002060"/>
              </a:solidFill>
              <a:cs typeface="Times New Roman" pitchFamily="16" charset="0"/>
            </a:endParaRPr>
          </a:p>
          <a:p>
            <a:endParaRPr lang="pt-PT" altLang="pt-BR" u="sng" dirty="0">
              <a:solidFill>
                <a:srgbClr val="002060"/>
              </a:solidFill>
              <a:cs typeface="Times New Roman" pitchFamily="16" charset="0"/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>
                <a:solidFill>
                  <a:srgbClr val="002060"/>
                </a:solidFill>
              </a:rPr>
              <a:t>Uma campanha brasileira em prol da conscientização e sensibilização da prevenção do suicídio. Com o objetivo de alertar a população sobre a realidade do suicídio no Brasil e no mundo. O mês de setembro foi escolhido, pois o dia 10 de setembro, é o dia mundial de prevenção ao suicídio por iniciativa da </a:t>
            </a:r>
            <a:r>
              <a:rPr lang="fr-FR" i="1" dirty="0">
                <a:solidFill>
                  <a:srgbClr val="002060"/>
                </a:solidFill>
              </a:rPr>
              <a:t>International Association for Suicide Prevention.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dirty="0" smtClean="0">
                <a:solidFill>
                  <a:srgbClr val="002060"/>
                </a:solidFill>
                <a:cs typeface="Times New Roman" pitchFamily="16" charset="0"/>
              </a:rPr>
              <a:t>Locais com atendimento psiquiátrico em Crato/JN: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dirty="0" smtClean="0">
                <a:solidFill>
                  <a:srgbClr val="002060"/>
                </a:solidFill>
                <a:cs typeface="Times New Roman" pitchFamily="16" charset="0"/>
              </a:rPr>
              <a:t>CAPS III- Centro de Atenção Psicossocial- Rua Cel. Antônio Luis, 1323-Pimenta. Fone: 3521 22 29.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dirty="0" smtClean="0">
                <a:solidFill>
                  <a:srgbClr val="002060"/>
                </a:solidFill>
                <a:cs typeface="Times New Roman" pitchFamily="16" charset="0"/>
              </a:rPr>
              <a:t>CAPSi- Rua Manoel Miguel dos Santos, 125 A, Lagoa Seca. Fone: 3511 45 28.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dirty="0" smtClean="0">
                <a:solidFill>
                  <a:srgbClr val="002060"/>
                </a:solidFill>
                <a:cs typeface="Times New Roman" pitchFamily="16" charset="0"/>
              </a:rPr>
              <a:t>PAM- Posto de Assistência Médica. Rua José Marrocos, 226,Centro. Fone: 3523 56 67.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dirty="0" smtClean="0">
                <a:solidFill>
                  <a:srgbClr val="002060"/>
                </a:solidFill>
                <a:cs typeface="Times New Roman" pitchFamily="16" charset="0"/>
              </a:rPr>
              <a:t>Urgência/emergência: Hospital local.</a:t>
            </a:r>
            <a:endParaRPr lang="pt-PT" dirty="0" smtClean="0">
              <a:solidFill>
                <a:srgbClr val="002060"/>
              </a:solidFill>
              <a:cs typeface="Times New Roman" pitchFamily="16" charset="0"/>
            </a:endParaRP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PT" sz="3800" dirty="0">
              <a:solidFill>
                <a:srgbClr val="002060"/>
              </a:solidFill>
              <a:cs typeface="Times New Roman" pitchFamily="16" charset="0"/>
            </a:endParaRP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  <p:pic>
        <p:nvPicPr>
          <p:cNvPr id="7" name="Picture 1" descr="C:\Users\Leidy\Desktop\Prav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8738" t="23387" r="38187" b="64007"/>
          <a:stretch/>
        </p:blipFill>
        <p:spPr>
          <a:xfrm>
            <a:off x="755576" y="692696"/>
            <a:ext cx="772884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573016"/>
            <a:ext cx="8424936" cy="15121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sz="3800" dirty="0" smtClean="0">
                <a:solidFill>
                  <a:srgbClr val="002060"/>
                </a:solidFill>
                <a:cs typeface="Times New Roman" pitchFamily="16" charset="0"/>
              </a:rPr>
              <a:t>Maria Lucileide Costa Duarte</a:t>
            </a:r>
          </a:p>
          <a:p>
            <a:pPr marL="0" indent="0" algn="ctr">
              <a:lnSpc>
                <a:spcPct val="107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dirty="0" smtClean="0">
                <a:solidFill>
                  <a:srgbClr val="002060"/>
                </a:solidFill>
                <a:cs typeface="Times New Roman" pitchFamily="16" charset="0"/>
              </a:rPr>
              <a:t>Asssistente Social-3586 81 53</a:t>
            </a:r>
            <a:endParaRPr lang="pt-PT" dirty="0">
              <a:solidFill>
                <a:srgbClr val="002060"/>
              </a:solidFill>
              <a:cs typeface="Times New Roman" pitchFamily="16" charset="0"/>
            </a:endParaRPr>
          </a:p>
          <a:p>
            <a:pPr marL="0" indent="0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6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rgbClr val="002060"/>
                </a:solidFill>
              </a:rPr>
              <a:t>A cada 40 segundos 1 pessoa comete suicídio e cada 3 segundos 1 pessoa atenta contra a própria vida, no mundo. (OMS, 2016)</a:t>
            </a: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O suicídio é segunda principal causa de morte de morte entre os jovens de 15 a 29 anos no mundo. No Brasil é a quarta</a:t>
            </a:r>
            <a:r>
              <a:rPr lang="pt-BR" dirty="0">
                <a:solidFill>
                  <a:srgbClr val="002060"/>
                </a:solidFill>
              </a:rPr>
              <a:t>. (OMS, 2016)</a:t>
            </a:r>
            <a:endParaRPr lang="pt-BR" dirty="0" smtClean="0">
              <a:solidFill>
                <a:srgbClr val="002060"/>
              </a:solidFill>
            </a:endParaRPr>
          </a:p>
          <a:p>
            <a:pPr algn="just"/>
            <a:r>
              <a:rPr lang="pt-BR" dirty="0" smtClean="0">
                <a:solidFill>
                  <a:srgbClr val="002060"/>
                </a:solidFill>
              </a:rPr>
              <a:t>O Ceará é o estado com maior numero de registro de suicídio no Norte-Nordeste. 5ºlugar do país. Fortaleza ocupa o 3º lugar no ranking nacional com maior taxa de suicídio. (MS, 2016)</a:t>
            </a: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algn="just"/>
            <a:endParaRPr lang="pt-BR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83671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4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t-BR" sz="4000" dirty="0" smtClean="0">
                <a:solidFill>
                  <a:srgbClr val="002060"/>
                </a:solidFill>
              </a:rPr>
              <a:t>Para cada suicídio, em média, 5 ou 6 pessoas próximas sofrem consequências emocionais, sociais e econômicas. Estas mesmas pessoas estão, estatisticamente, mais susceptíveis a cometer suicídio posteriormente. (OMS, 2017)</a:t>
            </a:r>
            <a:endParaRPr lang="pt-BR" sz="4000" dirty="0">
              <a:solidFill>
                <a:srgbClr val="002060"/>
              </a:solidFill>
            </a:endParaRPr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4300" b="1" u="sng" dirty="0" smtClean="0">
                <a:solidFill>
                  <a:srgbClr val="002060"/>
                </a:solidFill>
              </a:rPr>
              <a:t>Como identificar uma pessoa com risco de suicídio?</a:t>
            </a:r>
            <a:r>
              <a:rPr lang="pt-BR" sz="4300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pt-BR" sz="13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93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3800" b="0" dirty="0" smtClean="0">
                <a:solidFill>
                  <a:srgbClr val="002060"/>
                </a:solidFill>
              </a:rPr>
              <a:t>Observar se os principais sentimentos desta pessoa, estão relacionados, com os 4 D’s: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3800" b="0" dirty="0" smtClean="0">
                <a:solidFill>
                  <a:srgbClr val="002060"/>
                </a:solidFill>
              </a:rPr>
              <a:t> </a:t>
            </a:r>
            <a:r>
              <a:rPr lang="pt-BR" altLang="pt-BR" sz="3800" b="1" dirty="0" smtClean="0">
                <a:solidFill>
                  <a:srgbClr val="002060"/>
                </a:solidFill>
              </a:rPr>
              <a:t>D</a:t>
            </a:r>
            <a:r>
              <a:rPr lang="pt-BR" altLang="pt-BR" sz="3800" b="0" dirty="0" smtClean="0">
                <a:solidFill>
                  <a:srgbClr val="002060"/>
                </a:solidFill>
              </a:rPr>
              <a:t>epressão: </a:t>
            </a:r>
            <a:r>
              <a:rPr lang="pt-BR" sz="2600" dirty="0" smtClean="0">
                <a:solidFill>
                  <a:srgbClr val="002060"/>
                </a:solidFill>
              </a:rPr>
              <a:t>(Principais sintomas: Cansaço; Tristeza; Perda </a:t>
            </a:r>
            <a:r>
              <a:rPr lang="pt-BR" sz="2600" dirty="0">
                <a:solidFill>
                  <a:srgbClr val="002060"/>
                </a:solidFill>
              </a:rPr>
              <a:t>de </a:t>
            </a:r>
            <a:r>
              <a:rPr lang="pt-BR" sz="2600" dirty="0" smtClean="0">
                <a:solidFill>
                  <a:srgbClr val="002060"/>
                </a:solidFill>
              </a:rPr>
              <a:t>concentração; Ansiedade; Irritabilidade; Distúrbios </a:t>
            </a:r>
            <a:r>
              <a:rPr lang="pt-BR" sz="2600" dirty="0">
                <a:solidFill>
                  <a:srgbClr val="002060"/>
                </a:solidFill>
              </a:rPr>
              <a:t>do </a:t>
            </a:r>
            <a:r>
              <a:rPr lang="pt-BR" sz="2600" dirty="0" smtClean="0">
                <a:solidFill>
                  <a:srgbClr val="002060"/>
                </a:solidFill>
              </a:rPr>
              <a:t>sono; </a:t>
            </a:r>
            <a:r>
              <a:rPr lang="pt-BR" sz="2600" dirty="0">
                <a:solidFill>
                  <a:srgbClr val="002060"/>
                </a:solidFill>
              </a:rPr>
              <a:t>Dores em diferentes partes do </a:t>
            </a:r>
            <a:r>
              <a:rPr lang="pt-BR" sz="2600" dirty="0" smtClean="0">
                <a:solidFill>
                  <a:srgbClr val="002060"/>
                </a:solidFill>
              </a:rPr>
              <a:t>corpo)</a:t>
            </a:r>
            <a:endParaRPr lang="pt-BR" altLang="pt-BR" sz="26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3800" b="0" dirty="0" smtClean="0">
                <a:solidFill>
                  <a:srgbClr val="002060"/>
                </a:solidFill>
              </a:rPr>
              <a:t> </a:t>
            </a:r>
            <a:r>
              <a:rPr lang="pt-BR" altLang="pt-BR" sz="3800" b="1" dirty="0" smtClean="0">
                <a:solidFill>
                  <a:srgbClr val="002060"/>
                </a:solidFill>
              </a:rPr>
              <a:t>D</a:t>
            </a:r>
            <a:r>
              <a:rPr lang="pt-BR" altLang="pt-BR" sz="3800" b="0" dirty="0" smtClean="0">
                <a:solidFill>
                  <a:srgbClr val="002060"/>
                </a:solidFill>
              </a:rPr>
              <a:t>esesperança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3800" b="0" dirty="0" smtClean="0">
                <a:solidFill>
                  <a:srgbClr val="002060"/>
                </a:solidFill>
              </a:rPr>
              <a:t> </a:t>
            </a:r>
            <a:r>
              <a:rPr lang="pt-BR" altLang="pt-BR" sz="3800" b="1" dirty="0" smtClean="0">
                <a:solidFill>
                  <a:srgbClr val="002060"/>
                </a:solidFill>
              </a:rPr>
              <a:t>D</a:t>
            </a:r>
            <a:r>
              <a:rPr lang="pt-BR" altLang="pt-BR" sz="3800" b="0" dirty="0" smtClean="0">
                <a:solidFill>
                  <a:srgbClr val="002060"/>
                </a:solidFill>
              </a:rPr>
              <a:t>esamparo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3800" b="0" dirty="0" smtClean="0">
                <a:solidFill>
                  <a:srgbClr val="002060"/>
                </a:solidFill>
              </a:rPr>
              <a:t> </a:t>
            </a:r>
            <a:r>
              <a:rPr lang="pt-BR" altLang="pt-BR" sz="3800" b="1" dirty="0" smtClean="0">
                <a:solidFill>
                  <a:srgbClr val="002060"/>
                </a:solidFill>
              </a:rPr>
              <a:t>D</a:t>
            </a:r>
            <a:r>
              <a:rPr lang="pt-BR" altLang="pt-BR" sz="3800" b="0" dirty="0" smtClean="0">
                <a:solidFill>
                  <a:srgbClr val="002060"/>
                </a:solidFill>
              </a:rPr>
              <a:t>esespero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1763689" y="188640"/>
            <a:ext cx="5400600" cy="12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7469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93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BR" sz="8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SzPct val="45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sz="16000" b="1" u="sng" dirty="0" smtClean="0">
                <a:solidFill>
                  <a:srgbClr val="002060"/>
                </a:solidFill>
              </a:rPr>
              <a:t>Fatores de Riscos: </a:t>
            </a:r>
            <a:endParaRPr lang="pt-PT" altLang="pt-BR" sz="16000" b="1" u="sng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Doença psiquiátrica;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Comportamento retraído, inabilidade para se relacionar com a família e amigos;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Alcoolismo;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Doença física crônica, limitante ou dolorosa;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Tentativa de suicídio anterior; histórico familiar de suícidio;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Uma perda recente importante (morte, divórcio, separação, etc);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Sentimentos de solidão, impotência, desesperança;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Menção repetida de morte ou suicídio;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BR" altLang="pt-BR" sz="9600" b="0" dirty="0" smtClean="0">
                <a:latin typeface="Arial" charset="0"/>
              </a:rPr>
              <a:t> </a:t>
            </a: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Mudança na personalidade, irritabilidade, pessimismo, depressão ou apatia;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t-PT" altLang="pt-BR" sz="9600" b="0" dirty="0" smtClean="0">
                <a:solidFill>
                  <a:srgbClr val="002060"/>
                </a:solidFill>
                <a:cs typeface="Times New Roman" pitchFamily="16" charset="0"/>
              </a:rPr>
              <a:t> Odiar-se, sentimento de culpa, desvalorização e/ou vergonha;</a:t>
            </a:r>
          </a:p>
          <a:p>
            <a:pPr marL="0" indent="0" algn="just">
              <a:lnSpc>
                <a:spcPct val="107000"/>
              </a:lnSpc>
              <a:buSzPct val="45000"/>
              <a:buFont typeface="Symbol" charset="2"/>
              <a:buChar char="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t-PT" altLang="pt-BR" sz="9600" b="0" dirty="0" smtClean="0">
              <a:solidFill>
                <a:srgbClr val="002060"/>
              </a:solidFill>
              <a:cs typeface="Times New Roman" pitchFamily="16" charset="0"/>
            </a:endParaRPr>
          </a:p>
          <a:p>
            <a:endParaRPr lang="pt-BR" sz="9600" dirty="0"/>
          </a:p>
        </p:txBody>
      </p:sp>
      <p:pic>
        <p:nvPicPr>
          <p:cNvPr id="6" name="Picture 1" descr="C:\Users\Leidy\Desktop\Pra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3" b="31924"/>
          <a:stretch>
            <a:fillRect/>
          </a:stretch>
        </p:blipFill>
        <p:spPr bwMode="auto">
          <a:xfrm>
            <a:off x="179512" y="6180377"/>
            <a:ext cx="1392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1100" t="23387" r="41338" b="65408"/>
          <a:stretch/>
        </p:blipFill>
        <p:spPr>
          <a:xfrm>
            <a:off x="2339752" y="116632"/>
            <a:ext cx="4104455" cy="9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Continuação Fatores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dirty="0" smtClean="0"/>
              <a:t>Dois principais fatores de riso:</a:t>
            </a:r>
          </a:p>
          <a:p>
            <a:r>
              <a:rPr lang="pt-BR" sz="2800" dirty="0" smtClean="0"/>
              <a:t>Tentativa prévia de suicídio;</a:t>
            </a:r>
          </a:p>
          <a:p>
            <a:r>
              <a:rPr lang="pt-BR" sz="2800" dirty="0" smtClean="0"/>
              <a:t>Doença mental.</a:t>
            </a:r>
          </a:p>
          <a:p>
            <a:endParaRPr lang="pt-BR" sz="2800" dirty="0"/>
          </a:p>
          <a:p>
            <a:r>
              <a:rPr lang="pt-BR" sz="2800" dirty="0" smtClean="0"/>
              <a:t>Diagnósticos mais frequentemente associados ao suicídio:</a:t>
            </a:r>
          </a:p>
          <a:p>
            <a:r>
              <a:rPr lang="pt-BR" sz="2800" dirty="0" smtClean="0"/>
              <a:t>Transtorno de humor: 35,8%;</a:t>
            </a:r>
          </a:p>
          <a:p>
            <a:r>
              <a:rPr lang="pt-BR" sz="2800" dirty="0" smtClean="0"/>
              <a:t>Transtorno de substância psicoativa: 22,4%;</a:t>
            </a:r>
          </a:p>
          <a:p>
            <a:r>
              <a:rPr lang="pt-BR" sz="2800" dirty="0" smtClean="0"/>
              <a:t>Transtorno da personalidade: 11,6%;</a:t>
            </a:r>
          </a:p>
          <a:p>
            <a:r>
              <a:rPr lang="pt-BR" sz="2800" dirty="0" smtClean="0"/>
              <a:t>Esquizofrenia: 10,6%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27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do risco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Risco Baixo</a:t>
            </a:r>
            <a:r>
              <a:rPr lang="pt-BR" dirty="0" smtClean="0"/>
              <a:t>: há o pensamento suicida, mas não há plano;</a:t>
            </a:r>
          </a:p>
          <a:p>
            <a:r>
              <a:rPr lang="pt-BR" b="1" dirty="0" smtClean="0"/>
              <a:t>Risco médio</a:t>
            </a:r>
            <a:r>
              <a:rPr lang="pt-BR" dirty="0" smtClean="0"/>
              <a:t>: há pensamentos e planos, mas não há pretensão de cometer suicídio imediatamente;</a:t>
            </a:r>
          </a:p>
          <a:p>
            <a:r>
              <a:rPr lang="pt-BR" b="1" dirty="0" smtClean="0"/>
              <a:t>Risco alto</a:t>
            </a:r>
            <a:r>
              <a:rPr lang="pt-BR" dirty="0" smtClean="0"/>
              <a:t>: tem um plano definido, tem os meios para fazê-lo e planeja fazê-lo prontamente; tentou suicídio recentemente; tentou várias vezes em um curto espaço de tempo.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78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protetores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Autoestima elevada;</a:t>
            </a:r>
          </a:p>
          <a:p>
            <a:r>
              <a:rPr lang="pt-BR" dirty="0" smtClean="0"/>
              <a:t>Bom suporte familiar;</a:t>
            </a:r>
          </a:p>
          <a:p>
            <a:r>
              <a:rPr lang="pt-BR" dirty="0" smtClean="0"/>
              <a:t>Laços sociais bem firmados com a família e amigos;</a:t>
            </a:r>
          </a:p>
          <a:p>
            <a:r>
              <a:rPr lang="pt-BR" dirty="0" smtClean="0"/>
              <a:t>Religiosidade;</a:t>
            </a:r>
          </a:p>
          <a:p>
            <a:r>
              <a:rPr lang="pt-BR" dirty="0" smtClean="0"/>
              <a:t>Ausência de doença mental;</a:t>
            </a:r>
          </a:p>
          <a:p>
            <a:r>
              <a:rPr lang="pt-BR" dirty="0" smtClean="0"/>
              <a:t>Capacidade para resolver problemas;</a:t>
            </a:r>
          </a:p>
          <a:p>
            <a:r>
              <a:rPr lang="pt-BR" dirty="0" smtClean="0"/>
              <a:t>Ter crianças em casa;</a:t>
            </a:r>
          </a:p>
          <a:p>
            <a:r>
              <a:rPr lang="pt-BR" dirty="0" smtClean="0"/>
              <a:t>Está empregado; </a:t>
            </a:r>
          </a:p>
          <a:p>
            <a:r>
              <a:rPr lang="pt-BR" dirty="0" smtClean="0"/>
              <a:t>Gravidez planejada.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6405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1112</Words>
  <Application>Microsoft Office PowerPoint</Application>
  <PresentationFormat>Apresentação na tela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Lost in Wild</vt:lpstr>
      <vt:lpstr>Symbol</vt:lpstr>
      <vt:lpstr>Times New Roman</vt:lpstr>
      <vt:lpstr>Tema do Office</vt:lpstr>
      <vt:lpstr>Setembro Amarelo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Continuação Fatores de Risco</vt:lpstr>
      <vt:lpstr>Avaliação do risco </vt:lpstr>
      <vt:lpstr>Fatores protetores</vt:lpstr>
      <vt:lpstr>Características psicopatológicas</vt:lpstr>
      <vt:lpstr>Apresentação do PowerPoint</vt:lpstr>
      <vt:lpstr>Apresentação do PowerPoint</vt:lpstr>
      <vt:lpstr>Como abordar( perguntas)</vt:lpstr>
      <vt:lpstr>Como abordar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SETEMBRO AMARELO PRECISAMOS FALAR SOBRE ESSE ASSUNTO  TODOS PELA VIDA</dc:title>
  <dc:creator>ANA ELISA TAVARES</dc:creator>
  <cp:lastModifiedBy>Lucileide Duarte</cp:lastModifiedBy>
  <cp:revision>43</cp:revision>
  <dcterms:created xsi:type="dcterms:W3CDTF">2018-09-05T01:12:28Z</dcterms:created>
  <dcterms:modified xsi:type="dcterms:W3CDTF">2018-11-15T19:09:26Z</dcterms:modified>
</cp:coreProperties>
</file>