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5BA569B-1F8F-41C8-83BB-D4DB674DE447}" type="datetimeFigureOut">
              <a:rPr lang="pt-BR" smtClean="0"/>
              <a:t>21/01/2019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232603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5BA569B-1F8F-41C8-83BB-D4DB674DE447}" type="datetimeFigureOut">
              <a:rPr lang="pt-BR" smtClean="0"/>
              <a:t>21/01/2019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277137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5BA569B-1F8F-41C8-83BB-D4DB674DE447}" type="datetimeFigureOut">
              <a:rPr lang="pt-BR" smtClean="0"/>
              <a:t>21/01/2019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420845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5BA569B-1F8F-41C8-83BB-D4DB674DE447}" type="datetimeFigureOut">
              <a:rPr lang="pt-BR" smtClean="0"/>
              <a:t>21/01/2019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226968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5BA569B-1F8F-41C8-83BB-D4DB674DE447}" type="datetimeFigureOut">
              <a:rPr lang="pt-BR" smtClean="0"/>
              <a:t>21/01/2019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189205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5BA569B-1F8F-41C8-83BB-D4DB674DE447}" type="datetimeFigureOut">
              <a:rPr lang="pt-BR" smtClean="0"/>
              <a:t>21/01/2019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11976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5BA569B-1F8F-41C8-83BB-D4DB674DE447}" type="datetimeFigureOut">
              <a:rPr lang="pt-BR" smtClean="0"/>
              <a:t>21/01/2019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60249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5BA569B-1F8F-41C8-83BB-D4DB674DE447}" type="datetimeFigureOut">
              <a:rPr lang="pt-BR" smtClean="0"/>
              <a:t>21/01/2019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399368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5BA569B-1F8F-41C8-83BB-D4DB674DE447}" type="datetimeFigureOut">
              <a:rPr lang="pt-BR" smtClean="0"/>
              <a:t>21/01/2019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398359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5BA569B-1F8F-41C8-83BB-D4DB674DE447}" type="datetimeFigureOut">
              <a:rPr lang="pt-BR" smtClean="0"/>
              <a:t>21/01/2019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23006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5BA569B-1F8F-41C8-83BB-D4DB674DE447}" type="datetimeFigureOut">
              <a:rPr lang="pt-BR" smtClean="0"/>
              <a:t>21/01/2019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962ABC9-8933-4FB7-9B5D-38E3BCE5794C}" type="slidenum">
              <a:rPr lang="pt-BR" smtClean="0"/>
              <a:t>‹nº›</a:t>
            </a:fld>
            <a:endParaRPr lang="pt-BR"/>
          </a:p>
        </p:txBody>
      </p:sp>
    </p:spTree>
    <p:extLst>
      <p:ext uri="{BB962C8B-B14F-4D97-AF65-F5344CB8AC3E}">
        <p14:creationId xmlns:p14="http://schemas.microsoft.com/office/powerpoint/2010/main" val="351314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A569B-1F8F-41C8-83BB-D4DB674DE447}" type="datetimeFigureOut">
              <a:rPr lang="pt-BR" smtClean="0"/>
              <a:t>21/01/2019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2ABC9-8933-4FB7-9B5D-38E3BCE5794C}" type="slidenum">
              <a:rPr lang="pt-BR" smtClean="0"/>
              <a:t>‹nº›</a:t>
            </a:fld>
            <a:endParaRPr lang="pt-BR"/>
          </a:p>
        </p:txBody>
      </p:sp>
    </p:spTree>
    <p:extLst>
      <p:ext uri="{BB962C8B-B14F-4D97-AF65-F5344CB8AC3E}">
        <p14:creationId xmlns:p14="http://schemas.microsoft.com/office/powerpoint/2010/main" val="267696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gestaoproen.ifce.edu.b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smtClean="0"/>
              <a:t/>
            </a:r>
            <a:br>
              <a:rPr lang="pt-BR" dirty="0" smtClean="0"/>
            </a:br>
            <a:r>
              <a:rPr lang="pt-BR" dirty="0"/>
              <a:t/>
            </a:r>
            <a:br>
              <a:rPr lang="pt-BR" dirty="0"/>
            </a:br>
            <a:r>
              <a:rPr lang="pt-BR" dirty="0" smtClean="0"/>
              <a:t>Planejamento </a:t>
            </a:r>
            <a:r>
              <a:rPr lang="pt-BR" dirty="0"/>
              <a:t>e Registro de ações do PPE no Sistema de Gestão </a:t>
            </a:r>
            <a:r>
              <a:rPr lang="pt-BR" dirty="0" smtClean="0"/>
              <a:t>PROEN</a:t>
            </a:r>
            <a:br>
              <a:rPr lang="pt-BR" dirty="0" smtClean="0"/>
            </a:br>
            <a:r>
              <a:rPr lang="pt-BR" dirty="0" smtClean="0"/>
              <a:t/>
            </a:r>
            <a:br>
              <a:rPr lang="pt-BR" dirty="0" smtClean="0"/>
            </a:br>
            <a:r>
              <a:rPr lang="pt-BR" dirty="0" smtClean="0"/>
              <a:t>23/01/2019</a:t>
            </a:r>
            <a:endParaRPr lang="pt-BR" dirty="0"/>
          </a:p>
        </p:txBody>
      </p:sp>
      <p:sp>
        <p:nvSpPr>
          <p:cNvPr id="3" name="Subtítulo 2"/>
          <p:cNvSpPr>
            <a:spLocks noGrp="1"/>
          </p:cNvSpPr>
          <p:nvPr>
            <p:ph type="subTitle" idx="1"/>
          </p:nvPr>
        </p:nvSpPr>
        <p:spPr/>
        <p:txBody>
          <a:bodyPr/>
          <a:lstStyle/>
          <a:p>
            <a:endParaRPr lang="pt-BR" dirty="0"/>
          </a:p>
        </p:txBody>
      </p:sp>
      <p:pic>
        <p:nvPicPr>
          <p:cNvPr id="4" name="Imagem 3"/>
          <p:cNvPicPr/>
          <p:nvPr/>
        </p:nvPicPr>
        <p:blipFill rotWithShape="1">
          <a:blip r:embed="rId2" cstate="print">
            <a:extLst>
              <a:ext uri="{28A0092B-C50C-407E-A947-70E740481C1C}">
                <a14:useLocalDpi xmlns:a14="http://schemas.microsoft.com/office/drawing/2010/main" val="0"/>
              </a:ext>
            </a:extLst>
          </a:blip>
          <a:srcRect b="54110"/>
          <a:stretch/>
        </p:blipFill>
        <p:spPr>
          <a:xfrm>
            <a:off x="323528" y="260648"/>
            <a:ext cx="8496944" cy="1691208"/>
          </a:xfrm>
          <a:prstGeom prst="rect">
            <a:avLst/>
          </a:prstGeom>
        </p:spPr>
      </p:pic>
    </p:spTree>
    <p:extLst>
      <p:ext uri="{BB962C8B-B14F-4D97-AF65-F5344CB8AC3E}">
        <p14:creationId xmlns:p14="http://schemas.microsoft.com/office/powerpoint/2010/main" val="421278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sp>
        <p:nvSpPr>
          <p:cNvPr id="5" name="Espaço Reservado para Conteúdo 4"/>
          <p:cNvSpPr>
            <a:spLocks noGrp="1"/>
          </p:cNvSpPr>
          <p:nvPr>
            <p:ph idx="1"/>
          </p:nvPr>
        </p:nvSpPr>
        <p:spPr/>
        <p:txBody>
          <a:bodyPr/>
          <a:lstStyle/>
          <a:p>
            <a:endParaRPr lang="pt-B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26" t="16667" r="35014" b="6250"/>
          <a:stretch/>
        </p:blipFill>
        <p:spPr bwMode="auto">
          <a:xfrm>
            <a:off x="395536" y="260648"/>
            <a:ext cx="8280920" cy="628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4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73" t="20833" r="35462" b="9848"/>
          <a:stretch/>
        </p:blipFill>
        <p:spPr bwMode="auto">
          <a:xfrm>
            <a:off x="251520" y="260648"/>
            <a:ext cx="8496944" cy="615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727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03847" y="128246"/>
            <a:ext cx="8568952" cy="6186309"/>
          </a:xfrm>
          <a:prstGeom prst="rect">
            <a:avLst/>
          </a:prstGeom>
        </p:spPr>
        <p:txBody>
          <a:bodyPr wrap="square">
            <a:spAutoFit/>
          </a:bodyPr>
          <a:lstStyle/>
          <a:p>
            <a:pPr algn="just"/>
            <a:r>
              <a:rPr lang="pt-BR" dirty="0" smtClean="0">
                <a:latin typeface="Verdana" pitchFamily="34" charset="0"/>
                <a:ea typeface="Verdana" pitchFamily="34" charset="0"/>
                <a:cs typeface="Verdana" pitchFamily="34" charset="0"/>
              </a:rPr>
              <a:t>A Comissão concluiu ainda que </a:t>
            </a:r>
            <a:r>
              <a:rPr lang="pt-BR" b="1" dirty="0" smtClean="0">
                <a:latin typeface="Verdana" pitchFamily="34" charset="0"/>
                <a:ea typeface="Verdana" pitchFamily="34" charset="0"/>
                <a:cs typeface="Verdana" pitchFamily="34" charset="0"/>
              </a:rPr>
              <a:t>as principais causas da evasão classificam-se em três grandes áreas </a:t>
            </a:r>
            <a:r>
              <a:rPr lang="pt-BR" dirty="0" smtClean="0">
                <a:latin typeface="Verdana" pitchFamily="34" charset="0"/>
                <a:ea typeface="Verdana" pitchFamily="34" charset="0"/>
                <a:cs typeface="Verdana" pitchFamily="34" charset="0"/>
              </a:rPr>
              <a:t>que, por sua vez, contemplam várias variáveis. A </a:t>
            </a:r>
            <a:r>
              <a:rPr lang="pt-BR" b="1" dirty="0" smtClean="0">
                <a:latin typeface="Verdana" pitchFamily="34" charset="0"/>
                <a:ea typeface="Verdana" pitchFamily="34" charset="0"/>
                <a:cs typeface="Verdana" pitchFamily="34" charset="0"/>
              </a:rPr>
              <a:t>primeira área relaciona-se aos estudantes</a:t>
            </a:r>
            <a:r>
              <a:rPr lang="pt-BR" dirty="0" smtClean="0">
                <a:latin typeface="Verdana" pitchFamily="34" charset="0"/>
                <a:ea typeface="Verdana" pitchFamily="34" charset="0"/>
                <a:cs typeface="Verdana" pitchFamily="34" charset="0"/>
              </a:rPr>
              <a:t>, a outra </a:t>
            </a:r>
            <a:r>
              <a:rPr lang="pt-BR" b="1" dirty="0" smtClean="0">
                <a:latin typeface="Verdana" pitchFamily="34" charset="0"/>
                <a:ea typeface="Verdana" pitchFamily="34" charset="0"/>
                <a:cs typeface="Verdana" pitchFamily="34" charset="0"/>
              </a:rPr>
              <a:t>às instituições de ensino </a:t>
            </a:r>
            <a:r>
              <a:rPr lang="pt-BR" dirty="0" smtClean="0">
                <a:latin typeface="Verdana" pitchFamily="34" charset="0"/>
                <a:ea typeface="Verdana" pitchFamily="34" charset="0"/>
                <a:cs typeface="Verdana" pitchFamily="34" charset="0"/>
              </a:rPr>
              <a:t>e, a última, a </a:t>
            </a:r>
            <a:r>
              <a:rPr lang="pt-BR" b="1" dirty="0" smtClean="0">
                <a:latin typeface="Verdana" pitchFamily="34" charset="0"/>
                <a:ea typeface="Verdana" pitchFamily="34" charset="0"/>
                <a:cs typeface="Verdana" pitchFamily="34" charset="0"/>
              </a:rPr>
              <a:t>questões socioculturais e econômicas.</a:t>
            </a:r>
          </a:p>
          <a:p>
            <a:pPr algn="just"/>
            <a:r>
              <a:rPr lang="pt-BR" dirty="0">
                <a:latin typeface="Verdana" pitchFamily="34" charset="0"/>
                <a:ea typeface="Verdana" pitchFamily="34" charset="0"/>
                <a:cs typeface="Verdana" pitchFamily="34" charset="0"/>
              </a:rPr>
              <a:t>A partir dessas considerações e com base no </a:t>
            </a:r>
            <a:r>
              <a:rPr lang="pt-BR" b="1" dirty="0">
                <a:latin typeface="Verdana" pitchFamily="34" charset="0"/>
                <a:ea typeface="Verdana" pitchFamily="34" charset="0"/>
                <a:cs typeface="Verdana" pitchFamily="34" charset="0"/>
              </a:rPr>
              <a:t>Documento Norteador para Superação da Retenção e Evasão Escolar</a:t>
            </a:r>
            <a:r>
              <a:rPr lang="pt-BR" dirty="0">
                <a:latin typeface="Verdana" pitchFamily="34" charset="0"/>
                <a:ea typeface="Verdana" pitchFamily="34" charset="0"/>
                <a:cs typeface="Verdana" pitchFamily="34" charset="0"/>
              </a:rPr>
              <a:t>, apresentado pela Secretaria de Ciência e Tecnologia (SETEC), em 2015, dentre as possibilidades conceituais sobre evasão observadas, é possível a instituição, analisar a evasão sob duas perspectivas: saída do estudante da instituição ou do curso. </a:t>
            </a:r>
          </a:p>
          <a:p>
            <a:pPr algn="just"/>
            <a:r>
              <a:rPr lang="pt-BR" dirty="0">
                <a:latin typeface="Verdana" pitchFamily="34" charset="0"/>
                <a:ea typeface="Verdana" pitchFamily="34" charset="0"/>
                <a:cs typeface="Verdana" pitchFamily="34" charset="0"/>
              </a:rPr>
              <a:t>A partir de estudos e discussões sobre esse assunto, </a:t>
            </a:r>
            <a:r>
              <a:rPr lang="pt-BR" b="1" dirty="0">
                <a:latin typeface="Verdana" pitchFamily="34" charset="0"/>
                <a:ea typeface="Verdana" pitchFamily="34" charset="0"/>
                <a:cs typeface="Verdana" pitchFamily="34" charset="0"/>
              </a:rPr>
              <a:t>o IFCE optou por analisar a evasão sob a ótica do curso por considerar que é a granularidade que mais permite se aproximar de suas causas, possibilitando uma análise mais completa acerca de todas as possibilidades de saída do estudante da instituição, ou seja, com êxito, por meio da conclusão do curso ou sem êxito por meio da evasão</a:t>
            </a:r>
            <a:r>
              <a:rPr lang="pt-BR" dirty="0" smtClean="0">
                <a:latin typeface="Verdana" pitchFamily="34" charset="0"/>
                <a:ea typeface="Verdana" pitchFamily="34" charset="0"/>
                <a:cs typeface="Verdana" pitchFamily="34" charset="0"/>
              </a:rPr>
              <a:t>. </a:t>
            </a:r>
            <a:endParaRPr lang="pt-BR" dirty="0">
              <a:latin typeface="Verdana" pitchFamily="34" charset="0"/>
              <a:ea typeface="Verdana" pitchFamily="34" charset="0"/>
              <a:cs typeface="Verdana" pitchFamily="34" charset="0"/>
            </a:endParaRPr>
          </a:p>
          <a:p>
            <a:pPr algn="just"/>
            <a:endParaRPr lang="pt-BR" dirty="0" smtClean="0">
              <a:latin typeface="Verdana" pitchFamily="34" charset="0"/>
              <a:ea typeface="Verdana" pitchFamily="34" charset="0"/>
              <a:cs typeface="Verdana" pitchFamily="34" charset="0"/>
            </a:endParaRPr>
          </a:p>
          <a:p>
            <a:pPr algn="just"/>
            <a:r>
              <a:rPr lang="pt-BR" i="1" dirty="0">
                <a:latin typeface="Verdana" pitchFamily="34" charset="0"/>
                <a:ea typeface="Verdana" pitchFamily="34" charset="0"/>
                <a:cs typeface="Verdana" pitchFamily="34" charset="0"/>
              </a:rPr>
              <a:t>Plano estratégico para permanência e êxito dos estudantes do IFCE</a:t>
            </a:r>
            <a:r>
              <a:rPr lang="pt-BR" dirty="0">
                <a:latin typeface="Verdana" pitchFamily="34" charset="0"/>
                <a:ea typeface="Verdana" pitchFamily="34" charset="0"/>
                <a:cs typeface="Verdana" pitchFamily="34" charset="0"/>
              </a:rPr>
              <a:t>/ Armênia Chaves Fernandes Vieira, Erica de Lima </a:t>
            </a:r>
            <a:r>
              <a:rPr lang="pt-BR" dirty="0" err="1">
                <a:latin typeface="Verdana" pitchFamily="34" charset="0"/>
                <a:ea typeface="Verdana" pitchFamily="34" charset="0"/>
                <a:cs typeface="Verdana" pitchFamily="34" charset="0"/>
              </a:rPr>
              <a:t>Gallindo</a:t>
            </a:r>
            <a:r>
              <a:rPr lang="pt-BR" dirty="0">
                <a:latin typeface="Verdana" pitchFamily="34" charset="0"/>
                <a:ea typeface="Verdana" pitchFamily="34" charset="0"/>
                <a:cs typeface="Verdana" pitchFamily="34" charset="0"/>
              </a:rPr>
              <a:t>, </a:t>
            </a:r>
            <a:r>
              <a:rPr lang="pt-BR" dirty="0" err="1">
                <a:latin typeface="Verdana" pitchFamily="34" charset="0"/>
                <a:ea typeface="Verdana" pitchFamily="34" charset="0"/>
                <a:cs typeface="Verdana" pitchFamily="34" charset="0"/>
              </a:rPr>
              <a:t>Hobson</a:t>
            </a:r>
            <a:r>
              <a:rPr lang="pt-BR" dirty="0">
                <a:latin typeface="Verdana" pitchFamily="34" charset="0"/>
                <a:ea typeface="Verdana" pitchFamily="34" charset="0"/>
                <a:cs typeface="Verdana" pitchFamily="34" charset="0"/>
              </a:rPr>
              <a:t> Almeida Cruz. - Fortaleza: IFCE, 2017</a:t>
            </a:r>
            <a:r>
              <a:rPr lang="pt-BR" dirty="0" smtClean="0">
                <a:latin typeface="Verdana" pitchFamily="34" charset="0"/>
                <a:ea typeface="Verdana" pitchFamily="34" charset="0"/>
                <a:cs typeface="Verdana" pitchFamily="34" charset="0"/>
              </a:rPr>
              <a:t>.</a:t>
            </a:r>
            <a:endParaRPr lang="pt-BR"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7992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Retângulo 2"/>
          <p:cNvSpPr/>
          <p:nvPr/>
        </p:nvSpPr>
        <p:spPr>
          <a:xfrm>
            <a:off x="309317" y="1340768"/>
            <a:ext cx="8424936" cy="4247317"/>
          </a:xfrm>
          <a:prstGeom prst="rect">
            <a:avLst/>
          </a:prstGeom>
        </p:spPr>
        <p:txBody>
          <a:bodyPr wrap="square">
            <a:spAutoFit/>
          </a:bodyPr>
          <a:lstStyle/>
          <a:p>
            <a:pPr algn="just"/>
            <a:r>
              <a:rPr lang="pt-BR" dirty="0">
                <a:latin typeface="Verdana" pitchFamily="34" charset="0"/>
                <a:ea typeface="Verdana" pitchFamily="34" charset="0"/>
                <a:cs typeface="Verdana" pitchFamily="34" charset="0"/>
              </a:rPr>
              <a:t>Conforme orientação do documento norteador mencionado, as variáveis que corroboram com a retenção e evasão por curso no IFCE classificam-se em três categorias, a saber: </a:t>
            </a:r>
            <a:endParaRPr lang="pt-BR" dirty="0" smtClean="0">
              <a:latin typeface="Verdana" pitchFamily="34" charset="0"/>
              <a:ea typeface="Verdana" pitchFamily="34" charset="0"/>
              <a:cs typeface="Verdana" pitchFamily="34" charset="0"/>
            </a:endParaRPr>
          </a:p>
          <a:p>
            <a:pPr algn="just"/>
            <a:endParaRPr lang="pt-BR" dirty="0">
              <a:latin typeface="Verdana" pitchFamily="34" charset="0"/>
              <a:ea typeface="Verdana" pitchFamily="34" charset="0"/>
              <a:cs typeface="Verdana" pitchFamily="34" charset="0"/>
            </a:endParaRPr>
          </a:p>
          <a:p>
            <a:pPr marL="342900" indent="-342900" algn="just">
              <a:buAutoNum type="alphaLcParenR"/>
            </a:pPr>
            <a:r>
              <a:rPr lang="pt-BR" dirty="0" smtClean="0">
                <a:latin typeface="Verdana" pitchFamily="34" charset="0"/>
                <a:ea typeface="Verdana" pitchFamily="34" charset="0"/>
                <a:cs typeface="Verdana" pitchFamily="34" charset="0"/>
              </a:rPr>
              <a:t>fatores </a:t>
            </a:r>
            <a:r>
              <a:rPr lang="pt-BR" dirty="0">
                <a:latin typeface="Verdana" pitchFamily="34" charset="0"/>
                <a:ea typeface="Verdana" pitchFamily="34" charset="0"/>
                <a:cs typeface="Verdana" pitchFamily="34" charset="0"/>
              </a:rPr>
              <a:t>individuais que apresentam aspectos inerentes aos estudantes; </a:t>
            </a:r>
            <a:endParaRPr lang="pt-BR" dirty="0" smtClean="0">
              <a:latin typeface="Verdana" pitchFamily="34" charset="0"/>
              <a:ea typeface="Verdana" pitchFamily="34" charset="0"/>
              <a:cs typeface="Verdana" pitchFamily="34" charset="0"/>
            </a:endParaRPr>
          </a:p>
          <a:p>
            <a:pPr marL="342900" indent="-342900" algn="just">
              <a:buAutoNum type="alphaLcParenR"/>
            </a:pPr>
            <a:endParaRPr lang="pt-BR" dirty="0">
              <a:latin typeface="Verdana" pitchFamily="34" charset="0"/>
              <a:ea typeface="Verdana" pitchFamily="34" charset="0"/>
              <a:cs typeface="Verdana" pitchFamily="34" charset="0"/>
            </a:endParaRPr>
          </a:p>
          <a:p>
            <a:pPr algn="just"/>
            <a:r>
              <a:rPr lang="pt-BR" dirty="0">
                <a:latin typeface="Verdana" pitchFamily="34" charset="0"/>
                <a:ea typeface="Verdana" pitchFamily="34" charset="0"/>
                <a:cs typeface="Verdana" pitchFamily="34" charset="0"/>
              </a:rPr>
              <a:t>b) fatores internos à instituição que se referem a problemas relacionados à infraestrutura, ao currículo, à gestão administrativa e didático-pedagógica da instituição, bem como outros fatores institucionais que conduzem o aluno a evadir-se do curso; </a:t>
            </a:r>
            <a:endParaRPr lang="pt-BR" dirty="0" smtClean="0">
              <a:latin typeface="Verdana" pitchFamily="34" charset="0"/>
              <a:ea typeface="Verdana" pitchFamily="34" charset="0"/>
              <a:cs typeface="Verdana" pitchFamily="34" charset="0"/>
            </a:endParaRPr>
          </a:p>
          <a:p>
            <a:pPr algn="just"/>
            <a:endParaRPr lang="pt-BR" dirty="0" smtClean="0">
              <a:latin typeface="Verdana" pitchFamily="34" charset="0"/>
              <a:ea typeface="Verdana" pitchFamily="34" charset="0"/>
              <a:cs typeface="Verdana" pitchFamily="34" charset="0"/>
            </a:endParaRPr>
          </a:p>
          <a:p>
            <a:pPr algn="just"/>
            <a:r>
              <a:rPr lang="pt-BR" dirty="0" smtClean="0">
                <a:latin typeface="Verdana" pitchFamily="34" charset="0"/>
                <a:ea typeface="Verdana" pitchFamily="34" charset="0"/>
                <a:cs typeface="Verdana" pitchFamily="34" charset="0"/>
              </a:rPr>
              <a:t>c) fatores externos à instituição relacionam-se às dificuldades socais e financeiras do estudante em permanecer no curso e a questões inerentes à futura profissão. </a:t>
            </a:r>
          </a:p>
        </p:txBody>
      </p:sp>
    </p:spTree>
    <p:extLst>
      <p:ext uri="{BB962C8B-B14F-4D97-AF65-F5344CB8AC3E}">
        <p14:creationId xmlns:p14="http://schemas.microsoft.com/office/powerpoint/2010/main" val="2200703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Retângulo 2"/>
          <p:cNvSpPr/>
          <p:nvPr/>
        </p:nvSpPr>
        <p:spPr>
          <a:xfrm>
            <a:off x="2286000" y="1582341"/>
            <a:ext cx="4572000" cy="646331"/>
          </a:xfrm>
          <a:prstGeom prst="rect">
            <a:avLst/>
          </a:prstGeom>
        </p:spPr>
        <p:txBody>
          <a:bodyPr>
            <a:spAutoFit/>
          </a:bodyPr>
          <a:lstStyle/>
          <a:p>
            <a:endParaRPr lang="pt-BR" dirty="0"/>
          </a:p>
          <a:p>
            <a:r>
              <a:rPr lang="pt-BR" dirty="0" smtClean="0"/>
              <a:t> </a:t>
            </a:r>
            <a:endParaRPr lang="pt-BR" dirty="0"/>
          </a:p>
        </p:txBody>
      </p:sp>
      <p:sp>
        <p:nvSpPr>
          <p:cNvPr id="4" name="CaixaDeTexto 3"/>
          <p:cNvSpPr txBox="1"/>
          <p:nvPr/>
        </p:nvSpPr>
        <p:spPr>
          <a:xfrm>
            <a:off x="467544" y="332656"/>
            <a:ext cx="8280920" cy="6124754"/>
          </a:xfrm>
          <a:prstGeom prst="rect">
            <a:avLst/>
          </a:prstGeom>
          <a:noFill/>
        </p:spPr>
        <p:txBody>
          <a:bodyPr wrap="square" rtlCol="0">
            <a:spAutoFit/>
          </a:bodyPr>
          <a:lstStyle/>
          <a:p>
            <a:r>
              <a:rPr lang="pt-BR" sz="2800" dirty="0" smtClean="0">
                <a:latin typeface="Verdana" pitchFamily="34" charset="0"/>
                <a:ea typeface="Verdana" pitchFamily="34" charset="0"/>
                <a:cs typeface="Verdana" pitchFamily="34" charset="0"/>
              </a:rPr>
              <a:t>Principais causas de evasão e retenção no IFCE</a:t>
            </a:r>
          </a:p>
          <a:p>
            <a:endParaRPr lang="pt-BR" sz="2800" dirty="0">
              <a:latin typeface="Verdana" pitchFamily="34" charset="0"/>
              <a:ea typeface="Verdana" pitchFamily="34" charset="0"/>
              <a:cs typeface="Verdana" pitchFamily="34" charset="0"/>
            </a:endParaRPr>
          </a:p>
          <a:p>
            <a:pPr marL="514350" indent="-514350">
              <a:buFont typeface="+mj-lt"/>
              <a:buAutoNum type="arabicPeriod"/>
            </a:pPr>
            <a:r>
              <a:rPr lang="pt-BR" sz="2800" dirty="0" smtClean="0">
                <a:latin typeface="Verdana" pitchFamily="34" charset="0"/>
                <a:ea typeface="Verdana" pitchFamily="34" charset="0"/>
                <a:cs typeface="Verdana" pitchFamily="34" charset="0"/>
              </a:rPr>
              <a:t>Diagnóstico quantitativo </a:t>
            </a:r>
          </a:p>
          <a:p>
            <a:pPr marL="514350" indent="-514350">
              <a:buFont typeface="+mj-lt"/>
              <a:buAutoNum type="arabicPeriod"/>
            </a:pPr>
            <a:endParaRPr lang="pt-BR" sz="2800" dirty="0" smtClean="0">
              <a:latin typeface="Verdana" pitchFamily="34" charset="0"/>
              <a:ea typeface="Verdana" pitchFamily="34" charset="0"/>
              <a:cs typeface="Verdana" pitchFamily="34" charset="0"/>
            </a:endParaRPr>
          </a:p>
          <a:p>
            <a:pPr marL="514350" indent="-514350">
              <a:buFont typeface="+mj-lt"/>
              <a:buAutoNum type="arabicPeriod"/>
            </a:pPr>
            <a:r>
              <a:rPr lang="pt-BR" sz="2800" dirty="0" smtClean="0">
                <a:latin typeface="Verdana" pitchFamily="34" charset="0"/>
                <a:ea typeface="Verdana" pitchFamily="34" charset="0"/>
                <a:cs typeface="Verdana" pitchFamily="34" charset="0"/>
              </a:rPr>
              <a:t>Diagnóstico qualitativo:</a:t>
            </a:r>
          </a:p>
          <a:p>
            <a:endParaRPr lang="pt-BR" sz="2800" dirty="0">
              <a:latin typeface="Verdana" pitchFamily="34" charset="0"/>
              <a:ea typeface="Verdana" pitchFamily="34" charset="0"/>
              <a:cs typeface="Verdana" pitchFamily="34" charset="0"/>
            </a:endParaRPr>
          </a:p>
          <a:p>
            <a:pPr marL="285750" indent="-285750">
              <a:buFont typeface="Wingdings" pitchFamily="2" charset="2"/>
              <a:buChar char="Ø"/>
            </a:pPr>
            <a:r>
              <a:rPr lang="pt-BR" sz="2800" dirty="0" smtClean="0">
                <a:latin typeface="Verdana" pitchFamily="34" charset="0"/>
                <a:ea typeface="Verdana" pitchFamily="34" charset="0"/>
                <a:cs typeface="Verdana" pitchFamily="34" charset="0"/>
              </a:rPr>
              <a:t>Fatores individuais</a:t>
            </a:r>
          </a:p>
          <a:p>
            <a:pPr marL="285750" indent="-285750">
              <a:buFont typeface="Wingdings" pitchFamily="2" charset="2"/>
              <a:buChar char="Ø"/>
            </a:pPr>
            <a:endParaRPr lang="pt-BR" sz="2800" dirty="0">
              <a:latin typeface="Verdana" pitchFamily="34" charset="0"/>
              <a:ea typeface="Verdana" pitchFamily="34" charset="0"/>
              <a:cs typeface="Verdana" pitchFamily="34" charset="0"/>
            </a:endParaRPr>
          </a:p>
          <a:p>
            <a:pPr marL="285750" indent="-285750">
              <a:buFont typeface="Wingdings" pitchFamily="2" charset="2"/>
              <a:buChar char="Ø"/>
            </a:pPr>
            <a:r>
              <a:rPr lang="pt-BR" sz="2800" dirty="0" smtClean="0">
                <a:latin typeface="Verdana" pitchFamily="34" charset="0"/>
                <a:ea typeface="Verdana" pitchFamily="34" charset="0"/>
                <a:cs typeface="Verdana" pitchFamily="34" charset="0"/>
              </a:rPr>
              <a:t>Fatores internos à instituição</a:t>
            </a:r>
          </a:p>
          <a:p>
            <a:pPr marL="285750" indent="-285750">
              <a:buFont typeface="Wingdings" pitchFamily="2" charset="2"/>
              <a:buChar char="Ø"/>
            </a:pPr>
            <a:endParaRPr lang="pt-BR" sz="2800" dirty="0">
              <a:latin typeface="Verdana" pitchFamily="34" charset="0"/>
              <a:ea typeface="Verdana" pitchFamily="34" charset="0"/>
              <a:cs typeface="Verdana" pitchFamily="34" charset="0"/>
            </a:endParaRPr>
          </a:p>
          <a:p>
            <a:pPr marL="285750" indent="-285750">
              <a:buFont typeface="Wingdings" pitchFamily="2" charset="2"/>
              <a:buChar char="Ø"/>
            </a:pPr>
            <a:r>
              <a:rPr lang="pt-BR" sz="2800" dirty="0" smtClean="0">
                <a:latin typeface="Verdana" pitchFamily="34" charset="0"/>
                <a:ea typeface="Verdana" pitchFamily="34" charset="0"/>
                <a:cs typeface="Verdana" pitchFamily="34" charset="0"/>
              </a:rPr>
              <a:t>Fatores externos à instituição  </a:t>
            </a:r>
          </a:p>
          <a:p>
            <a:endParaRPr lang="pt-BR" sz="2800" dirty="0">
              <a:latin typeface="Verdana" pitchFamily="34" charset="0"/>
              <a:ea typeface="Verdana" pitchFamily="34" charset="0"/>
              <a:cs typeface="Verdana" pitchFamily="34" charset="0"/>
            </a:endParaRPr>
          </a:p>
          <a:p>
            <a:endParaRPr lang="pt-BR" sz="2800" dirty="0">
              <a:latin typeface="Verdana" pitchFamily="34" charset="0"/>
              <a:ea typeface="Verdana" pitchFamily="34" charset="0"/>
              <a:cs typeface="Verdana" pitchFamily="34" charset="0"/>
            </a:endParaRPr>
          </a:p>
        </p:txBody>
      </p:sp>
      <p:sp>
        <p:nvSpPr>
          <p:cNvPr id="7" name="CaixaDeTexto 6"/>
          <p:cNvSpPr txBox="1"/>
          <p:nvPr/>
        </p:nvSpPr>
        <p:spPr>
          <a:xfrm>
            <a:off x="6388779" y="3861048"/>
            <a:ext cx="2755221" cy="2031325"/>
          </a:xfrm>
          <a:prstGeom prst="rect">
            <a:avLst/>
          </a:prstGeom>
          <a:noFill/>
        </p:spPr>
        <p:txBody>
          <a:bodyPr wrap="square" rtlCol="0">
            <a:spAutoFit/>
          </a:bodyPr>
          <a:lstStyle/>
          <a:p>
            <a:pPr algn="ctr"/>
            <a:r>
              <a:rPr lang="pt-BR" b="1" dirty="0" smtClean="0">
                <a:solidFill>
                  <a:srgbClr val="FF0000"/>
                </a:solidFill>
                <a:latin typeface="Verdana" pitchFamily="34" charset="0"/>
                <a:ea typeface="Verdana" pitchFamily="34" charset="0"/>
                <a:cs typeface="Verdana" pitchFamily="34" charset="0"/>
              </a:rPr>
              <a:t>Ações de intervenção</a:t>
            </a:r>
          </a:p>
          <a:p>
            <a:pPr algn="ctr"/>
            <a:endParaRPr lang="pt-BR" b="1" dirty="0">
              <a:latin typeface="Verdana" pitchFamily="34" charset="0"/>
              <a:ea typeface="Verdana" pitchFamily="34" charset="0"/>
              <a:cs typeface="Verdana" pitchFamily="34" charset="0"/>
            </a:endParaRPr>
          </a:p>
          <a:p>
            <a:pPr algn="ctr"/>
            <a:endParaRPr lang="pt-BR" b="1" dirty="0" smtClean="0">
              <a:latin typeface="Verdana" pitchFamily="34" charset="0"/>
              <a:ea typeface="Verdana" pitchFamily="34" charset="0"/>
              <a:cs typeface="Verdana" pitchFamily="34" charset="0"/>
            </a:endParaRPr>
          </a:p>
          <a:p>
            <a:pPr algn="ctr"/>
            <a:endParaRPr lang="pt-BR" b="1" dirty="0">
              <a:latin typeface="Verdana" pitchFamily="34" charset="0"/>
              <a:ea typeface="Verdana" pitchFamily="34" charset="0"/>
              <a:cs typeface="Verdana" pitchFamily="34" charset="0"/>
            </a:endParaRPr>
          </a:p>
          <a:p>
            <a:pPr algn="ctr"/>
            <a:r>
              <a:rPr lang="pt-BR" b="1" dirty="0" smtClean="0">
                <a:solidFill>
                  <a:srgbClr val="FF0000"/>
                </a:solidFill>
                <a:latin typeface="Verdana" pitchFamily="34" charset="0"/>
                <a:ea typeface="Verdana" pitchFamily="34" charset="0"/>
                <a:cs typeface="Verdana" pitchFamily="34" charset="0"/>
              </a:rPr>
              <a:t>Medida de intervenção</a:t>
            </a:r>
            <a:endParaRPr lang="pt-BR" b="1" dirty="0">
              <a:solidFill>
                <a:srgbClr val="FF0000"/>
              </a:solidFill>
              <a:latin typeface="Verdana" pitchFamily="34" charset="0"/>
              <a:ea typeface="Verdana" pitchFamily="34" charset="0"/>
              <a:cs typeface="Verdana" pitchFamily="34" charset="0"/>
            </a:endParaRPr>
          </a:p>
        </p:txBody>
      </p:sp>
      <p:cxnSp>
        <p:nvCxnSpPr>
          <p:cNvPr id="9" name="Conector de seta reta 8"/>
          <p:cNvCxnSpPr/>
          <p:nvPr/>
        </p:nvCxnSpPr>
        <p:spPr>
          <a:xfrm>
            <a:off x="7766389" y="4509120"/>
            <a:ext cx="21698"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Chave esquerda 10"/>
          <p:cNvSpPr/>
          <p:nvPr/>
        </p:nvSpPr>
        <p:spPr>
          <a:xfrm>
            <a:off x="6272477" y="3395033"/>
            <a:ext cx="232603" cy="241023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Tree>
    <p:extLst>
      <p:ext uri="{BB962C8B-B14F-4D97-AF65-F5344CB8AC3E}">
        <p14:creationId xmlns:p14="http://schemas.microsoft.com/office/powerpoint/2010/main" val="688026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0297"/>
            <a:ext cx="8229600" cy="1143000"/>
          </a:xfrm>
        </p:spPr>
        <p:txBody>
          <a:bodyPr/>
          <a:lstStyle/>
          <a:p>
            <a:r>
              <a:rPr lang="pt-BR" dirty="0" smtClean="0"/>
              <a:t>Diagnóstico qualitativo: fatores</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408658227"/>
              </p:ext>
            </p:extLst>
          </p:nvPr>
        </p:nvGraphicFramePr>
        <p:xfrm>
          <a:off x="251520" y="908720"/>
          <a:ext cx="8712969" cy="5368831"/>
        </p:xfrm>
        <a:graphic>
          <a:graphicData uri="http://schemas.openxmlformats.org/drawingml/2006/table">
            <a:tbl>
              <a:tblPr firstRow="1" bandRow="1">
                <a:tableStyleId>{5C22544A-7EE6-4342-B048-85BDC9FD1C3A}</a:tableStyleId>
              </a:tblPr>
              <a:tblGrid>
                <a:gridCol w="2904323"/>
                <a:gridCol w="2904323"/>
                <a:gridCol w="2904323"/>
              </a:tblGrid>
              <a:tr h="7053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latin typeface="Verdana" pitchFamily="34" charset="0"/>
                          <a:ea typeface="Verdana" pitchFamily="34" charset="0"/>
                          <a:cs typeface="Verdana" pitchFamily="34" charset="0"/>
                        </a:rPr>
                        <a:t>Fatores individuais:</a:t>
                      </a:r>
                    </a:p>
                    <a:p>
                      <a:endParaRPr lang="pt-B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1" dirty="0" smtClean="0">
                          <a:latin typeface="Verdana" pitchFamily="34" charset="0"/>
                          <a:ea typeface="Verdana" pitchFamily="34" charset="0"/>
                          <a:cs typeface="Verdana" pitchFamily="34" charset="0"/>
                        </a:rPr>
                        <a:t>Fatores internos à instituição: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latin typeface="Verdana" pitchFamily="34" charset="0"/>
                          <a:ea typeface="Verdana" pitchFamily="34" charset="0"/>
                          <a:cs typeface="Verdana" pitchFamily="34" charset="0"/>
                        </a:rPr>
                        <a:t>Fatores externos à instituição:</a:t>
                      </a:r>
                    </a:p>
                  </a:txBody>
                  <a:tcPr/>
                </a:tc>
              </a:tr>
              <a:tr h="4568249">
                <a:tc>
                  <a:txBody>
                    <a:bodyPr/>
                    <a:lstStyle/>
                    <a:p>
                      <a:pPr marL="342900" indent="-342900">
                        <a:buFont typeface="+mj-lt"/>
                        <a:buAutoNum type="arabicPeriod"/>
                      </a:pPr>
                      <a:r>
                        <a:rPr lang="pt-BR" sz="1500" dirty="0" smtClean="0">
                          <a:latin typeface="Verdana" pitchFamily="34" charset="0"/>
                          <a:ea typeface="Verdana" pitchFamily="34" charset="0"/>
                          <a:cs typeface="Verdana" pitchFamily="34" charset="0"/>
                        </a:rPr>
                        <a:t>ADAPTAÇÃO À VIDA ACADÊMICA 	</a:t>
                      </a:r>
                    </a:p>
                    <a:p>
                      <a:pPr marL="342900" indent="-342900">
                        <a:buFont typeface="+mj-lt"/>
                        <a:buAutoNum type="arabicPeriod"/>
                      </a:pPr>
                      <a:r>
                        <a:rPr lang="pt-BR" sz="1500" dirty="0" smtClean="0">
                          <a:latin typeface="Verdana" pitchFamily="34" charset="0"/>
                          <a:ea typeface="Verdana" pitchFamily="34" charset="0"/>
                          <a:cs typeface="Verdana" pitchFamily="34" charset="0"/>
                        </a:rPr>
                        <a:t>QUALIDADE DA FORMAÇÃO ESCOLAR ANTERIOR E CAPACIDADE DE APRENDIZAGEM </a:t>
                      </a:r>
                    </a:p>
                    <a:p>
                      <a:pPr marL="342900" indent="-342900">
                        <a:buFont typeface="+mj-lt"/>
                        <a:buAutoNum type="arabicPeriod"/>
                      </a:pPr>
                      <a:r>
                        <a:rPr lang="pt-BR" sz="1500" dirty="0" smtClean="0">
                          <a:latin typeface="Verdana" pitchFamily="34" charset="0"/>
                          <a:ea typeface="Verdana" pitchFamily="34" charset="0"/>
                          <a:cs typeface="Verdana" pitchFamily="34" charset="0"/>
                        </a:rPr>
                        <a:t>QUESTÕES PESSOAIS E DE SAÚDE DO ESTUDANTE OU DE FAMILIAR 	</a:t>
                      </a:r>
                    </a:p>
                    <a:p>
                      <a:pPr marL="342900" indent="-342900">
                        <a:buFont typeface="+mj-lt"/>
                        <a:buAutoNum type="arabicPeriod"/>
                      </a:pPr>
                      <a:r>
                        <a:rPr lang="pt-BR" sz="1500" dirty="0" smtClean="0">
                          <a:latin typeface="Verdana" pitchFamily="34" charset="0"/>
                          <a:ea typeface="Verdana" pitchFamily="34" charset="0"/>
                          <a:cs typeface="Verdana" pitchFamily="34" charset="0"/>
                        </a:rPr>
                        <a:t>DESMOTIVAÇÃO COM CURSO ESCOLHIDO </a:t>
                      </a:r>
                    </a:p>
                    <a:p>
                      <a:pPr marL="342900" indent="-342900">
                        <a:buFont typeface="+mj-lt"/>
                        <a:buAutoNum type="arabicPeriod"/>
                      </a:pPr>
                      <a:r>
                        <a:rPr lang="pt-BR" sz="1500" dirty="0" smtClean="0">
                          <a:latin typeface="Verdana" pitchFamily="34" charset="0"/>
                          <a:ea typeface="Verdana" pitchFamily="34" charset="0"/>
                          <a:cs typeface="Verdana" pitchFamily="34" charset="0"/>
                        </a:rPr>
                        <a:t>DESCOBERTA DE NOVOS INTERESSES OU NOVO PROCESSO DE SELEÇÃO</a:t>
                      </a:r>
                    </a:p>
                    <a:p>
                      <a:pPr marL="342900" indent="-342900">
                        <a:buFont typeface="+mj-lt"/>
                        <a:buAutoNum type="arabicPeriod"/>
                      </a:pPr>
                      <a:r>
                        <a:rPr lang="pt-BR" sz="1500" dirty="0" smtClean="0">
                          <a:latin typeface="Verdana" pitchFamily="34" charset="0"/>
                          <a:ea typeface="Verdana" pitchFamily="34" charset="0"/>
                          <a:cs typeface="Verdana" pitchFamily="34" charset="0"/>
                        </a:rPr>
                        <a:t>ATUALIZAÇÃO E FLEXIBILIDADE CURRICULAR </a:t>
                      </a:r>
                      <a:endParaRPr lang="pt-BR" sz="1500" dirty="0"/>
                    </a:p>
                  </a:txBody>
                  <a:tcPr/>
                </a:tc>
                <a:tc>
                  <a:txBody>
                    <a:bodyPr/>
                    <a:lstStyle/>
                    <a:p>
                      <a:pPr marL="342900" indent="-342900">
                        <a:buFont typeface="+mj-lt"/>
                        <a:buAutoNum type="arabicPeriod"/>
                      </a:pPr>
                      <a:r>
                        <a:rPr lang="pt-BR" sz="1300" dirty="0" smtClean="0">
                          <a:latin typeface="Verdana" pitchFamily="34" charset="0"/>
                          <a:ea typeface="Verdana" pitchFamily="34" charset="0"/>
                          <a:cs typeface="Verdana" pitchFamily="34" charset="0"/>
                        </a:rPr>
                        <a:t>GESTÃO ACADÊMICA DO CURSO </a:t>
                      </a:r>
                    </a:p>
                    <a:p>
                      <a:pPr marL="342900" indent="-342900">
                        <a:buFont typeface="+mj-lt"/>
                        <a:buAutoNum type="arabicPeriod"/>
                      </a:pPr>
                      <a:r>
                        <a:rPr lang="pt-BR" sz="1300" dirty="0" smtClean="0">
                          <a:latin typeface="Verdana" pitchFamily="34" charset="0"/>
                          <a:ea typeface="Verdana" pitchFamily="34" charset="0"/>
                          <a:cs typeface="Verdana" pitchFamily="34" charset="0"/>
                        </a:rPr>
                        <a:t>INFRAESTRUTURA FÍSICA, MATERIAL, TECNOLÓGICA E DE PESSOAL PARA O ENSINO</a:t>
                      </a:r>
                    </a:p>
                    <a:p>
                      <a:pPr marL="342900" indent="-342900">
                        <a:buFont typeface="+mj-lt"/>
                        <a:buAutoNum type="arabicPeriod"/>
                      </a:pPr>
                      <a:r>
                        <a:rPr lang="pt-BR" sz="1300" dirty="0" smtClean="0">
                          <a:latin typeface="Verdana" pitchFamily="34" charset="0"/>
                          <a:ea typeface="Verdana" pitchFamily="34" charset="0"/>
                          <a:cs typeface="Verdana" pitchFamily="34" charset="0"/>
                        </a:rPr>
                        <a:t>GESTÃO ADMINISTRATIVA E FINANCEIRA DA UNIDADE DE ENSINO 	</a:t>
                      </a:r>
                    </a:p>
                    <a:p>
                      <a:pPr marL="342900" indent="-342900">
                        <a:buFont typeface="+mj-lt"/>
                        <a:buAutoNum type="arabicPeriod"/>
                      </a:pPr>
                      <a:r>
                        <a:rPr lang="pt-BR" sz="1300" dirty="0" smtClean="0">
                          <a:latin typeface="Verdana" pitchFamily="34" charset="0"/>
                          <a:ea typeface="Verdana" pitchFamily="34" charset="0"/>
                          <a:cs typeface="Verdana" pitchFamily="34" charset="0"/>
                        </a:rPr>
                        <a:t>QUESTÕES DIDÁTICO-PEDAGÓGICAS 	</a:t>
                      </a:r>
                    </a:p>
                    <a:p>
                      <a:pPr marL="342900" indent="-342900">
                        <a:buFont typeface="+mj-lt"/>
                        <a:buAutoNum type="arabicPeriod"/>
                      </a:pPr>
                      <a:r>
                        <a:rPr lang="pt-BR" sz="1300" dirty="0" smtClean="0">
                          <a:latin typeface="Verdana" pitchFamily="34" charset="0"/>
                          <a:ea typeface="Verdana" pitchFamily="34" charset="0"/>
                          <a:cs typeface="Verdana" pitchFamily="34" charset="0"/>
                        </a:rPr>
                        <a:t>PROCESSO DE SELEÇÃO E POLÍTICA DE OCUPAÇÃO DE VAGAS 	</a:t>
                      </a:r>
                    </a:p>
                    <a:p>
                      <a:pPr marL="342900" indent="-342900">
                        <a:buFont typeface="+mj-lt"/>
                        <a:buAutoNum type="arabicPeriod"/>
                      </a:pPr>
                      <a:r>
                        <a:rPr lang="pt-BR" sz="1300" dirty="0" smtClean="0">
                          <a:latin typeface="Verdana" pitchFamily="34" charset="0"/>
                          <a:ea typeface="Verdana" pitchFamily="34" charset="0"/>
                          <a:cs typeface="Verdana" pitchFamily="34" charset="0"/>
                        </a:rPr>
                        <a:t>INCLUSÃO SOCIAL E RESPEITO À DIVERSIDADE 	</a:t>
                      </a:r>
                    </a:p>
                    <a:p>
                      <a:pPr marL="342900" indent="-342900">
                        <a:buFont typeface="+mj-lt"/>
                        <a:buAutoNum type="arabicPeriod"/>
                      </a:pPr>
                      <a:r>
                        <a:rPr lang="pt-BR" sz="1300" dirty="0" smtClean="0">
                          <a:latin typeface="Verdana" pitchFamily="34" charset="0"/>
                          <a:ea typeface="Verdana" pitchFamily="34" charset="0"/>
                          <a:cs typeface="Verdana" pitchFamily="34" charset="0"/>
                        </a:rPr>
                        <a:t>ATENDIMENTO ÀS PESSOAS COMO NECESSIDADES EDUCACIONAIS ESPECIAIS, INCLUSÃO SOCIAL E RESPEITO À DIVERSIDADE </a:t>
                      </a:r>
                    </a:p>
                    <a:p>
                      <a:pPr marL="342900" indent="-342900">
                        <a:buFont typeface="+mj-lt"/>
                        <a:buAutoNum type="arabicPeriod"/>
                      </a:pPr>
                      <a:r>
                        <a:rPr lang="pt-BR" sz="1300" dirty="0" smtClean="0">
                          <a:latin typeface="Verdana" pitchFamily="34" charset="0"/>
                          <a:ea typeface="Verdana" pitchFamily="34" charset="0"/>
                          <a:cs typeface="Verdana" pitchFamily="34" charset="0"/>
                        </a:rPr>
                        <a:t>RELAÇÃO FAMÍLIA E IFCE </a:t>
                      </a:r>
                      <a:endParaRPr lang="pt-BR" sz="1300" dirty="0"/>
                    </a:p>
                  </a:txBody>
                  <a:tcPr/>
                </a:tc>
                <a:tc>
                  <a:txBody>
                    <a:bodyPr/>
                    <a:lstStyle/>
                    <a:p>
                      <a:r>
                        <a:rPr lang="pt-BR" sz="1600" dirty="0" smtClean="0">
                          <a:latin typeface="Verdana" pitchFamily="34" charset="0"/>
                          <a:ea typeface="Verdana" pitchFamily="34" charset="0"/>
                          <a:cs typeface="Verdana" pitchFamily="34" charset="0"/>
                        </a:rPr>
                        <a:t>1. CONJUNTURA ECONÔMICA E SOCIAL </a:t>
                      </a:r>
                      <a:endParaRPr lang="pt-BR" sz="1600" dirty="0"/>
                    </a:p>
                  </a:txBody>
                  <a:tcPr/>
                </a:tc>
              </a:tr>
            </a:tbl>
          </a:graphicData>
        </a:graphic>
      </p:graphicFrame>
    </p:spTree>
    <p:extLst>
      <p:ext uri="{BB962C8B-B14F-4D97-AF65-F5344CB8AC3E}">
        <p14:creationId xmlns:p14="http://schemas.microsoft.com/office/powerpoint/2010/main" val="1217455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Retângulo 2"/>
          <p:cNvSpPr/>
          <p:nvPr/>
        </p:nvSpPr>
        <p:spPr>
          <a:xfrm>
            <a:off x="467544" y="3244334"/>
            <a:ext cx="8208912" cy="369332"/>
          </a:xfrm>
          <a:prstGeom prst="rect">
            <a:avLst/>
          </a:prstGeom>
        </p:spPr>
        <p:txBody>
          <a:bodyPr wrap="square">
            <a:spAutoFit/>
          </a:bodyPr>
          <a:lstStyle/>
          <a:p>
            <a:r>
              <a:rPr lang="pt-BR" dirty="0" smtClean="0">
                <a:hlinkClick r:id="rId2"/>
              </a:rPr>
              <a:t>https://gestaoproen.ifce.edu.br/</a:t>
            </a:r>
            <a:endParaRPr lang="pt-BR" dirty="0"/>
          </a:p>
        </p:txBody>
      </p:sp>
    </p:spTree>
    <p:extLst>
      <p:ext uri="{BB962C8B-B14F-4D97-AF65-F5344CB8AC3E}">
        <p14:creationId xmlns:p14="http://schemas.microsoft.com/office/powerpoint/2010/main" val="3833626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403</Words>
  <Application>Microsoft Office PowerPoint</Application>
  <PresentationFormat>Apresentação na tela (4:3)</PresentationFormat>
  <Paragraphs>51</Paragraphs>
  <Slides>8</Slides>
  <Notes>0</Notes>
  <HiddenSlides>0</HiddenSlides>
  <MMClips>0</MMClips>
  <ScaleCrop>false</ScaleCrop>
  <HeadingPairs>
    <vt:vector size="4" baseType="variant">
      <vt:variant>
        <vt:lpstr>Tema</vt:lpstr>
      </vt:variant>
      <vt:variant>
        <vt:i4>1</vt:i4>
      </vt:variant>
      <vt:variant>
        <vt:lpstr>Títulos de slides</vt:lpstr>
      </vt:variant>
      <vt:variant>
        <vt:i4>8</vt:i4>
      </vt:variant>
    </vt:vector>
  </HeadingPairs>
  <TitlesOfParts>
    <vt:vector size="9" baseType="lpstr">
      <vt:lpstr>Tema do Office</vt:lpstr>
      <vt:lpstr>  Planejamento e Registro de ações do PPE no Sistema de Gestão PROEN  23/01/2019</vt:lpstr>
      <vt:lpstr>Apresentação do PowerPoint</vt:lpstr>
      <vt:lpstr>Apresentação do PowerPoint</vt:lpstr>
      <vt:lpstr>Apresentação do PowerPoint</vt:lpstr>
      <vt:lpstr>Apresentação do PowerPoint</vt:lpstr>
      <vt:lpstr>Apresentação do PowerPoint</vt:lpstr>
      <vt:lpstr>Diagnóstico qualitativo: fatores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Planejamento e Registro de ações do PPE no Sistema de Gestão PROEN 23/01/2019</dc:title>
  <dc:creator>Iveline</dc:creator>
  <cp:lastModifiedBy>Iveline</cp:lastModifiedBy>
  <cp:revision>10</cp:revision>
  <dcterms:created xsi:type="dcterms:W3CDTF">2019-01-21T17:46:13Z</dcterms:created>
  <dcterms:modified xsi:type="dcterms:W3CDTF">2019-01-21T20:02:51Z</dcterms:modified>
</cp:coreProperties>
</file>