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9" r:id="rId5"/>
    <p:sldId id="285" r:id="rId6"/>
    <p:sldId id="292" r:id="rId7"/>
    <p:sldId id="294" r:id="rId8"/>
    <p:sldId id="273" r:id="rId9"/>
    <p:sldId id="274" r:id="rId10"/>
    <p:sldId id="293" r:id="rId11"/>
    <p:sldId id="289" r:id="rId12"/>
    <p:sldId id="275" r:id="rId13"/>
    <p:sldId id="27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834661835748788"/>
          <c:y val="0.24094106370414156"/>
          <c:w val="0.30938285024154588"/>
          <c:h val="0.73745349466369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0.37719</cdr:x>
      <cdr:y>0.30079</cdr:y>
    </cdr:from>
    <cdr:to>
      <cdr:x>0.48858</cdr:x>
      <cdr:y>0.48971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096344" y="1455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0.0087</cdr:x>
      <cdr:y>0.01413</cdr:y>
    </cdr:from>
    <cdr:to>
      <cdr:x>0.61494</cdr:x>
      <cdr:y>0.64784</cdr:y>
    </cdr:to>
    <cdr:grpSp>
      <cdr:nvGrpSpPr>
        <cdr:cNvPr id="3" name="Grupo 2"/>
        <cdr:cNvGrpSpPr/>
      </cdr:nvGrpSpPr>
      <cdr:grpSpPr>
        <a:xfrm xmlns:a="http://schemas.openxmlformats.org/drawingml/2006/main">
          <a:off x="74550" y="71998"/>
          <a:ext cx="5194841" cy="3228995"/>
          <a:chOff x="0" y="0"/>
          <a:chExt cx="5019675" cy="3228974"/>
        </a:xfrm>
      </cdr:grpSpPr>
      <cdr:sp macro="" textlink="">
        <cdr:nvSpPr>
          <cdr:cNvPr id="4" name="Retângulo de cantos arredondados 3"/>
          <cdr:cNvSpPr/>
        </cdr:nvSpPr>
        <cdr:spPr>
          <a:xfrm xmlns:a="http://schemas.openxmlformats.org/drawingml/2006/main">
            <a:off x="0" y="0"/>
            <a:ext cx="5019675" cy="3228974"/>
          </a:xfrm>
          <a:prstGeom xmlns:a="http://schemas.openxmlformats.org/drawingml/2006/main" prst="roundRect">
            <a:avLst>
              <a:gd name="adj" fmla="val 8500"/>
            </a:avLst>
          </a:prstGeom>
        </cdr:spPr>
        <cdr:style>
          <a:lnRef xmlns:a="http://schemas.openxmlformats.org/drawingml/2006/main" idx="0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3">
            <a:schemeClr val="accent2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3">
            <a:schemeClr val="accent2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5" name="Retângulo 4"/>
          <cdr:cNvSpPr/>
        </cdr:nvSpPr>
        <cdr:spPr>
          <a:xfrm xmlns:a="http://schemas.openxmlformats.org/drawingml/2006/main">
            <a:off x="80387" y="80387"/>
            <a:ext cx="4858901" cy="306820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8580" tIns="68580" rIns="68580" bIns="2506043" numCol="1" spcCol="1270" anchor="t" anchorCtr="0">
            <a:noAutofit/>
          </a:bodyPr>
          <a:lstStyle xmlns:a="http://schemas.openxmlformats.org/drawingml/2006/main"/>
          <a:p xmlns:a="http://schemas.openxmlformats.org/drawingml/2006/main"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>
                <a:solidFill>
                  <a:sysClr val="windowText" lastClr="000000"/>
                </a:solidFill>
              </a:rPr>
              <a:t>Formação Técnico Integrado </a:t>
            </a:r>
            <a:endParaRPr lang="pt-BR" sz="1800" kern="1200" dirty="0">
              <a:solidFill>
                <a:sysClr val="windowText" lastClr="0000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0.02609</cdr:x>
      <cdr:y>0.12719</cdr:y>
    </cdr:from>
    <cdr:to>
      <cdr:x>0.11703</cdr:x>
      <cdr:y>0.57078</cdr:y>
    </cdr:to>
    <cdr:grpSp>
      <cdr:nvGrpSpPr>
        <cdr:cNvPr id="6" name="Grupo 5"/>
        <cdr:cNvGrpSpPr/>
      </cdr:nvGrpSpPr>
      <cdr:grpSpPr>
        <a:xfrm xmlns:a="http://schemas.openxmlformats.org/drawingml/2006/main">
          <a:off x="223564" y="648082"/>
          <a:ext cx="779260" cy="2260261"/>
          <a:chOff x="125491" y="807243"/>
          <a:chExt cx="752951" cy="2260282"/>
        </a:xfrm>
      </cdr:grpSpPr>
      <cdr:sp macro="" textlink="">
        <cdr:nvSpPr>
          <cdr:cNvPr id="7" name="Retângulo de cantos arredondados 6"/>
          <cdr:cNvSpPr/>
        </cdr:nvSpPr>
        <cdr:spPr>
          <a:xfrm xmlns:a="http://schemas.openxmlformats.org/drawingml/2006/main">
            <a:off x="125491" y="807243"/>
            <a:ext cx="752951" cy="2260282"/>
          </a:xfrm>
          <a:prstGeom xmlns:a="http://schemas.openxmlformats.org/drawingml/2006/main" prst="roundRect">
            <a:avLst>
              <a:gd name="adj" fmla="val 10500"/>
            </a:avLst>
          </a:prstGeom>
        </cdr:spPr>
        <cdr:style>
          <a:lnRef xmlns:a="http://schemas.openxmlformats.org/drawingml/2006/main" idx="1">
            <a:schemeClr val="accent2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</cdr:sp>
      <cdr:sp macro="" textlink="">
        <cdr:nvSpPr>
          <cdr:cNvPr id="8" name="Retângulo 7"/>
          <cdr:cNvSpPr/>
        </cdr:nvSpPr>
        <cdr:spPr>
          <a:xfrm xmlns:a="http://schemas.openxmlformats.org/drawingml/2006/main">
            <a:off x="148647" y="830399"/>
            <a:ext cx="706639" cy="221397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57150" tIns="57150" rIns="57150" bIns="5715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500" kern="1200" dirty="0" smtClean="0"/>
              <a:t>3.360 horas</a:t>
            </a:r>
            <a:endParaRPr lang="pt-BR" sz="1500" kern="1200" dirty="0"/>
          </a:p>
        </cdr:txBody>
      </cdr:sp>
    </cdr:grpSp>
  </cdr:relSizeAnchor>
  <cdr:relSizeAnchor xmlns:cdr="http://schemas.openxmlformats.org/drawingml/2006/chartDrawing">
    <cdr:from>
      <cdr:x>0.13045</cdr:x>
      <cdr:y>0.12719</cdr:y>
    </cdr:from>
    <cdr:to>
      <cdr:x>0.60029</cdr:x>
      <cdr:y>0.57078</cdr:y>
    </cdr:to>
    <cdr:grpSp>
      <cdr:nvGrpSpPr>
        <cdr:cNvPr id="9" name="Grupo 8"/>
        <cdr:cNvGrpSpPr/>
      </cdr:nvGrpSpPr>
      <cdr:grpSpPr>
        <a:xfrm xmlns:a="http://schemas.openxmlformats.org/drawingml/2006/main">
          <a:off x="1117820" y="648082"/>
          <a:ext cx="4026036" cy="2260261"/>
          <a:chOff x="1003935" y="807243"/>
          <a:chExt cx="3890248" cy="2260282"/>
        </a:xfrm>
      </cdr:grpSpPr>
      <cdr:sp macro="" textlink="">
        <cdr:nvSpPr>
          <cdr:cNvPr id="10" name="Retângulo de cantos arredondados 9"/>
          <cdr:cNvSpPr/>
        </cdr:nvSpPr>
        <cdr:spPr>
          <a:xfrm xmlns:a="http://schemas.openxmlformats.org/drawingml/2006/main">
            <a:off x="1003935" y="807243"/>
            <a:ext cx="3890248" cy="2260282"/>
          </a:xfrm>
          <a:prstGeom xmlns:a="http://schemas.openxmlformats.org/drawingml/2006/main" prst="roundRect">
            <a:avLst>
              <a:gd name="adj" fmla="val 10500"/>
            </a:avLst>
          </a:prstGeom>
        </cdr:spPr>
        <cdr:style>
          <a:lnRef xmlns:a="http://schemas.openxmlformats.org/drawingml/2006/main" idx="0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3">
            <a:schemeClr val="accent3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3">
            <a:schemeClr val="accent3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11" name="Retângulo 10"/>
          <cdr:cNvSpPr/>
        </cdr:nvSpPr>
        <cdr:spPr>
          <a:xfrm xmlns:a="http://schemas.openxmlformats.org/drawingml/2006/main">
            <a:off x="1073446" y="876754"/>
            <a:ext cx="3751226" cy="212126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8580" tIns="68580" rIns="68580" bIns="1435279" numCol="1" spcCol="1270" anchor="t" anchorCtr="0">
            <a:noAutofit/>
          </a:bodyPr>
          <a:lstStyle xmlns:a="http://schemas.openxmlformats.org/drawingml/2006/main"/>
          <a:p xmlns:a="http://schemas.openxmlformats.org/drawingml/2006/main"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>
                <a:solidFill>
                  <a:sysClr val="windowText" lastClr="000000"/>
                </a:solidFill>
              </a:rPr>
              <a:t>Base nacional comum + parte diversificada</a:t>
            </a:r>
            <a:endParaRPr lang="pt-BR" sz="1800" kern="1200" dirty="0">
              <a:solidFill>
                <a:sysClr val="windowText" lastClr="0000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0.15654</cdr:x>
      <cdr:y>0.26851</cdr:y>
    </cdr:from>
    <cdr:to>
      <cdr:x>0.25051</cdr:x>
      <cdr:y>0.52357</cdr:y>
    </cdr:to>
    <cdr:grpSp>
      <cdr:nvGrpSpPr>
        <cdr:cNvPr id="12" name="Grupo 11"/>
        <cdr:cNvGrpSpPr/>
      </cdr:nvGrpSpPr>
      <cdr:grpSpPr>
        <a:xfrm xmlns:a="http://schemas.openxmlformats.org/drawingml/2006/main">
          <a:off x="1341384" y="1368161"/>
          <a:ext cx="805224" cy="1299629"/>
          <a:chOff x="1101191" y="1598342"/>
          <a:chExt cx="778049" cy="1299662"/>
        </a:xfrm>
      </cdr:grpSpPr>
      <cdr:sp macro="" textlink="">
        <cdr:nvSpPr>
          <cdr:cNvPr id="13" name="Retângulo de cantos arredondados 12"/>
          <cdr:cNvSpPr/>
        </cdr:nvSpPr>
        <cdr:spPr>
          <a:xfrm xmlns:a="http://schemas.openxmlformats.org/drawingml/2006/main">
            <a:off x="1101191" y="1598342"/>
            <a:ext cx="778049" cy="1299662"/>
          </a:xfrm>
          <a:prstGeom xmlns:a="http://schemas.openxmlformats.org/drawingml/2006/main" prst="roundRect">
            <a:avLst>
              <a:gd name="adj" fmla="val 10500"/>
            </a:avLst>
          </a:prstGeom>
        </cdr:spPr>
        <cdr:style>
          <a:lnRef xmlns:a="http://schemas.openxmlformats.org/drawingml/2006/main" idx="1">
            <a:schemeClr val="accent3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</cdr:sp>
      <cdr:sp macro="" textlink="">
        <cdr:nvSpPr>
          <cdr:cNvPr id="14" name="Retângulo 13"/>
          <cdr:cNvSpPr/>
        </cdr:nvSpPr>
        <cdr:spPr>
          <a:xfrm xmlns:a="http://schemas.openxmlformats.org/drawingml/2006/main">
            <a:off x="1125119" y="1622270"/>
            <a:ext cx="730193" cy="1251806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57150" tIns="57150" rIns="57150" bIns="5715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500" kern="1200" dirty="0" smtClean="0"/>
              <a:t>2.160 horas</a:t>
            </a:r>
            <a:endParaRPr lang="pt-BR" sz="1500" kern="1200" dirty="0"/>
          </a:p>
        </cdr:txBody>
      </cdr:sp>
    </cdr:grpSp>
  </cdr:relSizeAnchor>
  <cdr:relSizeAnchor xmlns:cdr="http://schemas.openxmlformats.org/drawingml/2006/chartDrawing">
    <cdr:from>
      <cdr:x>0.2609</cdr:x>
      <cdr:y>0.28264</cdr:y>
    </cdr:from>
    <cdr:to>
      <cdr:x>0.59736</cdr:x>
      <cdr:y>0.53612</cdr:y>
    </cdr:to>
    <cdr:grpSp>
      <cdr:nvGrpSpPr>
        <cdr:cNvPr id="15" name="Grupo 14"/>
        <cdr:cNvGrpSpPr/>
      </cdr:nvGrpSpPr>
      <cdr:grpSpPr>
        <a:xfrm xmlns:a="http://schemas.openxmlformats.org/drawingml/2006/main">
          <a:off x="2235640" y="1440159"/>
          <a:ext cx="2883109" cy="1291578"/>
          <a:chOff x="1982771" y="1614487"/>
          <a:chExt cx="2785919" cy="1291590"/>
        </a:xfrm>
      </cdr:grpSpPr>
      <cdr:sp macro="" textlink="">
        <cdr:nvSpPr>
          <cdr:cNvPr id="16" name="Retângulo de cantos arredondados 15"/>
          <cdr:cNvSpPr/>
        </cdr:nvSpPr>
        <cdr:spPr>
          <a:xfrm xmlns:a="http://schemas.openxmlformats.org/drawingml/2006/main">
            <a:off x="1982771" y="1614487"/>
            <a:ext cx="2785919" cy="1291590"/>
          </a:xfrm>
          <a:prstGeom xmlns:a="http://schemas.openxmlformats.org/drawingml/2006/main" prst="roundRect">
            <a:avLst>
              <a:gd name="adj" fmla="val 10500"/>
            </a:avLst>
          </a:prstGeom>
        </cdr:spPr>
        <cdr:style>
          <a:lnRef xmlns:a="http://schemas.openxmlformats.org/drawingml/2006/main" idx="0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3">
            <a:schemeClr val="accent4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3">
            <a:schemeClr val="accent4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17" name="Retângulo 16"/>
          <cdr:cNvSpPr/>
        </cdr:nvSpPr>
        <cdr:spPr>
          <a:xfrm xmlns:a="http://schemas.openxmlformats.org/drawingml/2006/main">
            <a:off x="2022492" y="1654208"/>
            <a:ext cx="2706477" cy="1212148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8580" tIns="68580" rIns="68580" bIns="729031" numCol="1" spcCol="1270" anchor="t" anchorCtr="0">
            <a:noAutofit/>
          </a:bodyPr>
          <a:lstStyle xmlns:a="http://schemas.openxmlformats.org/drawingml/2006/main"/>
          <a:p xmlns:a="http://schemas.openxmlformats.org/drawingml/2006/main"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>
                <a:solidFill>
                  <a:sysClr val="windowText" lastClr="000000"/>
                </a:solidFill>
              </a:rPr>
              <a:t>Parte profissionalizante</a:t>
            </a:r>
            <a:endParaRPr lang="pt-BR" sz="1800" kern="1200" dirty="0">
              <a:solidFill>
                <a:sysClr val="windowText" lastClr="0000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0.2609</cdr:x>
      <cdr:y>0.3957</cdr:y>
    </cdr:from>
    <cdr:to>
      <cdr:x>0.57143</cdr:x>
      <cdr:y>0.50976</cdr:y>
    </cdr:to>
    <cdr:grpSp>
      <cdr:nvGrpSpPr>
        <cdr:cNvPr id="18" name="Grupo 17"/>
        <cdr:cNvGrpSpPr/>
      </cdr:nvGrpSpPr>
      <cdr:grpSpPr>
        <a:xfrm xmlns:a="http://schemas.openxmlformats.org/drawingml/2006/main">
          <a:off x="2235640" y="2016243"/>
          <a:ext cx="2660904" cy="581179"/>
          <a:chOff x="3697668" y="2253456"/>
          <a:chExt cx="1371883" cy="581215"/>
        </a:xfrm>
      </cdr:grpSpPr>
      <cdr:sp macro="" textlink="">
        <cdr:nvSpPr>
          <cdr:cNvPr id="22" name="Retângulo de cantos arredondados 21"/>
          <cdr:cNvSpPr/>
        </cdr:nvSpPr>
        <cdr:spPr>
          <a:xfrm xmlns:a="http://schemas.openxmlformats.org/drawingml/2006/main">
            <a:off x="3765624" y="2253456"/>
            <a:ext cx="1303927" cy="581215"/>
          </a:xfrm>
          <a:prstGeom xmlns:a="http://schemas.openxmlformats.org/drawingml/2006/main" prst="roundRect">
            <a:avLst>
              <a:gd name="adj" fmla="val 10500"/>
            </a:avLst>
          </a:prstGeom>
        </cdr:spPr>
        <cdr:style>
          <a:lnRef xmlns:a="http://schemas.openxmlformats.org/drawingml/2006/main" idx="1">
            <a:schemeClr val="accent4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</cdr:sp>
      <cdr:sp macro="" textlink="">
        <cdr:nvSpPr>
          <cdr:cNvPr id="23" name="Retângulo 22"/>
          <cdr:cNvSpPr/>
        </cdr:nvSpPr>
        <cdr:spPr>
          <a:xfrm xmlns:a="http://schemas.openxmlformats.org/drawingml/2006/main">
            <a:off x="3697668" y="2253456"/>
            <a:ext cx="1268179" cy="545467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>
              <a:hueOff val="0"/>
              <a:satOff val="0"/>
              <a:lumOff val="0"/>
              <a:alphaOff val="0"/>
            </a:schemeClr>
          </a:fontRef>
        </cdr:style>
        <cdr:txBody>
          <a:bodyPr xmlns:a="http://schemas.openxmlformats.org/drawingml/2006/main" spcFirstLastPara="0" vert="horz" wrap="square" lIns="57150" tIns="57150" rIns="57150" bIns="5715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500" kern="1200" dirty="0" smtClean="0"/>
              <a:t>1.200 horas</a:t>
            </a:r>
            <a:endParaRPr lang="pt-BR" sz="1500" kern="1200" dirty="0"/>
          </a:p>
        </cdr:txBody>
      </cdr:sp>
    </cdr:grpSp>
  </cdr:relSizeAnchor>
  <cdr:relSizeAnchor xmlns:cdr="http://schemas.openxmlformats.org/drawingml/2006/chartDrawing">
    <cdr:from>
      <cdr:x>0.68703</cdr:x>
      <cdr:y>0.09892</cdr:y>
    </cdr:from>
    <cdr:to>
      <cdr:x>0.79747</cdr:x>
      <cdr:y>0.27838</cdr:y>
    </cdr:to>
    <cdr:sp macro="" textlink="">
      <cdr:nvSpPr>
        <cdr:cNvPr id="24" name="CaixaDeTexto 23"/>
        <cdr:cNvSpPr txBox="1"/>
      </cdr:nvSpPr>
      <cdr:spPr>
        <a:xfrm xmlns:a="http://schemas.openxmlformats.org/drawingml/2006/main">
          <a:off x="5688632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0.68067</cdr:x>
      <cdr:y>0.12719</cdr:y>
    </cdr:from>
    <cdr:to>
      <cdr:x>0.78738</cdr:x>
      <cdr:y>0.30664</cdr:y>
    </cdr:to>
    <cdr:sp macro="" textlink="">
      <cdr:nvSpPr>
        <cdr:cNvPr id="26" name="CaixaDeTexto 25"/>
        <cdr:cNvSpPr txBox="1"/>
      </cdr:nvSpPr>
      <cdr:spPr>
        <a:xfrm xmlns:a="http://schemas.openxmlformats.org/drawingml/2006/main">
          <a:off x="5832648" y="648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0.05882</cdr:x>
      <cdr:y>0.69247</cdr:y>
    </cdr:from>
    <cdr:to>
      <cdr:x>0.81513</cdr:x>
      <cdr:y>1</cdr:y>
    </cdr:to>
    <cdr:sp macro="" textlink="">
      <cdr:nvSpPr>
        <cdr:cNvPr id="27" name="CaixaDeTexto 26"/>
        <cdr:cNvSpPr txBox="1"/>
      </cdr:nvSpPr>
      <cdr:spPr>
        <a:xfrm xmlns:a="http://schemas.openxmlformats.org/drawingml/2006/main">
          <a:off x="504026" y="3528400"/>
          <a:ext cx="6480750" cy="1566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BASE NACIONAL COMUM:</a:t>
          </a:r>
        </a:p>
        <a:p xmlns:a="http://schemas.openxmlformats.org/drawingml/2006/main">
          <a:pPr algn="just"/>
          <a:r>
            <a:rPr lang="pt-BR" sz="1800" dirty="0" smtClean="0"/>
            <a:t>1</a:t>
          </a:r>
          <a:r>
            <a:rPr lang="pt-BR" sz="1800" dirty="0" smtClean="0"/>
            <a:t>. Áreas de </a:t>
          </a:r>
          <a:r>
            <a:rPr lang="pt-BR" sz="1800" dirty="0" smtClean="0"/>
            <a:t>Linguagens  </a:t>
          </a:r>
          <a:r>
            <a:rPr lang="pt-BR" sz="1800" dirty="0" smtClean="0"/>
            <a:t>e códigos e suas tecnologias</a:t>
          </a:r>
        </a:p>
        <a:p xmlns:a="http://schemas.openxmlformats.org/drawingml/2006/main">
          <a:pPr algn="just"/>
          <a:r>
            <a:rPr lang="pt-BR" sz="1800" dirty="0" smtClean="0"/>
            <a:t>2. Áreas de </a:t>
          </a:r>
          <a:r>
            <a:rPr lang="pt-BR" sz="1800" dirty="0" smtClean="0"/>
            <a:t>Ciências </a:t>
          </a:r>
          <a:r>
            <a:rPr lang="pt-BR" sz="1800" dirty="0" smtClean="0"/>
            <a:t>da </a:t>
          </a:r>
          <a:r>
            <a:rPr lang="pt-BR" sz="1800" dirty="0"/>
            <a:t>N</a:t>
          </a:r>
          <a:r>
            <a:rPr lang="pt-BR" sz="1800" dirty="0" smtClean="0"/>
            <a:t>atureza e Matemática </a:t>
          </a:r>
          <a:r>
            <a:rPr lang="pt-BR" sz="1800" dirty="0" smtClean="0"/>
            <a:t>e suas tecnologias</a:t>
          </a:r>
        </a:p>
        <a:p xmlns:a="http://schemas.openxmlformats.org/drawingml/2006/main">
          <a:pPr algn="just"/>
          <a:r>
            <a:rPr lang="pt-BR" sz="1800" dirty="0" smtClean="0"/>
            <a:t>3.Área das </a:t>
          </a:r>
          <a:r>
            <a:rPr lang="pt-BR" sz="1800" dirty="0" err="1" smtClean="0"/>
            <a:t>CHumanas</a:t>
          </a:r>
          <a:r>
            <a:rPr lang="pt-BR" sz="1800" dirty="0" smtClean="0"/>
            <a:t> </a:t>
          </a:r>
          <a:r>
            <a:rPr lang="pt-BR" sz="1800" dirty="0" smtClean="0"/>
            <a:t>e </a:t>
          </a:r>
          <a:r>
            <a:rPr lang="pt-BR" sz="1800" dirty="0" smtClean="0"/>
            <a:t>Sociais </a:t>
          </a:r>
          <a:r>
            <a:rPr lang="pt-BR" sz="1800" dirty="0" smtClean="0"/>
            <a:t>e suas </a:t>
          </a:r>
          <a:r>
            <a:rPr lang="pt-BR" sz="1800" dirty="0" smtClean="0"/>
            <a:t>Tecnologias</a:t>
          </a:r>
        </a:p>
        <a:p xmlns:a="http://schemas.openxmlformats.org/drawingml/2006/main">
          <a:pPr algn="just"/>
          <a:endParaRPr lang="pt-BR" sz="1800" dirty="0" smtClean="0"/>
        </a:p>
        <a:p xmlns:a="http://schemas.openxmlformats.org/drawingml/2006/main">
          <a:endParaRPr lang="pt-BR" sz="1400" dirty="0"/>
        </a:p>
      </cdr:txBody>
    </cdr:sp>
  </cdr:relSizeAnchor>
  <cdr:relSizeAnchor xmlns:cdr="http://schemas.openxmlformats.org/drawingml/2006/chartDrawing">
    <cdr:from>
      <cdr:x>0.62185</cdr:x>
      <cdr:y>0.07066</cdr:y>
    </cdr:from>
    <cdr:to>
      <cdr:x>1</cdr:x>
      <cdr:y>0.69247</cdr:y>
    </cdr:to>
    <cdr:sp macro="" textlink="">
      <cdr:nvSpPr>
        <cdr:cNvPr id="28" name="CaixaDeTexto 27"/>
        <cdr:cNvSpPr txBox="1"/>
      </cdr:nvSpPr>
      <cdr:spPr>
        <a:xfrm xmlns:a="http://schemas.openxmlformats.org/drawingml/2006/main">
          <a:off x="5328603" y="360040"/>
          <a:ext cx="3240349" cy="316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 smtClean="0"/>
            <a:t>PARTE DIVERSIFICADA:</a:t>
          </a:r>
        </a:p>
        <a:p xmlns:a="http://schemas.openxmlformats.org/drawingml/2006/main">
          <a:pPr algn="ctr"/>
          <a:endParaRPr lang="pt-BR" sz="2000" b="1" dirty="0" smtClean="0"/>
        </a:p>
        <a:p xmlns:a="http://schemas.openxmlformats.org/drawingml/2006/main">
          <a:pPr algn="ctr"/>
          <a:r>
            <a:rPr lang="pt-BR" sz="2000" dirty="0" smtClean="0"/>
            <a:t>1. Espanhol,</a:t>
          </a:r>
        </a:p>
        <a:p xmlns:a="http://schemas.openxmlformats.org/drawingml/2006/main">
          <a:pPr algn="ctr"/>
          <a:r>
            <a:rPr lang="pt-BR" sz="2000" dirty="0" smtClean="0"/>
            <a:t>2. Libras </a:t>
          </a:r>
          <a:r>
            <a:rPr lang="pt-BR" sz="2000" dirty="0" smtClean="0"/>
            <a:t>, </a:t>
          </a:r>
          <a:endParaRPr lang="pt-BR" sz="2000" dirty="0" smtClean="0"/>
        </a:p>
        <a:p xmlns:a="http://schemas.openxmlformats.org/drawingml/2006/main">
          <a:pPr algn="ctr"/>
          <a:r>
            <a:rPr lang="pt-BR" sz="2000" dirty="0" smtClean="0"/>
            <a:t>3. Informática </a:t>
          </a:r>
          <a:r>
            <a:rPr lang="pt-BR" sz="2000" dirty="0"/>
            <a:t>básica, </a:t>
          </a:r>
          <a:endParaRPr lang="pt-BR" sz="2000" dirty="0" smtClean="0"/>
        </a:p>
        <a:p xmlns:a="http://schemas.openxmlformats.org/drawingml/2006/main">
          <a:pPr algn="ctr"/>
          <a:r>
            <a:rPr lang="pt-BR" sz="2000" dirty="0" smtClean="0"/>
            <a:t>4. Educação  </a:t>
          </a:r>
          <a:r>
            <a:rPr lang="pt-BR" sz="2000" dirty="0" smtClean="0"/>
            <a:t>física </a:t>
          </a:r>
          <a:r>
            <a:rPr lang="pt-BR" sz="2000" dirty="0" smtClean="0"/>
            <a:t>V, </a:t>
          </a:r>
          <a:endParaRPr lang="pt-BR" sz="2000" dirty="0" smtClean="0"/>
        </a:p>
        <a:p xmlns:a="http://schemas.openxmlformats.org/drawingml/2006/main">
          <a:pPr algn="ctr"/>
          <a:r>
            <a:rPr lang="pt-BR" sz="2000" dirty="0" smtClean="0"/>
            <a:t>5. Música, teoria e prática</a:t>
          </a:r>
          <a:endParaRPr lang="pt-BR" sz="2000" dirty="0"/>
        </a:p>
        <a:p xmlns:a="http://schemas.openxmlformats.org/drawingml/2006/main">
          <a:pPr algn="ctr"/>
          <a:endParaRPr lang="pt-BR" sz="2000" dirty="0" smtClean="0"/>
        </a:p>
        <a:p xmlns:a="http://schemas.openxmlformats.org/drawingml/2006/main">
          <a:pPr algn="ctr"/>
          <a:r>
            <a:rPr lang="pt-BR" sz="2000" b="1" u="sng" dirty="0" smtClean="0">
              <a:solidFill>
                <a:srgbClr val="FF0000"/>
              </a:solidFill>
            </a:rPr>
            <a:t>2 disciplinas  de 40h/a = 80h</a:t>
          </a:r>
          <a:endParaRPr lang="pt-BR" sz="2000" b="1" u="sng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54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57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14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43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8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74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06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54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28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7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00B9-8FBD-402F-AAE7-35381B107DE3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17EC-09EA-4A18-90F1-A565AD4AA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67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7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2420888"/>
            <a:ext cx="50305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latin typeface="MyriadBold" pitchFamily="2" charset="0"/>
              </a:rPr>
              <a:t>RECEPÇÃO DOS PAIS</a:t>
            </a:r>
          </a:p>
          <a:p>
            <a:r>
              <a:rPr lang="pt-BR" sz="5400" dirty="0" smtClean="0">
                <a:latin typeface="MyriadBold" pitchFamily="2" charset="0"/>
              </a:rPr>
              <a:t>2019.1</a:t>
            </a:r>
          </a:p>
          <a:p>
            <a:r>
              <a:rPr lang="pt-BR" sz="5400" dirty="0" smtClean="0">
                <a:latin typeface="MyriadBold" pitchFamily="2" charset="0"/>
              </a:rPr>
              <a:t>31/01/2019</a:t>
            </a:r>
            <a:endParaRPr lang="pt-BR" sz="5400" dirty="0">
              <a:latin typeface="MyriadBold" pitchFamily="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29" y="5517232"/>
            <a:ext cx="3898392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NOTAS PARA </a:t>
            </a:r>
            <a:r>
              <a:rPr lang="en-US" sz="3800" dirty="0" smtClean="0">
                <a:solidFill>
                  <a:schemeClr val="tx1"/>
                </a:solidFill>
              </a:rPr>
              <a:t>APROVAÇÃO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0728"/>
            <a:ext cx="7704856" cy="5204048"/>
          </a:xfrm>
        </p:spPr>
        <p:txBody>
          <a:bodyPr>
            <a:normAutofit/>
          </a:bodyPr>
          <a:lstStyle/>
          <a:p>
            <a:pPr marL="571500" indent="-457200">
              <a:buFont typeface="Wingdings" pitchFamily="2" charset="2"/>
              <a:buChar char="Ø"/>
            </a:pPr>
            <a:endParaRPr lang="en-US" sz="2800" dirty="0" smtClean="0"/>
          </a:p>
          <a:p>
            <a:pPr marL="571500" indent="-457200">
              <a:buFont typeface="Wingdings" pitchFamily="2" charset="2"/>
              <a:buChar char="Ø"/>
            </a:pPr>
            <a:endParaRPr lang="en-US" sz="2800" dirty="0"/>
          </a:p>
          <a:p>
            <a:pPr marL="571500" indent="-457200">
              <a:buFont typeface="Wingdings" pitchFamily="2" charset="2"/>
              <a:buChar char="Ø"/>
            </a:pPr>
            <a:r>
              <a:rPr lang="en-US" sz="2800" dirty="0" smtClean="0"/>
              <a:t>1 </a:t>
            </a:r>
            <a:r>
              <a:rPr lang="en-US" sz="2800" dirty="0" err="1" smtClean="0"/>
              <a:t>semestre</a:t>
            </a:r>
            <a:r>
              <a:rPr lang="en-US" sz="2800" dirty="0" smtClean="0"/>
              <a:t>: 2 </a:t>
            </a:r>
            <a:r>
              <a:rPr lang="en-US" sz="2800" dirty="0" err="1" smtClean="0"/>
              <a:t>etapas</a:t>
            </a:r>
            <a:r>
              <a:rPr lang="en-US" sz="2800" dirty="0" smtClean="0"/>
              <a:t> </a:t>
            </a:r>
          </a:p>
          <a:p>
            <a:pPr marL="571500" indent="-457200">
              <a:buFont typeface="Wingdings" pitchFamily="2" charset="2"/>
              <a:buChar char="Ø"/>
            </a:pPr>
            <a:r>
              <a:rPr lang="en-US" sz="2800" dirty="0" smtClean="0"/>
              <a:t>Para </a:t>
            </a:r>
            <a:r>
              <a:rPr lang="en-US" sz="2800" dirty="0" err="1" smtClean="0"/>
              <a:t>aprovação</a:t>
            </a:r>
            <a:r>
              <a:rPr lang="en-US" sz="2800" dirty="0" smtClean="0"/>
              <a:t>: </a:t>
            </a:r>
            <a:r>
              <a:rPr lang="en-US" sz="2800" dirty="0" err="1" smtClean="0"/>
              <a:t>média</a:t>
            </a:r>
            <a:r>
              <a:rPr lang="en-US" sz="2800" dirty="0" smtClean="0"/>
              <a:t> 6,0 + </a:t>
            </a:r>
            <a:r>
              <a:rPr lang="en-US" sz="2800" dirty="0" err="1" smtClean="0"/>
              <a:t>frequência</a:t>
            </a:r>
            <a:r>
              <a:rPr lang="en-US" sz="2800" dirty="0" smtClean="0"/>
              <a:t> global de 75% </a:t>
            </a:r>
            <a:endParaRPr lang="en-US" sz="2800" dirty="0"/>
          </a:p>
          <a:p>
            <a:pPr marL="571500" indent="-457200">
              <a:buFont typeface="Wingdings" pitchFamily="2" charset="2"/>
              <a:buChar char="Ø"/>
            </a:pPr>
            <a:r>
              <a:rPr lang="en-US" sz="2800" dirty="0" smtClean="0"/>
              <a:t>Nota </a:t>
            </a:r>
            <a:r>
              <a:rPr lang="en-US" sz="2800" dirty="0" err="1" smtClean="0"/>
              <a:t>mínima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AVALIAÇÃO </a:t>
            </a:r>
            <a:r>
              <a:rPr lang="en-US" sz="2800" dirty="0" smtClean="0"/>
              <a:t>FINAL (AF): </a:t>
            </a:r>
            <a:r>
              <a:rPr lang="en-US" sz="2800" dirty="0" smtClean="0"/>
              <a:t>3,0  </a:t>
            </a:r>
            <a:endParaRPr lang="en-US" sz="2800" dirty="0"/>
          </a:p>
          <a:p>
            <a:pPr marL="571500" indent="-457200">
              <a:buFont typeface="Wingdings" pitchFamily="2" charset="2"/>
              <a:buChar char="Ø"/>
            </a:pPr>
            <a:r>
              <a:rPr lang="en-US" sz="2800" dirty="0" smtClean="0"/>
              <a:t>Nota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aprovação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AF: 5,0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77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4261" r="13553" b="6249"/>
          <a:stretch/>
        </p:blipFill>
        <p:spPr bwMode="auto">
          <a:xfrm>
            <a:off x="971600" y="548680"/>
            <a:ext cx="7161936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3262" r="21288"/>
          <a:stretch/>
        </p:blipFill>
        <p:spPr bwMode="auto">
          <a:xfrm>
            <a:off x="64394" y="976003"/>
            <a:ext cx="9079606" cy="707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5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apoio</a:t>
            </a:r>
            <a:r>
              <a:rPr lang="en-US" dirty="0" smtClean="0"/>
              <a:t> da </a:t>
            </a:r>
            <a:r>
              <a:rPr lang="en-US" dirty="0" err="1" smtClean="0"/>
              <a:t>família</a:t>
            </a:r>
            <a:r>
              <a:rPr lang="en-US" dirty="0" smtClean="0"/>
              <a:t> é </a:t>
            </a:r>
            <a:r>
              <a:rPr lang="en-US" dirty="0" err="1" smtClean="0"/>
              <a:t>essencial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…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5" y="1916832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“Não </a:t>
            </a:r>
            <a:r>
              <a:rPr lang="pt-BR" sz="2000" dirty="0"/>
              <a:t>cabe ao Estado, via escola pública, substituir a responsabilidade que a família tem, a menos que ela esteja em situação de descuido total. Cabe à instituição promover a autonomia, a solidariedade e a formação crítica, mas a responsabilidade principal continua sendo da família e ela não pode se eximir </a:t>
            </a:r>
            <a:r>
              <a:rPr lang="pt-BR" sz="2000" dirty="0" smtClean="0"/>
              <a:t>disso”.</a:t>
            </a:r>
            <a:endParaRPr lang="pt-BR" sz="2000" dirty="0"/>
          </a:p>
          <a:p>
            <a:pPr algn="r">
              <a:lnSpc>
                <a:spcPct val="150000"/>
              </a:lnSpc>
            </a:pPr>
            <a:r>
              <a:rPr lang="pt-BR" sz="2000" b="1" dirty="0" smtClean="0"/>
              <a:t>Mario </a:t>
            </a:r>
            <a:r>
              <a:rPr lang="pt-BR" sz="2000" b="1" dirty="0"/>
              <a:t>Sergio </a:t>
            </a:r>
            <a:r>
              <a:rPr lang="pt-BR" sz="2000" b="1" dirty="0" err="1" smtClean="0"/>
              <a:t>Cortella</a:t>
            </a:r>
            <a:r>
              <a:rPr lang="pt-BR" sz="2000" b="1" dirty="0" smtClean="0"/>
              <a:t> </a:t>
            </a:r>
            <a:r>
              <a:rPr lang="pt-BR" sz="2000" dirty="0" smtClean="0"/>
              <a:t>(filósofo</a:t>
            </a:r>
            <a:r>
              <a:rPr lang="pt-BR" sz="2000" dirty="0"/>
              <a:t>, escritor e </a:t>
            </a:r>
            <a:r>
              <a:rPr lang="pt-BR" sz="2000" dirty="0" smtClean="0"/>
              <a:t>professor)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675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INHA DO TEMPO IF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14617" b="6250"/>
          <a:stretch/>
        </p:blipFill>
        <p:spPr bwMode="auto">
          <a:xfrm>
            <a:off x="0" y="30815"/>
            <a:ext cx="97183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1208571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/>
              <a:t>IFCE </a:t>
            </a:r>
            <a:r>
              <a:rPr lang="pt-BR" sz="2400" i="1" dirty="0"/>
              <a:t>campus</a:t>
            </a:r>
            <a:r>
              <a:rPr lang="pt-BR" sz="2400" dirty="0"/>
              <a:t> </a:t>
            </a:r>
            <a:r>
              <a:rPr lang="pt-BR" sz="2400" dirty="0" smtClean="0"/>
              <a:t>Caucaia </a:t>
            </a:r>
            <a:r>
              <a:rPr lang="pt-BR" sz="2400" dirty="0"/>
              <a:t>– </a:t>
            </a:r>
            <a:r>
              <a:rPr lang="pt-BR" sz="2400" dirty="0" smtClean="0"/>
              <a:t>Ceará </a:t>
            </a:r>
            <a:r>
              <a:rPr lang="pt-BR" sz="2400" dirty="0"/>
              <a:t>foi inaugurado em 27 de dezembro de 2010, e em 26 de agosto de 2011 a unidade de educação foi entregue oficialmente à população de </a:t>
            </a:r>
            <a:r>
              <a:rPr lang="pt-BR" sz="2400" dirty="0" smtClean="0"/>
              <a:t>Caucaia</a:t>
            </a:r>
            <a:r>
              <a:rPr lang="pt-BR" sz="2400" dirty="0" smtClean="0"/>
              <a:t>.</a:t>
            </a:r>
            <a:endParaRPr lang="en-US" sz="2400" dirty="0"/>
          </a:p>
          <a:p>
            <a:pPr algn="ctr"/>
            <a:r>
              <a:rPr lang="en-US" sz="2400" b="1" dirty="0" smtClean="0"/>
              <a:t>NOSSOS </a:t>
            </a:r>
            <a:r>
              <a:rPr lang="en-US" sz="2400" b="1" dirty="0" smtClean="0"/>
              <a:t>CURSOS: </a:t>
            </a:r>
          </a:p>
          <a:p>
            <a:pPr algn="ctr"/>
            <a:endParaRPr lang="en-US" sz="24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IFCE CAMPUS CAUCAIA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73511"/>
              </p:ext>
            </p:extLst>
          </p:nvPr>
        </p:nvGraphicFramePr>
        <p:xfrm>
          <a:off x="345698" y="3667148"/>
          <a:ext cx="78488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440160"/>
                <a:gridCol w="1944216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Técnicos integrados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Técnico subsequente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Superiores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Pós-Graduação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 Petroquímica</a:t>
                      </a:r>
                    </a:p>
                    <a:p>
                      <a:r>
                        <a:rPr lang="pt-BR" dirty="0" smtClean="0"/>
                        <a:t>Em Metalurgia</a:t>
                      </a:r>
                    </a:p>
                    <a:p>
                      <a:r>
                        <a:rPr lang="pt-BR" dirty="0" smtClean="0"/>
                        <a:t>Em</a:t>
                      </a:r>
                      <a:r>
                        <a:rPr lang="pt-BR" baseline="0" dirty="0" smtClean="0"/>
                        <a:t> Eletroeletrônica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Logística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Licenciatura em Química</a:t>
                      </a:r>
                    </a:p>
                    <a:p>
                      <a:r>
                        <a:rPr lang="pt-BR" dirty="0" smtClean="0"/>
                        <a:t>Licenciatura em Matemática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Ensino de Ciências Humanas 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Ensino de Ciências da Natureza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5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1208571"/>
            <a:ext cx="806489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5552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 QUE É UM CURSO TÉCNICO INTEGRADO AO ENSINO MÉDIO?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528" y="1797643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É um modelo de curso ofertado “somente a quem já tenha concluído o ensino fundamental, com matrícula única na mesma instituição, de modo a conduzir o estudante à habilitação profissional técnica de nível médio ao mesmo tempo em que conclui a última etapa da educação básica; “ (Regulamento da Organização Didática, p.8</a:t>
            </a:r>
            <a:r>
              <a:rPr lang="pt-BR" sz="2200" dirty="0" smtClean="0"/>
              <a:t>), no período de 3 anos.</a:t>
            </a:r>
            <a:endParaRPr lang="pt-BR" sz="2200" dirty="0"/>
          </a:p>
          <a:p>
            <a:pPr algn="just">
              <a:lnSpc>
                <a:spcPct val="150000"/>
              </a:lnSpc>
            </a:pP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conteúdos</a:t>
            </a:r>
            <a:r>
              <a:rPr lang="en-US" sz="2200" dirty="0"/>
              <a:t> </a:t>
            </a:r>
            <a:r>
              <a:rPr lang="en-US" sz="2200" dirty="0" err="1"/>
              <a:t>são</a:t>
            </a:r>
            <a:r>
              <a:rPr lang="en-US" sz="2200" dirty="0"/>
              <a:t> </a:t>
            </a:r>
            <a:r>
              <a:rPr lang="en-US" sz="2200" dirty="0" err="1"/>
              <a:t>referentes</a:t>
            </a:r>
            <a:r>
              <a:rPr lang="en-US" sz="2200" dirty="0"/>
              <a:t> </a:t>
            </a:r>
            <a:r>
              <a:rPr lang="en-US" sz="2200" dirty="0" err="1"/>
              <a:t>às</a:t>
            </a:r>
            <a:r>
              <a:rPr lang="en-US" sz="2200" dirty="0"/>
              <a:t> </a:t>
            </a:r>
            <a:r>
              <a:rPr lang="en-US" sz="2200" dirty="0" err="1"/>
              <a:t>disciplinas</a:t>
            </a:r>
            <a:r>
              <a:rPr lang="en-US" sz="2200" dirty="0"/>
              <a:t> do </a:t>
            </a:r>
            <a:r>
              <a:rPr lang="en-US" sz="2200" dirty="0" err="1"/>
              <a:t>ensino</a:t>
            </a:r>
            <a:r>
              <a:rPr lang="en-US" sz="2200" dirty="0"/>
              <a:t> </a:t>
            </a:r>
            <a:r>
              <a:rPr lang="en-US" sz="2200" dirty="0" err="1"/>
              <a:t>médio</a:t>
            </a:r>
            <a:r>
              <a:rPr lang="en-US" sz="2200" dirty="0"/>
              <a:t>, parte </a:t>
            </a:r>
            <a:r>
              <a:rPr lang="en-US" sz="2200" dirty="0" err="1"/>
              <a:t>diversificada</a:t>
            </a:r>
            <a:r>
              <a:rPr lang="en-US" sz="2200" dirty="0"/>
              <a:t> e </a:t>
            </a:r>
            <a:r>
              <a:rPr lang="en-US" sz="2200" dirty="0" err="1"/>
              <a:t>disciplinas</a:t>
            </a:r>
            <a:r>
              <a:rPr lang="en-US" sz="2200" dirty="0"/>
              <a:t> </a:t>
            </a:r>
            <a:r>
              <a:rPr lang="en-US" sz="2200" dirty="0" err="1"/>
              <a:t>profissionalizantes</a:t>
            </a:r>
            <a:r>
              <a:rPr lang="en-US" sz="2200" dirty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261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91682"/>
              </p:ext>
            </p:extLst>
          </p:nvPr>
        </p:nvGraphicFramePr>
        <p:xfrm>
          <a:off x="179512" y="1340768"/>
          <a:ext cx="8568952" cy="509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23528" y="404664"/>
            <a:ext cx="694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 smtClean="0"/>
              <a:t>DISTRIBUIÇÃO DOS CONTEÚDOS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38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PRÁTICA PROFISSIONAL INTEGRADA (PPI):</a:t>
            </a:r>
            <a:br>
              <a:rPr lang="pt-BR" sz="3200" dirty="0" smtClean="0"/>
            </a:br>
            <a:r>
              <a:rPr lang="pt-BR" sz="3200" dirty="0" smtClean="0"/>
              <a:t>160 horas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91264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PPI é uma </a:t>
            </a:r>
            <a:r>
              <a:rPr lang="pt-BR" dirty="0"/>
              <a:t>vivência real ou simulada com o cotidiano de sua futura profissão através de práticas de laboratório, vivências, visitas técnicas, eventos, congressos e outros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Pode ocorrer em qualquer semestre/período do curso e entre quaisquer disciplinas.</a:t>
            </a:r>
          </a:p>
          <a:p>
            <a:pPr marL="0" lv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Exemplos: </a:t>
            </a: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Estágio </a:t>
            </a:r>
            <a:r>
              <a:rPr lang="pt-BR" dirty="0">
                <a:solidFill>
                  <a:srgbClr val="FF0000"/>
                </a:solidFill>
              </a:rPr>
              <a:t>não obrigatório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Projetos de ensino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Projetos de pesquisa, inovação e extensão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14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ORGANIZAÇÃO DO IFCE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5" y="1268760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DIREÇÃO GERAL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ASSISTÊNCIA ESTUDANTIL (PSICOLOGIA, ASSISTÊNCIA SOCIAL,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ENFERMAGEM, NUTRIÇÃO</a:t>
            </a:r>
            <a:r>
              <a:rPr lang="en-US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DEPARTAMENTO DE ENSINO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COORDENAÇÕES DOS CURSOS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COORDENADORIA TÉCNICO-PEDAGÓGICA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COORDENADORIA DE CONTROLE ACADÊMICO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BIBLIOTECA</a:t>
            </a: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DEPARTAMENTO DE ADMINISTRAÇÃO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675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860" y="6471550"/>
            <a:ext cx="9144000" cy="386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671"/>
            <a:ext cx="1805180" cy="5250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9860" y="980728"/>
            <a:ext cx="916386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Mais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informes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importantes</a:t>
            </a:r>
            <a:r>
              <a:rPr lang="en-US" sz="3600" dirty="0" smtClean="0">
                <a:solidFill>
                  <a:schemeClr val="tx1"/>
                </a:solidFill>
              </a:rPr>
              <a:t>…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2040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/>
              <a:t>Fardamento</a:t>
            </a:r>
            <a:r>
              <a:rPr lang="en-US" sz="4000" dirty="0" smtClean="0"/>
              <a:t>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/>
              <a:t>Visita</a:t>
            </a:r>
            <a:r>
              <a:rPr lang="en-US" sz="4000" dirty="0" smtClean="0"/>
              <a:t> </a:t>
            </a:r>
            <a:r>
              <a:rPr lang="en-US" sz="4000" dirty="0" err="1" smtClean="0"/>
              <a:t>técnica</a:t>
            </a:r>
            <a:r>
              <a:rPr lang="en-US" sz="4000" dirty="0" smtClean="0"/>
              <a:t>;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/>
              <a:t>Justificativa</a:t>
            </a:r>
            <a:r>
              <a:rPr lang="en-US" sz="4000" dirty="0" smtClean="0"/>
              <a:t> de </a:t>
            </a:r>
            <a:r>
              <a:rPr lang="en-US" sz="4000" dirty="0" err="1" smtClean="0"/>
              <a:t>faltas</a:t>
            </a:r>
            <a:r>
              <a:rPr lang="en-US" sz="4000" dirty="0" smtClean="0"/>
              <a:t>, </a:t>
            </a:r>
            <a:r>
              <a:rPr lang="en-US" sz="4000" dirty="0" err="1" smtClean="0"/>
              <a:t>segunda</a:t>
            </a:r>
            <a:r>
              <a:rPr lang="en-US" sz="4000" dirty="0" smtClean="0"/>
              <a:t> </a:t>
            </a:r>
            <a:r>
              <a:rPr lang="en-US" sz="4000" dirty="0" err="1" smtClean="0"/>
              <a:t>chamada</a:t>
            </a:r>
            <a:r>
              <a:rPr lang="en-US" sz="4000" dirty="0" smtClean="0"/>
              <a:t> (</a:t>
            </a:r>
            <a:r>
              <a:rPr lang="en-US" sz="4000" dirty="0" err="1" smtClean="0"/>
              <a:t>avaliação</a:t>
            </a:r>
            <a:r>
              <a:rPr lang="en-US" sz="4000" dirty="0" smtClean="0"/>
              <a:t>);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/>
              <a:t>Processo</a:t>
            </a:r>
            <a:r>
              <a:rPr lang="en-US" sz="4000" dirty="0" smtClean="0"/>
              <a:t> de </a:t>
            </a:r>
            <a:r>
              <a:rPr lang="en-US" sz="4000" dirty="0" err="1" smtClean="0"/>
              <a:t>avaliação</a:t>
            </a:r>
            <a:r>
              <a:rPr lang="en-US" sz="4000" dirty="0" smtClean="0"/>
              <a:t>: </a:t>
            </a:r>
            <a:r>
              <a:rPr lang="en-US" sz="4000" dirty="0" err="1" smtClean="0"/>
              <a:t>média</a:t>
            </a:r>
            <a:r>
              <a:rPr lang="en-US" sz="4000" dirty="0" smtClean="0"/>
              <a:t>, </a:t>
            </a:r>
            <a:r>
              <a:rPr lang="en-US" sz="4000" dirty="0" err="1" smtClean="0"/>
              <a:t>como</a:t>
            </a:r>
            <a:r>
              <a:rPr lang="en-US" sz="4000" dirty="0" smtClean="0"/>
              <a:t> </a:t>
            </a:r>
            <a:r>
              <a:rPr lang="en-US" sz="4000" dirty="0" err="1" smtClean="0"/>
              <a:t>acompanhar</a:t>
            </a:r>
            <a:r>
              <a:rPr lang="en-US" sz="4000" dirty="0" smtClean="0"/>
              <a:t> o </a:t>
            </a:r>
            <a:r>
              <a:rPr lang="en-US" sz="4000" dirty="0" err="1" smtClean="0"/>
              <a:t>desenvolvimento</a:t>
            </a:r>
            <a:r>
              <a:rPr lang="en-US" sz="4000" dirty="0" smtClean="0"/>
              <a:t> do </a:t>
            </a:r>
            <a:r>
              <a:rPr lang="en-US" sz="4000" dirty="0" err="1" smtClean="0"/>
              <a:t>filho</a:t>
            </a:r>
            <a:r>
              <a:rPr lang="en-US" sz="4000" dirty="0" smtClean="0"/>
              <a:t> </a:t>
            </a:r>
            <a:r>
              <a:rPr lang="en-US" sz="4000" dirty="0" err="1" smtClean="0"/>
              <a:t>pelo</a:t>
            </a:r>
            <a:r>
              <a:rPr lang="en-US" sz="4000" dirty="0" smtClean="0"/>
              <a:t> </a:t>
            </a:r>
            <a:r>
              <a:rPr lang="en-US" sz="4000" dirty="0" err="1" smtClean="0"/>
              <a:t>sistema</a:t>
            </a:r>
            <a:r>
              <a:rPr lang="en-US" sz="4000" dirty="0" smtClean="0"/>
              <a:t> </a:t>
            </a:r>
            <a:r>
              <a:rPr lang="en-US" sz="4000" dirty="0" err="1" smtClean="0"/>
              <a:t>Acadêmico</a:t>
            </a:r>
            <a:r>
              <a:rPr lang="en-US" sz="4000" dirty="0" smtClean="0"/>
              <a:t>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/>
              <a:t>Orientações</a:t>
            </a:r>
            <a:r>
              <a:rPr lang="en-US" sz="4000" dirty="0" smtClean="0"/>
              <a:t> </a:t>
            </a:r>
            <a:r>
              <a:rPr lang="en-US" sz="4000" dirty="0" err="1" smtClean="0"/>
              <a:t>sobre</a:t>
            </a:r>
            <a:r>
              <a:rPr lang="en-US" sz="4000" dirty="0" smtClean="0"/>
              <a:t> o </a:t>
            </a:r>
            <a:r>
              <a:rPr lang="en-US" sz="4000" dirty="0" err="1" smtClean="0"/>
              <a:t>horário</a:t>
            </a:r>
            <a:r>
              <a:rPr lang="en-US" sz="4000" dirty="0" smtClean="0"/>
              <a:t>: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quarta-feira</a:t>
            </a:r>
            <a:r>
              <a:rPr lang="en-US" sz="4000" b="1" u="sng" dirty="0" smtClean="0">
                <a:solidFill>
                  <a:srgbClr val="FF0000"/>
                </a:solidFill>
              </a:rPr>
              <a:t> e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sexta-feira</a:t>
            </a:r>
            <a:r>
              <a:rPr lang="en-US" sz="4000" b="1" u="sng" dirty="0" smtClean="0">
                <a:solidFill>
                  <a:srgbClr val="FF0000"/>
                </a:solidFill>
              </a:rPr>
              <a:t> as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aulas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ocorrem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somente</a:t>
            </a:r>
            <a:r>
              <a:rPr lang="en-US" sz="4000" b="1" u="sng" dirty="0" smtClean="0">
                <a:solidFill>
                  <a:srgbClr val="FF0000"/>
                </a:solidFill>
              </a:rPr>
              <a:t> no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turno</a:t>
            </a:r>
            <a:r>
              <a:rPr lang="en-US" sz="4000" b="1" u="sng" dirty="0" smtClean="0">
                <a:solidFill>
                  <a:srgbClr val="FF0000"/>
                </a:solidFill>
              </a:rPr>
              <a:t> da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tarde</a:t>
            </a:r>
            <a:r>
              <a:rPr lang="en-US" sz="4000" dirty="0" smtClean="0"/>
              <a:t>;</a:t>
            </a:r>
            <a:endParaRPr lang="en-US" sz="4000" dirty="0" smtClean="0"/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4000" dirty="0" err="1" smtClean="0"/>
              <a:t>Frequência</a:t>
            </a:r>
            <a:r>
              <a:rPr lang="en-US" sz="4000" dirty="0" smtClean="0"/>
              <a:t> </a:t>
            </a:r>
            <a:r>
              <a:rPr lang="en-US" sz="4000" dirty="0" smtClean="0"/>
              <a:t>global.</a:t>
            </a:r>
            <a:endParaRPr lang="en-US" sz="4000" dirty="0" smtClean="0"/>
          </a:p>
          <a:p>
            <a:pPr marL="114300" indent="0">
              <a:buNone/>
            </a:pPr>
            <a:r>
              <a:rPr lang="en-US" sz="2800" dirty="0" smtClean="0"/>
              <a:t>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675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513</Words>
  <Application>Microsoft Office PowerPoint</Application>
  <PresentationFormat>Apresentação na tela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IFCE CAMPUS CAUCAIA</vt:lpstr>
      <vt:lpstr>O QUE É UM CURSO TÉCNICO INTEGRADO AO ENSINO MÉDIO?</vt:lpstr>
      <vt:lpstr>Apresentação do PowerPoint</vt:lpstr>
      <vt:lpstr>PRÁTICA PROFISSIONAL INTEGRADA (PPI): 160 horas</vt:lpstr>
      <vt:lpstr>ORGANIZAÇÃO DO IFCE</vt:lpstr>
      <vt:lpstr>Mais informes importantes…</vt:lpstr>
      <vt:lpstr>NOTAS PARA APROVAÇÃO </vt:lpstr>
      <vt:lpstr>Apresentação do PowerPoint</vt:lpstr>
      <vt:lpstr>Apresentação do PowerPoint</vt:lpstr>
      <vt:lpstr>O apoio da família é essencial porque…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 Freitas</dc:creator>
  <cp:lastModifiedBy>Iveline</cp:lastModifiedBy>
  <cp:revision>22</cp:revision>
  <dcterms:created xsi:type="dcterms:W3CDTF">2018-01-29T19:10:19Z</dcterms:created>
  <dcterms:modified xsi:type="dcterms:W3CDTF">2019-01-30T20:17:13Z</dcterms:modified>
</cp:coreProperties>
</file>