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8" r:id="rId1"/>
  </p:sldMasterIdLst>
  <p:notesMasterIdLst>
    <p:notesMasterId r:id="rId17"/>
  </p:notesMasterIdLst>
  <p:sldIdLst>
    <p:sldId id="256" r:id="rId2"/>
    <p:sldId id="261" r:id="rId3"/>
    <p:sldId id="266" r:id="rId4"/>
    <p:sldId id="264" r:id="rId5"/>
    <p:sldId id="265" r:id="rId6"/>
    <p:sldId id="267" r:id="rId7"/>
    <p:sldId id="268" r:id="rId8"/>
    <p:sldId id="269" r:id="rId9"/>
    <p:sldId id="270" r:id="rId10"/>
    <p:sldId id="271" r:id="rId11"/>
    <p:sldId id="272" r:id="rId12"/>
    <p:sldId id="273" r:id="rId13"/>
    <p:sldId id="274" r:id="rId14"/>
    <p:sldId id="275" r:id="rId15"/>
    <p:sldId id="276" r:id="rId1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90" d="100"/>
          <a:sy n="90" d="100"/>
        </p:scale>
        <p:origin x="11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DC345-8929-4AEA-8097-A8E51043D12F}" type="datetimeFigureOut">
              <a:rPr lang="en-US"/>
              <a:t>2/13/2019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D971D-5EC9-4D85-8975-E97D063D64A8}" type="slidenum">
              <a:rPr lang="en-US"/>
              <a:t>‹nº›</a:t>
            </a:fld>
            <a:endParaRPr lang="pt-BR"/>
          </a:p>
        </p:txBody>
      </p:sp>
    </p:spTree>
    <p:extLst>
      <p:ext uri="{BB962C8B-B14F-4D97-AF65-F5344CB8AC3E}">
        <p14:creationId xmlns:p14="http://schemas.microsoft.com/office/powerpoint/2010/main" val="3409955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a:t>
            </a:fld>
            <a:endParaRPr lang="pt-BR"/>
          </a:p>
        </p:txBody>
      </p:sp>
    </p:spTree>
    <p:extLst>
      <p:ext uri="{BB962C8B-B14F-4D97-AF65-F5344CB8AC3E}">
        <p14:creationId xmlns:p14="http://schemas.microsoft.com/office/powerpoint/2010/main" val="2560537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10</a:t>
            </a:fld>
            <a:endParaRPr lang="pt-BR"/>
          </a:p>
        </p:txBody>
      </p:sp>
    </p:spTree>
    <p:extLst>
      <p:ext uri="{BB962C8B-B14F-4D97-AF65-F5344CB8AC3E}">
        <p14:creationId xmlns:p14="http://schemas.microsoft.com/office/powerpoint/2010/main" val="226307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11</a:t>
            </a:fld>
            <a:endParaRPr lang="pt-BR"/>
          </a:p>
        </p:txBody>
      </p:sp>
    </p:spTree>
    <p:extLst>
      <p:ext uri="{BB962C8B-B14F-4D97-AF65-F5344CB8AC3E}">
        <p14:creationId xmlns:p14="http://schemas.microsoft.com/office/powerpoint/2010/main" val="101804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12</a:t>
            </a:fld>
            <a:endParaRPr lang="pt-BR"/>
          </a:p>
        </p:txBody>
      </p:sp>
    </p:spTree>
    <p:extLst>
      <p:ext uri="{BB962C8B-B14F-4D97-AF65-F5344CB8AC3E}">
        <p14:creationId xmlns:p14="http://schemas.microsoft.com/office/powerpoint/2010/main" val="1316942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13</a:t>
            </a:fld>
            <a:endParaRPr lang="pt-BR"/>
          </a:p>
        </p:txBody>
      </p:sp>
    </p:spTree>
    <p:extLst>
      <p:ext uri="{BB962C8B-B14F-4D97-AF65-F5344CB8AC3E}">
        <p14:creationId xmlns:p14="http://schemas.microsoft.com/office/powerpoint/2010/main" val="3694796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14</a:t>
            </a:fld>
            <a:endParaRPr lang="pt-BR"/>
          </a:p>
        </p:txBody>
      </p:sp>
    </p:spTree>
    <p:extLst>
      <p:ext uri="{BB962C8B-B14F-4D97-AF65-F5344CB8AC3E}">
        <p14:creationId xmlns:p14="http://schemas.microsoft.com/office/powerpoint/2010/main" val="3837735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15</a:t>
            </a:fld>
            <a:endParaRPr lang="pt-BR"/>
          </a:p>
        </p:txBody>
      </p:sp>
    </p:spTree>
    <p:extLst>
      <p:ext uri="{BB962C8B-B14F-4D97-AF65-F5344CB8AC3E}">
        <p14:creationId xmlns:p14="http://schemas.microsoft.com/office/powerpoint/2010/main" val="2844777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2</a:t>
            </a:fld>
            <a:endParaRPr lang="pt-BR"/>
          </a:p>
        </p:txBody>
      </p:sp>
    </p:spTree>
    <p:extLst>
      <p:ext uri="{BB962C8B-B14F-4D97-AF65-F5344CB8AC3E}">
        <p14:creationId xmlns:p14="http://schemas.microsoft.com/office/powerpoint/2010/main" val="194711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3</a:t>
            </a:fld>
            <a:endParaRPr lang="pt-BR"/>
          </a:p>
        </p:txBody>
      </p:sp>
    </p:spTree>
    <p:extLst>
      <p:ext uri="{BB962C8B-B14F-4D97-AF65-F5344CB8AC3E}">
        <p14:creationId xmlns:p14="http://schemas.microsoft.com/office/powerpoint/2010/main" val="3855704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4</a:t>
            </a:fld>
            <a:endParaRPr lang="pt-BR"/>
          </a:p>
        </p:txBody>
      </p:sp>
    </p:spTree>
    <p:extLst>
      <p:ext uri="{BB962C8B-B14F-4D97-AF65-F5344CB8AC3E}">
        <p14:creationId xmlns:p14="http://schemas.microsoft.com/office/powerpoint/2010/main" val="2921666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5</a:t>
            </a:fld>
            <a:endParaRPr lang="pt-BR"/>
          </a:p>
        </p:txBody>
      </p:sp>
    </p:spTree>
    <p:extLst>
      <p:ext uri="{BB962C8B-B14F-4D97-AF65-F5344CB8AC3E}">
        <p14:creationId xmlns:p14="http://schemas.microsoft.com/office/powerpoint/2010/main" val="558006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6</a:t>
            </a:fld>
            <a:endParaRPr lang="pt-BR"/>
          </a:p>
        </p:txBody>
      </p:sp>
    </p:spTree>
    <p:extLst>
      <p:ext uri="{BB962C8B-B14F-4D97-AF65-F5344CB8AC3E}">
        <p14:creationId xmlns:p14="http://schemas.microsoft.com/office/powerpoint/2010/main" val="3770038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7</a:t>
            </a:fld>
            <a:endParaRPr lang="pt-BR"/>
          </a:p>
        </p:txBody>
      </p:sp>
    </p:spTree>
    <p:extLst>
      <p:ext uri="{BB962C8B-B14F-4D97-AF65-F5344CB8AC3E}">
        <p14:creationId xmlns:p14="http://schemas.microsoft.com/office/powerpoint/2010/main" val="3232369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8</a:t>
            </a:fld>
            <a:endParaRPr lang="pt-BR"/>
          </a:p>
        </p:txBody>
      </p:sp>
    </p:spTree>
    <p:extLst>
      <p:ext uri="{BB962C8B-B14F-4D97-AF65-F5344CB8AC3E}">
        <p14:creationId xmlns:p14="http://schemas.microsoft.com/office/powerpoint/2010/main" val="1507645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90D971D-5EC9-4D85-8975-E97D063D64A8}" type="slidenum">
              <a:rPr lang="en-US"/>
              <a:t>9</a:t>
            </a:fld>
            <a:endParaRPr lang="pt-BR"/>
          </a:p>
        </p:txBody>
      </p:sp>
    </p:spTree>
    <p:extLst>
      <p:ext uri="{BB962C8B-B14F-4D97-AF65-F5344CB8AC3E}">
        <p14:creationId xmlns:p14="http://schemas.microsoft.com/office/powerpoint/2010/main" val="128135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pt-BR" dirty="0"/>
              <a:t>Clique para editar o título mestre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pt-BR" dirty="0"/>
              <a:t>Clique para editar o estilo do subtítulo Mestre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pPr eaLnBrk="1" latinLnBrk="0" hangingPunct="1"/>
            <a:fld id="{0D0EC791-D078-4631-9937-E8318C63790B}" type="datetimeFigureOut">
              <a:rPr lang="en-US" smtClean="0"/>
              <a:pPr eaLnBrk="1" latinLnBrk="0" hangingPunct="1"/>
              <a:t>2/13/2019</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kumimoji="0" lang="zh-CN" alt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lgn="r" eaLnBrk="1" latinLnBrk="0" hangingPunct="1"/>
            <a:fld id="{170ADD11-4055-44D3-AD09-D611CD509B89}" type="slidenum">
              <a:rPr kumimoji="0" lang="en-US" smtClean="0"/>
              <a:pPr algn="r" eaLnBrk="1" latinLnBrk="0" hangingPunct="1"/>
              <a:t>‹nº›</a:t>
            </a:fld>
            <a:endParaRPr kumimoji="0" lang="zh-CN" altLang="en-US" dirty="0"/>
          </a:p>
        </p:txBody>
      </p:sp>
      <p:cxnSp>
        <p:nvCxnSpPr>
          <p:cNvPr id="8" name="Straight Connector 7"/>
          <p:cNvCxnSpPr/>
          <p:nvPr/>
        </p:nvCxnSpPr>
        <p:spPr>
          <a:xfrm>
            <a:off x="1483995" y="3733800"/>
            <a:ext cx="6172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20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497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pt-BR" dirty="0"/>
              <a:t>Clique para editar o título mestre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249128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Clique para editar o título mestre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73999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pt-BR" dirty="0"/>
              <a:t>Clique para editar o título mestre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BR" dirty="0"/>
              <a:t>Editar estilos de texto Mestre</a:t>
            </a:r>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cxnSp>
        <p:nvCxnSpPr>
          <p:cNvPr id="7" name="Straight Connector 6"/>
          <p:cNvCxnSpPr/>
          <p:nvPr/>
        </p:nvCxnSpPr>
        <p:spPr>
          <a:xfrm>
            <a:off x="1485900" y="4020408"/>
            <a:ext cx="6172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95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dirty="0"/>
              <a:t>Clique para editar o título mestre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6" name="Footer Placeholder 5"/>
          <p:cNvSpPr>
            <a:spLocks noGrp="1"/>
          </p:cNvSpPr>
          <p:nvPr>
            <p:ph type="ftr" sz="quarter" idx="11"/>
          </p:nvPr>
        </p:nvSpPr>
        <p:spPr/>
        <p:txBody>
          <a:bodyPr/>
          <a:lstStyle/>
          <a:p>
            <a:endParaRPr kumimoji="0" lang="zh-CN" altLang="en-US" dirty="0"/>
          </a:p>
        </p:txBody>
      </p:sp>
      <p:sp>
        <p:nvSpPr>
          <p:cNvPr id="7" name="Slide Number Placeholder 6"/>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218735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dirty="0"/>
              <a:t>Clique para editar o título mestre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dirty="0"/>
              <a:t>Editar estilos de texto Mestre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dirty="0"/>
              <a:t>Editar estilos de texto Mestre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7" name="Date Placeholder 6"/>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8" name="Footer Placeholder 7"/>
          <p:cNvSpPr>
            <a:spLocks noGrp="1"/>
          </p:cNvSpPr>
          <p:nvPr>
            <p:ph type="ftr" sz="quarter" idx="11"/>
          </p:nvPr>
        </p:nvSpPr>
        <p:spPr/>
        <p:txBody>
          <a:bodyPr/>
          <a:lstStyle/>
          <a:p>
            <a:endParaRPr kumimoji="0" lang="zh-CN" altLang="en-US" dirty="0"/>
          </a:p>
        </p:txBody>
      </p:sp>
      <p:sp>
        <p:nvSpPr>
          <p:cNvPr id="9" name="Slide Number Placeholder 8"/>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19850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Clique para editar o título mestre</a:t>
            </a:r>
            <a:endParaRPr lang="en-US" dirty="0"/>
          </a:p>
        </p:txBody>
      </p:sp>
      <p:sp>
        <p:nvSpPr>
          <p:cNvPr id="3" name="Date Placeholder 2"/>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4" name="Footer Placeholder 3"/>
          <p:cNvSpPr>
            <a:spLocks noGrp="1"/>
          </p:cNvSpPr>
          <p:nvPr>
            <p:ph type="ftr" sz="quarter" idx="11"/>
          </p:nvPr>
        </p:nvSpPr>
        <p:spPr/>
        <p:txBody>
          <a:bodyPr/>
          <a:lstStyle/>
          <a:p>
            <a:endParaRPr kumimoji="0" lang="zh-CN" altLang="en-US" dirty="0"/>
          </a:p>
        </p:txBody>
      </p:sp>
      <p:sp>
        <p:nvSpPr>
          <p:cNvPr id="5" name="Slide Number Placeholder 4"/>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193298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3" name="Footer Placeholder 2"/>
          <p:cNvSpPr>
            <a:spLocks noGrp="1"/>
          </p:cNvSpPr>
          <p:nvPr>
            <p:ph type="ftr" sz="quarter" idx="11"/>
          </p:nvPr>
        </p:nvSpPr>
        <p:spPr/>
        <p:txBody>
          <a:bodyPr/>
          <a:lstStyle/>
          <a:p>
            <a:endParaRPr kumimoji="0" lang="zh-CN" altLang="en-US" dirty="0"/>
          </a:p>
        </p:txBody>
      </p:sp>
      <p:sp>
        <p:nvSpPr>
          <p:cNvPr id="4" name="Slide Number Placeholder 3"/>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61783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pt-BR" dirty="0"/>
              <a:t>Clique para editar o título mestre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t-BR" dirty="0"/>
              <a:t>Editar estilos de texto Mestre</a:t>
            </a:r>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6" name="Footer Placeholder 5"/>
          <p:cNvSpPr>
            <a:spLocks noGrp="1"/>
          </p:cNvSpPr>
          <p:nvPr>
            <p:ph type="ftr" sz="quarter" idx="11"/>
          </p:nvPr>
        </p:nvSpPr>
        <p:spPr/>
        <p:txBody>
          <a:bodyPr/>
          <a:lstStyle/>
          <a:p>
            <a:endParaRPr kumimoji="0" lang="zh-CN" altLang="en-US" dirty="0"/>
          </a:p>
        </p:txBody>
      </p:sp>
      <p:sp>
        <p:nvSpPr>
          <p:cNvPr id="7" name="Slide Number Placeholder 6"/>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1303183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pt-BR" dirty="0"/>
              <a:t>Clique para editar o título mestre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t-BR" dirty="0"/>
              <a:t>Editar estilos de texto Mestre</a:t>
            </a:r>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327577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pt-BR" dirty="0"/>
              <a:t>Clique para editar o título mestre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pt-BR" dirty="0"/>
              <a:t>Editar estilos de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tx1"/>
                </a:solidFill>
              </a:defRPr>
            </a:lvl1pPr>
          </a:lstStyle>
          <a:p>
            <a:pPr eaLnBrk="1" latinLnBrk="0" hangingPunct="1"/>
            <a:fld id="{0D0EC791-D078-4631-9937-E8318C63790B}" type="datetimeFigureOut">
              <a:rPr lang="en-US" smtClean="0"/>
              <a:pPr eaLnBrk="1" latinLnBrk="0" hangingPunct="1"/>
              <a:t>2/13/2019</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tx1"/>
                </a:solidFill>
              </a:defRPr>
            </a:lvl1pPr>
          </a:lstStyle>
          <a:p>
            <a:endParaRPr kumimoji="0" lang="zh-CN" alt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tx1"/>
                </a:solidFill>
              </a:defRPr>
            </a:lvl1pPr>
          </a:lstStyle>
          <a:p>
            <a:pPr algn="r" eaLnBrk="1" latinLnBrk="0" hangingPunct="1"/>
            <a:fld id="{170ADD11-4055-44D3-AD09-D611CD509B89}" type="slidenum">
              <a:rPr kumimoji="0" lang="en-US" smtClean="0"/>
              <a:pPr algn="r" eaLnBrk="1" latinLnBrk="0" hangingPunct="1"/>
              <a:t>‹nº›</a:t>
            </a:fld>
            <a:endParaRPr kumimoji="0" lang="zh-CN" altLang="en-US" dirty="0"/>
          </a:p>
        </p:txBody>
      </p:sp>
    </p:spTree>
    <p:extLst>
      <p:ext uri="{BB962C8B-B14F-4D97-AF65-F5344CB8AC3E}">
        <p14:creationId xmlns:p14="http://schemas.microsoft.com/office/powerpoint/2010/main" val="3864829117"/>
      </p:ext>
    </p:extLst>
  </p:cSld>
  <p:clrMap bg1="lt1" tx1="dk1" bg2="lt2" tx2="dk2" accent1="accent1" accent2="accent2" accent3="accent3" accent4="accent4" accent5="accent5" accent6="accent6" hlink="hlink" folHlink="folHlink"/>
  <p:sldLayoutIdLst>
    <p:sldLayoutId id="2147484399" r:id="rId1"/>
    <p:sldLayoutId id="2147484400" r:id="rId2"/>
    <p:sldLayoutId id="2147484401" r:id="rId3"/>
    <p:sldLayoutId id="2147484402" r:id="rId4"/>
    <p:sldLayoutId id="2147484403" r:id="rId5"/>
    <p:sldLayoutId id="2147484404" r:id="rId6"/>
    <p:sldLayoutId id="2147484405" r:id="rId7"/>
    <p:sldLayoutId id="2147484406" r:id="rId8"/>
    <p:sldLayoutId id="2147484407" r:id="rId9"/>
    <p:sldLayoutId id="2147484408" r:id="rId10"/>
    <p:sldLayoutId id="2147484409" r:id="rId11"/>
  </p:sldLayoutIdLst>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tx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tx1"/>
        </a:buClr>
        <a:buSzPct val="80000"/>
        <a:buFont typeface="Corbel"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err="1"/>
              <a:t>Napne</a:t>
            </a:r>
            <a:r>
              <a:rPr lang="en-US" dirty="0"/>
              <a:t>  </a:t>
            </a:r>
            <a:endParaRPr lang="pt-BR" dirty="0"/>
          </a:p>
        </p:txBody>
      </p:sp>
      <p:sp>
        <p:nvSpPr>
          <p:cNvPr id="3" name="Subtitle 2"/>
          <p:cNvSpPr>
            <a:spLocks noGrp="1"/>
          </p:cNvSpPr>
          <p:nvPr>
            <p:ph type="subTitle" idx="1"/>
          </p:nvPr>
        </p:nvSpPr>
        <p:spPr>
          <a:xfrm>
            <a:off x="1281113" y="3883025"/>
            <a:ext cx="6575425" cy="2134497"/>
          </a:xfrm>
          <a:solidFill>
            <a:schemeClr val="accent1">
              <a:lumMod val="60000"/>
              <a:lumOff val="40000"/>
            </a:schemeClr>
          </a:solidFill>
        </p:spPr>
        <p:txBody>
          <a:bodyPr vert="horz" rtlCol="0" anchor="t">
            <a:normAutofit/>
          </a:bodyPr>
          <a:lstStyle/>
          <a:p>
            <a:r>
              <a:rPr lang="pt-BR" sz="2400" dirty="0"/>
              <a:t>Núcleo de Acessibilidade às Pessoas com Necessidades Específicas </a:t>
            </a:r>
          </a:p>
          <a:p>
            <a:endParaRPr lang="pt-BR" dirty="0"/>
          </a:p>
          <a:p>
            <a:r>
              <a:rPr lang="pt-BR" sz="2400" dirty="0"/>
              <a:t>IFCE </a:t>
            </a:r>
            <a:r>
              <a:rPr lang="pt-BR" sz="2400" i="1" dirty="0"/>
              <a:t>campus</a:t>
            </a:r>
            <a:r>
              <a:rPr lang="pt-BR" sz="2400" dirty="0"/>
              <a:t> Morada Nova</a:t>
            </a:r>
          </a:p>
          <a:p>
            <a:r>
              <a:rPr lang="pt-BR" sz="2400" dirty="0"/>
              <a:t>Fevereiro - 2019</a:t>
            </a:r>
          </a:p>
        </p:txBody>
      </p:sp>
      <p:pic>
        <p:nvPicPr>
          <p:cNvPr id="4" name="Imagem 3">
            <a:extLst>
              <a:ext uri="{FF2B5EF4-FFF2-40B4-BE49-F238E27FC236}">
                <a16:creationId xmlns:a16="http://schemas.microsoft.com/office/drawing/2014/main" id="{D9C0AB37-8919-4150-AB83-95A1EA66E657}"/>
              </a:ext>
            </a:extLst>
          </p:cNvPr>
          <p:cNvPicPr>
            <a:picLocks noChangeAspect="1"/>
          </p:cNvPicPr>
          <p:nvPr/>
        </p:nvPicPr>
        <p:blipFill>
          <a:blip r:embed="rId3"/>
          <a:stretch>
            <a:fillRect/>
          </a:stretch>
        </p:blipFill>
        <p:spPr>
          <a:xfrm>
            <a:off x="3221664" y="389163"/>
            <a:ext cx="2732569" cy="2524158"/>
          </a:xfrm>
          <a:prstGeom prst="rect">
            <a:avLst/>
          </a:prstGeom>
        </p:spPr>
      </p:pic>
    </p:spTree>
    <p:extLst>
      <p:ext uri="{BB962C8B-B14F-4D97-AF65-F5344CB8AC3E}">
        <p14:creationId xmlns:p14="http://schemas.microsoft.com/office/powerpoint/2010/main" val="158202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5">
              <a:lumMod val="40000"/>
              <a:lumOff val="6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5</a:t>
            </a:r>
          </a:p>
          <a:p>
            <a:pPr marL="34290" indent="0" algn="just">
              <a:lnSpc>
                <a:spcPct val="110000"/>
              </a:lnSpc>
              <a:buNone/>
            </a:pPr>
            <a:r>
              <a:rPr lang="pt-BR" sz="2400" dirty="0">
                <a:latin typeface="Corbel" charset="0"/>
              </a:rPr>
              <a:t>Ter uma deficiência não faz com que uma pessoa seja melhor ou pior. Provavelmente, por causa da deficiência, uma pessoa pode ter dificuldade para realizar algumas atividades, mas, por outro lado, pode ter extrema habilidade para fazer outras.</a:t>
            </a:r>
            <a:endParaRPr lang="pt-BR" sz="24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3412519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6">
              <a:lumMod val="40000"/>
              <a:lumOff val="60000"/>
            </a:schemeClr>
          </a:solidFill>
        </p:spPr>
        <p:txBody>
          <a:bodyPr vert="horz" lIns="91440" tIns="45720" rIns="91440" bIns="45720" rtlCol="0" anchor="t">
            <a:normAutofit fontScale="92500"/>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6</a:t>
            </a:r>
          </a:p>
          <a:p>
            <a:pPr marL="34290" indent="0" algn="just">
              <a:lnSpc>
                <a:spcPct val="110000"/>
              </a:lnSpc>
              <a:buNone/>
            </a:pPr>
            <a:r>
              <a:rPr lang="pt-BR" sz="2600" dirty="0">
                <a:latin typeface="Corbel" charset="0"/>
              </a:rPr>
              <a:t>A maioria das pessoas com deficiência não se importa em responder perguntas a respeito da sua deficiência. Assim, sempre que quiser ajudar ou estiver em dúvida sobre como agir, pergunte. E lembre-se: quando quiser alguma informação, dirija-se diretamente à pessoa e não a seus acompanhantes, cuidadores, intérpretes ou guia-intérprete.</a:t>
            </a:r>
            <a:endParaRPr lang="pt-BR" sz="26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377243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1">
              <a:lumMod val="20000"/>
              <a:lumOff val="8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7</a:t>
            </a:r>
          </a:p>
          <a:p>
            <a:pPr marL="34290" indent="0" algn="just">
              <a:lnSpc>
                <a:spcPct val="110000"/>
              </a:lnSpc>
              <a:buNone/>
            </a:pPr>
            <a:r>
              <a:rPr lang="pt-BR" sz="2400" dirty="0">
                <a:latin typeface="Corbel" charset="0"/>
              </a:rPr>
              <a:t>Sempre que quiser ajudar, pergunte a forma mais adequada para fazê-lo e não se ofenda se seu oferecimento for recusado, pois, às vezes, uma determinada atividade pode ser mais bem desenvolvida sem assistência.</a:t>
            </a:r>
            <a:endParaRPr lang="pt-BR" sz="24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346826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2">
              <a:lumMod val="20000"/>
              <a:lumOff val="8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8</a:t>
            </a:r>
          </a:p>
          <a:p>
            <a:pPr marL="34290" indent="0" algn="just">
              <a:lnSpc>
                <a:spcPct val="110000"/>
              </a:lnSpc>
              <a:buNone/>
            </a:pPr>
            <a:r>
              <a:rPr lang="pt-BR" sz="2400" dirty="0">
                <a:latin typeface="Corbel" charset="0"/>
              </a:rPr>
              <a:t>Se você não se sentir seguro para fazer alguma coisa solicitada por uma pessoa com deficiência, sinta-se à vontade para recusar. Neste caso, procure ou indique uma pessoa que possa ajudar.</a:t>
            </a:r>
            <a:endParaRPr lang="pt-BR" sz="24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2058644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3">
              <a:lumMod val="20000"/>
              <a:lumOff val="8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9</a:t>
            </a:r>
          </a:p>
          <a:p>
            <a:pPr marL="34290" indent="0" algn="just">
              <a:lnSpc>
                <a:spcPct val="110000"/>
              </a:lnSpc>
              <a:buNone/>
            </a:pPr>
            <a:r>
              <a:rPr lang="pt-BR" sz="2400" dirty="0">
                <a:latin typeface="Corbel" charset="0"/>
              </a:rPr>
              <a:t>Você não deve ter receio de fazer ou dizer alguma coisa errada. Aja sempre com naturalidade. Se ocorrer alguma situação inusitada, uma boa dose de delicadeza, sinceridade e bom humor nunca falham.</a:t>
            </a:r>
            <a:endParaRPr lang="pt-BR" sz="24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106298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a:bodyPr>
          <a:lstStyle/>
          <a:p>
            <a:r>
              <a:rPr lang="pt-BR" sz="3600" dirty="0"/>
              <a:t>Referências </a:t>
            </a:r>
          </a:p>
        </p:txBody>
      </p:sp>
      <p:sp>
        <p:nvSpPr>
          <p:cNvPr id="3" name="Espaço Reservado para Conteúdo 2"/>
          <p:cNvSpPr>
            <a:spLocks noGrp="1"/>
          </p:cNvSpPr>
          <p:nvPr>
            <p:ph idx="1"/>
          </p:nvPr>
        </p:nvSpPr>
        <p:spPr>
          <a:solidFill>
            <a:schemeClr val="bg1"/>
          </a:solidFill>
        </p:spPr>
        <p:txBody>
          <a:bodyPr vert="horz" lIns="91440" tIns="45720" rIns="91440" bIns="45720" rtlCol="0" anchor="t">
            <a:normAutofit/>
          </a:bodyPr>
          <a:lstStyle/>
          <a:p>
            <a:pPr marL="34290" indent="0" algn="just">
              <a:buNone/>
            </a:pPr>
            <a:r>
              <a:rPr lang="pt-BR" sz="1600" dirty="0">
                <a:ln w="0"/>
                <a:effectLst>
                  <a:outerShdw blurRad="38100" dist="25400" dir="5400000" algn="ctr" rotWithShape="0">
                    <a:srgbClr val="6E747A">
                      <a:alpha val="43000"/>
                    </a:srgbClr>
                  </a:outerShdw>
                </a:effectLst>
                <a:latin typeface="Corbel" charset="0"/>
              </a:rPr>
              <a:t>IFBA. </a:t>
            </a:r>
            <a:r>
              <a:rPr lang="pt-BR" sz="1600" b="1" dirty="0">
                <a:ln w="0"/>
                <a:effectLst>
                  <a:outerShdw blurRad="38100" dist="25400" dir="5400000" algn="ctr" rotWithShape="0">
                    <a:srgbClr val="6E747A">
                      <a:alpha val="43000"/>
                    </a:srgbClr>
                  </a:outerShdw>
                </a:effectLst>
                <a:latin typeface="Corbel" charset="0"/>
              </a:rPr>
              <a:t>Orientação para Atendimento às Pessoas com Deficiência</a:t>
            </a:r>
            <a:r>
              <a:rPr lang="pt-BR" sz="1600" dirty="0">
                <a:ln w="0"/>
                <a:effectLst>
                  <a:outerShdw blurRad="38100" dist="25400" dir="5400000" algn="ctr" rotWithShape="0">
                    <a:srgbClr val="6E747A">
                      <a:alpha val="43000"/>
                    </a:srgbClr>
                  </a:outerShdw>
                </a:effectLst>
                <a:latin typeface="Corbel" charset="0"/>
              </a:rPr>
              <a:t>. Departamento de Permanência e Assistência Estudantil – PROEN. Disponível em: http://portal.ifba.edu.br/proen/departamentos/permanencia-assistencia-estudantil/orientacao-para-atendimento-pessoas-com-deficiencia Acesso em: 13 fev. 2019. </a:t>
            </a:r>
          </a:p>
          <a:p>
            <a:pPr marL="34290" indent="0" algn="just">
              <a:buNone/>
            </a:pPr>
            <a:endParaRPr lang="pt-BR" sz="1600" dirty="0">
              <a:ln w="0"/>
              <a:effectLst>
                <a:outerShdw blurRad="38100" dist="25400" dir="5400000" algn="ctr" rotWithShape="0">
                  <a:srgbClr val="6E747A">
                    <a:alpha val="43000"/>
                  </a:srgbClr>
                </a:outerShdw>
              </a:effectLst>
              <a:latin typeface="Corbel" charset="0"/>
            </a:endParaRPr>
          </a:p>
          <a:p>
            <a:pPr marL="34290" indent="0" algn="just">
              <a:buNone/>
            </a:pPr>
            <a:r>
              <a:rPr lang="pt-BR" sz="1600" dirty="0">
                <a:ln w="0"/>
                <a:effectLst>
                  <a:outerShdw blurRad="38100" dist="25400" dir="5400000" algn="ctr" rotWithShape="0">
                    <a:srgbClr val="6E747A">
                      <a:alpha val="43000"/>
                    </a:srgbClr>
                  </a:outerShdw>
                </a:effectLst>
                <a:latin typeface="Corbel" charset="0"/>
              </a:rPr>
              <a:t>IFCE. </a:t>
            </a:r>
            <a:r>
              <a:rPr lang="pt-BR" sz="1600" b="1" dirty="0">
                <a:ln w="0"/>
                <a:effectLst>
                  <a:outerShdw blurRad="38100" dist="25400" dir="5400000" algn="ctr" rotWithShape="0">
                    <a:srgbClr val="6E747A">
                      <a:alpha val="43000"/>
                    </a:srgbClr>
                  </a:outerShdw>
                </a:effectLst>
                <a:latin typeface="Corbel" charset="0"/>
              </a:rPr>
              <a:t>Resolução nº 50, de 14 de Dezembro de 2015</a:t>
            </a:r>
            <a:r>
              <a:rPr lang="pt-BR" sz="1600" dirty="0">
                <a:ln w="0"/>
                <a:effectLst>
                  <a:outerShdw blurRad="38100" dist="25400" dir="5400000" algn="ctr" rotWithShape="0">
                    <a:srgbClr val="6E747A">
                      <a:alpha val="43000"/>
                    </a:srgbClr>
                  </a:outerShdw>
                </a:effectLst>
                <a:latin typeface="Corbel" charset="0"/>
              </a:rPr>
              <a:t>. Aprova o Regulamento dos </a:t>
            </a:r>
            <a:r>
              <a:rPr lang="pt-BR" sz="1600" dirty="0" err="1">
                <a:ln w="0"/>
                <a:effectLst>
                  <a:outerShdw blurRad="38100" dist="25400" dir="5400000" algn="ctr" rotWithShape="0">
                    <a:srgbClr val="6E747A">
                      <a:alpha val="43000"/>
                    </a:srgbClr>
                  </a:outerShdw>
                </a:effectLst>
                <a:latin typeface="Corbel" charset="0"/>
              </a:rPr>
              <a:t>Napnes</a:t>
            </a:r>
            <a:r>
              <a:rPr lang="pt-BR" sz="1600" dirty="0">
                <a:ln w="0"/>
                <a:effectLst>
                  <a:outerShdw blurRad="38100" dist="25400" dir="5400000" algn="ctr" rotWithShape="0">
                    <a:srgbClr val="6E747A">
                      <a:alpha val="43000"/>
                    </a:srgbClr>
                  </a:outerShdw>
                </a:effectLst>
                <a:latin typeface="Corbel" charset="0"/>
              </a:rPr>
              <a:t> do IFCE. Disponível em: https://ifce.edu.br/proext/arquivos/resolucao-no-050-14-de-dezembro-de-2015-napnes.pdf Acesso em: 13 fev. 2019. </a:t>
            </a:r>
          </a:p>
          <a:p>
            <a:pPr marL="34290" indent="0" algn="just">
              <a:buNone/>
            </a:pPr>
            <a:endParaRPr lang="pt-BR" dirty="0">
              <a:ln w="0"/>
              <a:effectLst>
                <a:outerShdw blurRad="38100" dist="25400" dir="5400000" algn="ctr" rotWithShape="0">
                  <a:srgbClr val="6E747A">
                    <a:alpha val="43000"/>
                  </a:srgbClr>
                </a:outerShdw>
              </a:effectLst>
              <a:latin typeface="Corbel" charset="0"/>
            </a:endParaRPr>
          </a:p>
          <a:p>
            <a:pPr marL="34290" indent="0" algn="just">
              <a:buNone/>
            </a:pPr>
            <a:endParaRPr lang="pt-BR" dirty="0">
              <a:ln w="0"/>
              <a:effectLst>
                <a:outerShdw blurRad="38100" dist="25400" dir="5400000" algn="ctr" rotWithShape="0">
                  <a:srgbClr val="6E747A">
                    <a:alpha val="43000"/>
                  </a:srgbClr>
                </a:outerShdw>
              </a:effectLst>
              <a:latin typeface="Corbel" charset="0"/>
            </a:endParaRPr>
          </a:p>
          <a:p>
            <a:pPr marL="34290" indent="0" algn="just">
              <a:buNone/>
            </a:pPr>
            <a:endParaRPr lang="pt-BR" dirty="0">
              <a:ln w="0"/>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104772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665024"/>
          </a:xfrm>
          <a:solidFill>
            <a:schemeClr val="accent1">
              <a:lumMod val="60000"/>
              <a:lumOff val="40000"/>
            </a:schemeClr>
          </a:solidFill>
        </p:spPr>
        <p:txBody>
          <a:bodyPr>
            <a:normAutofit/>
          </a:bodyPr>
          <a:lstStyle/>
          <a:p>
            <a:r>
              <a:rPr lang="pt-BR" sz="3600" dirty="0"/>
              <a:t>Necessidades Específicas...</a:t>
            </a:r>
            <a:r>
              <a:rPr lang="pt-BR" dirty="0"/>
              <a:t> </a:t>
            </a:r>
          </a:p>
        </p:txBody>
      </p:sp>
      <p:sp>
        <p:nvSpPr>
          <p:cNvPr id="3" name="Espaço Reservado para Conteúdo 2"/>
          <p:cNvSpPr>
            <a:spLocks noGrp="1"/>
          </p:cNvSpPr>
          <p:nvPr>
            <p:ph idx="1"/>
          </p:nvPr>
        </p:nvSpPr>
        <p:spPr>
          <a:xfrm>
            <a:off x="857250" y="1488159"/>
            <a:ext cx="7404100" cy="4607841"/>
          </a:xfrm>
        </p:spPr>
        <p:txBody>
          <a:bodyPr vert="horz" lIns="91440" tIns="45720" rIns="91440" bIns="45720" rtlCol="0" anchor="t">
            <a:normAutofit/>
          </a:bodyPr>
          <a:lstStyle/>
          <a:p>
            <a:endParaRPr lang="pt-BR" sz="2800" dirty="0"/>
          </a:p>
          <a:p>
            <a:r>
              <a:rPr lang="pt-BR" sz="2800" dirty="0"/>
              <a:t>Deficiências; </a:t>
            </a:r>
          </a:p>
          <a:p>
            <a:pPr marL="34290" indent="0">
              <a:buNone/>
            </a:pPr>
            <a:r>
              <a:rPr lang="pt-BR" sz="2800" dirty="0"/>
              <a:t> </a:t>
            </a:r>
          </a:p>
          <a:p>
            <a:r>
              <a:rPr lang="pt-BR" sz="2800" dirty="0"/>
              <a:t>Transtornos Globais do Desenvolvimento; </a:t>
            </a:r>
          </a:p>
          <a:p>
            <a:pPr marL="34290" indent="0">
              <a:buNone/>
            </a:pPr>
            <a:r>
              <a:rPr lang="pt-BR" sz="2800" dirty="0"/>
              <a:t> </a:t>
            </a:r>
          </a:p>
          <a:p>
            <a:r>
              <a:rPr lang="pt-BR" sz="2800" dirty="0"/>
              <a:t>Altas Habilidades/</a:t>
            </a:r>
            <a:r>
              <a:rPr lang="pt-BR" sz="2800" dirty="0" err="1"/>
              <a:t>Superdotação</a:t>
            </a:r>
            <a:r>
              <a:rPr lang="pt-BR" sz="2800" dirty="0"/>
              <a:t>.</a:t>
            </a:r>
            <a:r>
              <a:rPr lang="pt-BR" dirty="0"/>
              <a:t> </a:t>
            </a:r>
          </a:p>
        </p:txBody>
      </p:sp>
    </p:spTree>
    <p:extLst>
      <p:ext uri="{BB962C8B-B14F-4D97-AF65-F5344CB8AC3E}">
        <p14:creationId xmlns:p14="http://schemas.microsoft.com/office/powerpoint/2010/main" val="407770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682914"/>
          </a:xfrm>
          <a:solidFill>
            <a:schemeClr val="accent1">
              <a:lumMod val="60000"/>
              <a:lumOff val="40000"/>
            </a:schemeClr>
          </a:solidFill>
        </p:spPr>
        <p:txBody>
          <a:bodyPr/>
          <a:lstStyle/>
          <a:p>
            <a:r>
              <a:rPr lang="pt-BR" sz="3600" dirty="0">
                <a:latin typeface="Corbel" charset="0"/>
              </a:rPr>
              <a:t>Deficiências...</a:t>
            </a:r>
            <a:r>
              <a:rPr lang="pt-BR" dirty="0">
                <a:latin typeface="Corbel" charset="0"/>
              </a:rPr>
              <a:t> </a:t>
            </a:r>
          </a:p>
        </p:txBody>
      </p:sp>
      <p:sp>
        <p:nvSpPr>
          <p:cNvPr id="3" name="Espaço Reservado para Conteúdo 2"/>
          <p:cNvSpPr>
            <a:spLocks noGrp="1"/>
          </p:cNvSpPr>
          <p:nvPr>
            <p:ph idx="1"/>
          </p:nvPr>
        </p:nvSpPr>
        <p:spPr>
          <a:xfrm>
            <a:off x="857250" y="1571106"/>
            <a:ext cx="7404100" cy="4524894"/>
          </a:xfrm>
        </p:spPr>
        <p:txBody>
          <a:bodyPr vert="horz" lIns="91440" tIns="45720" rIns="91440" bIns="45720" rtlCol="0" anchor="t">
            <a:normAutofit/>
          </a:bodyPr>
          <a:lstStyle/>
          <a:p>
            <a:pPr marL="34290" indent="0" algn="just">
              <a:buNone/>
            </a:pPr>
            <a:r>
              <a:rPr lang="pt-BR" sz="2400" dirty="0">
                <a:latin typeface="Corbel"/>
              </a:rPr>
              <a:t>Considera-se pessoa com deficiência aquela que tem </a:t>
            </a:r>
            <a:r>
              <a:rPr lang="pt-BR" sz="2400" dirty="0">
                <a:solidFill>
                  <a:srgbClr val="FF0000"/>
                </a:solidFill>
                <a:latin typeface="Corbel"/>
              </a:rPr>
              <a:t>impedimento de longo prazo</a:t>
            </a:r>
            <a:r>
              <a:rPr lang="pt-BR" sz="2400" dirty="0">
                <a:latin typeface="Corbel"/>
              </a:rPr>
              <a:t> de natureza </a:t>
            </a:r>
            <a:r>
              <a:rPr lang="pt-BR" sz="2400" dirty="0">
                <a:solidFill>
                  <a:srgbClr val="FF0000"/>
                </a:solidFill>
                <a:latin typeface="Corbel"/>
              </a:rPr>
              <a:t>física, mental, intelectual ou sensorial</a:t>
            </a:r>
            <a:r>
              <a:rPr lang="pt-BR" sz="2400" dirty="0">
                <a:latin typeface="Corbel"/>
              </a:rPr>
              <a:t>, o qual, em interação com uma ou mais barreiras, pode </a:t>
            </a:r>
            <a:r>
              <a:rPr lang="pt-BR" sz="2400" dirty="0">
                <a:solidFill>
                  <a:srgbClr val="FF0000"/>
                </a:solidFill>
                <a:latin typeface="Corbel"/>
              </a:rPr>
              <a:t>obstruir sua participação</a:t>
            </a:r>
            <a:r>
              <a:rPr lang="pt-BR" sz="2400" dirty="0">
                <a:latin typeface="Corbel"/>
              </a:rPr>
              <a:t> plena e efetiva na sociedade em igualdade de condições com as demais pessoas. </a:t>
            </a:r>
          </a:p>
          <a:p>
            <a:pPr marL="34290" indent="0" algn="just">
              <a:buNone/>
            </a:pPr>
            <a:endParaRPr lang="pt-BR" sz="2400" dirty="0">
              <a:latin typeface="Corbel"/>
            </a:endParaRPr>
          </a:p>
          <a:p>
            <a:pPr algn="just"/>
            <a:r>
              <a:rPr lang="pt-BR" sz="2400" dirty="0">
                <a:latin typeface="Corbel"/>
              </a:rPr>
              <a:t>Deficiência Visual;</a:t>
            </a:r>
          </a:p>
          <a:p>
            <a:pPr algn="just"/>
            <a:r>
              <a:rPr lang="pt-BR" sz="2400" dirty="0">
                <a:latin typeface="Corbel"/>
              </a:rPr>
              <a:t>Deficiência Auditiva;</a:t>
            </a:r>
          </a:p>
          <a:p>
            <a:pPr algn="just"/>
            <a:r>
              <a:rPr lang="pt-BR" sz="2400" dirty="0">
                <a:latin typeface="Corbel"/>
              </a:rPr>
              <a:t>Deficiência Física;</a:t>
            </a:r>
          </a:p>
          <a:p>
            <a:pPr algn="just"/>
            <a:r>
              <a:rPr lang="pt-BR" sz="2400" dirty="0">
                <a:latin typeface="Corbel"/>
              </a:rPr>
              <a:t>Deficiência Intelectual.</a:t>
            </a:r>
          </a:p>
          <a:p>
            <a:pPr marL="34290" indent="0" algn="just">
              <a:buNone/>
            </a:pPr>
            <a:endParaRPr lang="pt-BR" sz="2400" dirty="0">
              <a:latin typeface="Corbel"/>
            </a:endParaRPr>
          </a:p>
          <a:p>
            <a:pPr marL="34290" indent="0" algn="just">
              <a:buNone/>
            </a:pPr>
            <a:endParaRPr lang="pt-BR" sz="2400" dirty="0">
              <a:latin typeface="Corbel"/>
            </a:endParaRPr>
          </a:p>
        </p:txBody>
      </p:sp>
    </p:spTree>
    <p:extLst>
      <p:ext uri="{BB962C8B-B14F-4D97-AF65-F5344CB8AC3E}">
        <p14:creationId xmlns:p14="http://schemas.microsoft.com/office/powerpoint/2010/main" val="362773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1019060"/>
          </a:xfrm>
          <a:solidFill>
            <a:schemeClr val="accent1">
              <a:lumMod val="60000"/>
              <a:lumOff val="40000"/>
            </a:schemeClr>
          </a:solidFill>
        </p:spPr>
        <p:txBody>
          <a:bodyPr/>
          <a:lstStyle/>
          <a:p>
            <a:r>
              <a:rPr lang="pt-BR" sz="3200" dirty="0"/>
              <a:t>Transtornos Globais do Desenvolvimento</a:t>
            </a:r>
            <a:r>
              <a:rPr lang="pt-BR" dirty="0"/>
              <a:t> </a:t>
            </a:r>
          </a:p>
        </p:txBody>
      </p:sp>
      <p:sp>
        <p:nvSpPr>
          <p:cNvPr id="3" name="Espaço Reservado para Conteúdo 2"/>
          <p:cNvSpPr>
            <a:spLocks noGrp="1"/>
          </p:cNvSpPr>
          <p:nvPr>
            <p:ph idx="1"/>
          </p:nvPr>
        </p:nvSpPr>
        <p:spPr/>
        <p:txBody>
          <a:bodyPr vert="horz" lIns="91440" tIns="45720" rIns="91440" bIns="45720" rtlCol="0" anchor="t">
            <a:normAutofit fontScale="92500"/>
          </a:bodyPr>
          <a:lstStyle/>
          <a:p>
            <a:pPr marL="34290" indent="0" algn="just">
              <a:buNone/>
            </a:pPr>
            <a:r>
              <a:rPr lang="pt-BR" sz="2400" dirty="0">
                <a:latin typeface="Corbel" charset="0"/>
              </a:rPr>
              <a:t>Os estudantes com transtornos globais do desenvolvimento são aqueles que apresentam </a:t>
            </a:r>
            <a:r>
              <a:rPr lang="pt-BR" sz="2400" dirty="0">
                <a:solidFill>
                  <a:srgbClr val="FF0000"/>
                </a:solidFill>
                <a:latin typeface="Corbel" charset="0"/>
              </a:rPr>
              <a:t>alterações qualitativas das interações sociais recíprocas e na comunicação</a:t>
            </a:r>
            <a:r>
              <a:rPr lang="pt-BR" sz="2400" dirty="0">
                <a:latin typeface="Corbel" charset="0"/>
              </a:rPr>
              <a:t>, </a:t>
            </a:r>
            <a:r>
              <a:rPr lang="pt-BR" sz="2400" dirty="0">
                <a:solidFill>
                  <a:srgbClr val="FF0000"/>
                </a:solidFill>
                <a:latin typeface="Corbel" charset="0"/>
              </a:rPr>
              <a:t>um repertório de interesses e atividades restrito, estereotipado e repetitivo</a:t>
            </a:r>
            <a:r>
              <a:rPr lang="pt-BR" sz="2400" dirty="0">
                <a:latin typeface="Corbel" charset="0"/>
              </a:rPr>
              <a:t>. </a:t>
            </a:r>
          </a:p>
          <a:p>
            <a:pPr algn="just"/>
            <a:endParaRPr lang="pt-BR" sz="2400" dirty="0">
              <a:latin typeface="Corbel" charset="0"/>
            </a:endParaRPr>
          </a:p>
          <a:p>
            <a:pPr algn="just"/>
            <a:r>
              <a:rPr lang="pt-BR" sz="2400" dirty="0">
                <a:latin typeface="Corbel" charset="0"/>
              </a:rPr>
              <a:t>Transtornos do espectro autista;</a:t>
            </a:r>
          </a:p>
          <a:p>
            <a:pPr algn="just"/>
            <a:r>
              <a:rPr lang="pt-BR" sz="2400" dirty="0">
                <a:latin typeface="Corbel" charset="0"/>
              </a:rPr>
              <a:t>Psicose Infantil;</a:t>
            </a:r>
          </a:p>
          <a:p>
            <a:pPr algn="just"/>
            <a:r>
              <a:rPr lang="pt-BR" sz="2400" dirty="0">
                <a:latin typeface="Corbel" charset="0"/>
              </a:rPr>
              <a:t>Síndrome de </a:t>
            </a:r>
            <a:r>
              <a:rPr lang="pt-BR" sz="2400" dirty="0" err="1">
                <a:latin typeface="Corbel" charset="0"/>
              </a:rPr>
              <a:t>Asperger</a:t>
            </a:r>
            <a:r>
              <a:rPr lang="pt-BR" sz="2400" dirty="0">
                <a:latin typeface="Corbel" charset="0"/>
              </a:rPr>
              <a:t>;</a:t>
            </a:r>
          </a:p>
          <a:p>
            <a:pPr algn="just"/>
            <a:r>
              <a:rPr lang="pt-BR" sz="2400" dirty="0">
                <a:latin typeface="Corbel" charset="0"/>
              </a:rPr>
              <a:t>Síndrome de </a:t>
            </a:r>
            <a:r>
              <a:rPr lang="pt-BR" sz="2400" dirty="0" err="1">
                <a:latin typeface="Corbel" charset="0"/>
              </a:rPr>
              <a:t>Kanner</a:t>
            </a:r>
            <a:r>
              <a:rPr lang="pt-BR" sz="2400" dirty="0">
                <a:latin typeface="Corbel" charset="0"/>
              </a:rPr>
              <a:t>;</a:t>
            </a:r>
          </a:p>
          <a:p>
            <a:pPr algn="just"/>
            <a:r>
              <a:rPr lang="pt-BR" sz="2400" dirty="0">
                <a:latin typeface="Corbel" charset="0"/>
              </a:rPr>
              <a:t>Síndrome de Rett. </a:t>
            </a:r>
          </a:p>
        </p:txBody>
      </p:sp>
    </p:spTree>
    <p:extLst>
      <p:ext uri="{BB962C8B-B14F-4D97-AF65-F5344CB8AC3E}">
        <p14:creationId xmlns:p14="http://schemas.microsoft.com/office/powerpoint/2010/main" val="55180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lstStyle/>
          <a:p>
            <a:r>
              <a:rPr lang="pt-BR" sz="3600" dirty="0"/>
              <a:t>Altas Habilidades/</a:t>
            </a:r>
            <a:r>
              <a:rPr lang="pt-BR" sz="3600" dirty="0" err="1"/>
              <a:t>Superdotação</a:t>
            </a:r>
            <a:endParaRPr lang="pt-BR" sz="3600" dirty="0"/>
          </a:p>
        </p:txBody>
      </p:sp>
      <p:sp>
        <p:nvSpPr>
          <p:cNvPr id="3" name="Espaço Reservado para Conteúdo 2"/>
          <p:cNvSpPr>
            <a:spLocks noGrp="1"/>
          </p:cNvSpPr>
          <p:nvPr>
            <p:ph idx="1"/>
          </p:nvPr>
        </p:nvSpPr>
        <p:spPr/>
        <p:txBody>
          <a:bodyPr vert="horz" lIns="91440" tIns="45720" rIns="91440" bIns="45720" rtlCol="0" anchor="t">
            <a:normAutofit/>
          </a:bodyPr>
          <a:lstStyle/>
          <a:p>
            <a:pPr marL="34290" indent="0" algn="just">
              <a:buNone/>
            </a:pPr>
            <a:r>
              <a:rPr lang="pt-BR" sz="2400" dirty="0">
                <a:latin typeface="Corbel" charset="0"/>
              </a:rPr>
              <a:t>Estudantes com altas habilidades/</a:t>
            </a:r>
            <a:r>
              <a:rPr lang="pt-BR" sz="2400" dirty="0" err="1">
                <a:latin typeface="Corbel" charset="0"/>
              </a:rPr>
              <a:t>superdotação</a:t>
            </a:r>
            <a:r>
              <a:rPr lang="pt-BR" sz="2400" dirty="0">
                <a:latin typeface="Corbel" charset="0"/>
              </a:rPr>
              <a:t> demonstram </a:t>
            </a:r>
            <a:r>
              <a:rPr lang="pt-BR" sz="2400" dirty="0">
                <a:solidFill>
                  <a:srgbClr val="FF0000"/>
                </a:solidFill>
                <a:latin typeface="Corbel" charset="0"/>
              </a:rPr>
              <a:t>potencial elevado</a:t>
            </a:r>
            <a:r>
              <a:rPr lang="pt-BR" sz="2400" dirty="0">
                <a:latin typeface="Corbel" charset="0"/>
              </a:rPr>
              <a:t> em qualquer uma das seguintes áreas, isoladas ou combinadas: </a:t>
            </a:r>
            <a:r>
              <a:rPr lang="pt-BR" sz="2400" dirty="0">
                <a:solidFill>
                  <a:srgbClr val="FF0000"/>
                </a:solidFill>
                <a:latin typeface="Corbel" charset="0"/>
              </a:rPr>
              <a:t>intelectual, acadêmica, liderança, psicomotricidade e artes</a:t>
            </a:r>
            <a:r>
              <a:rPr lang="pt-BR" sz="2400" dirty="0">
                <a:latin typeface="Corbel" charset="0"/>
              </a:rPr>
              <a:t>, além de apresentar grande criatividade, envolvimento na aprendizagem e realização de tarefas em áreas de seu interesse. </a:t>
            </a:r>
          </a:p>
        </p:txBody>
      </p:sp>
    </p:spTree>
    <p:extLst>
      <p:ext uri="{BB962C8B-B14F-4D97-AF65-F5344CB8AC3E}">
        <p14:creationId xmlns:p14="http://schemas.microsoft.com/office/powerpoint/2010/main" val="99459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1">
              <a:lumMod val="40000"/>
              <a:lumOff val="6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1</a:t>
            </a:r>
          </a:p>
          <a:p>
            <a:pPr marL="34290" indent="0" algn="just">
              <a:buNone/>
            </a:pPr>
            <a:r>
              <a:rPr lang="pt-BR" sz="2400" dirty="0">
                <a:latin typeface="Corbel" charset="0"/>
              </a:rPr>
              <a:t>Para começar, é importante destacar que as palavras agem sobre as pessoas e podem ou não discriminar. O que dizemos mostra o que pensamos e em que acreditamos. Assim, em primeiro lugar, é preciso dizer que a nomenclatura correta a ser utilizada é “pessoa com deficiência”.</a:t>
            </a:r>
          </a:p>
        </p:txBody>
      </p:sp>
    </p:spTree>
    <p:extLst>
      <p:ext uri="{BB962C8B-B14F-4D97-AF65-F5344CB8AC3E}">
        <p14:creationId xmlns:p14="http://schemas.microsoft.com/office/powerpoint/2010/main" val="386989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2">
              <a:lumMod val="40000"/>
              <a:lumOff val="60000"/>
            </a:schemeClr>
          </a:solidFill>
        </p:spPr>
        <p:txBody>
          <a:bodyPr vert="horz" lIns="91440" tIns="45720" rIns="91440" bIns="45720" rtlCol="0" anchor="t">
            <a:normAutofit fontScale="85000" lnSpcReduction="10000"/>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2</a:t>
            </a:r>
          </a:p>
          <a:p>
            <a:pPr marL="34290" indent="0" algn="just">
              <a:lnSpc>
                <a:spcPct val="110000"/>
              </a:lnSpc>
              <a:buNone/>
            </a:pPr>
            <a:r>
              <a:rPr lang="pt-BR" sz="2800" dirty="0">
                <a:latin typeface="Corbel" charset="0"/>
              </a:rPr>
              <a:t>Pessoas com deficiência, assim como todas as pessoas, são protagonistas, com contradições e singularidades. São pessoas que lutam por seus direitos, que valorizam o respeito pela dignidade, pela autonomia individual, pela plena e efetiva participação e inclusão na sociedade e pela igualdade de oportunidades, evidenciando, portanto, que a deficiência é apenas mais uma característica da condição humana.</a:t>
            </a:r>
          </a:p>
          <a:p>
            <a:pPr marL="34290" indent="0" algn="just">
              <a:buNone/>
            </a:pPr>
            <a:endParaRPr lang="pt-BR" sz="72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95077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3">
              <a:lumMod val="40000"/>
              <a:lumOff val="6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3</a:t>
            </a:r>
          </a:p>
          <a:p>
            <a:pPr marL="34290" indent="0" algn="just">
              <a:lnSpc>
                <a:spcPct val="110000"/>
              </a:lnSpc>
              <a:buNone/>
            </a:pPr>
            <a:r>
              <a:rPr lang="pt-BR" sz="2600" dirty="0">
                <a:latin typeface="Corbel" charset="0"/>
              </a:rPr>
              <a:t>Não faça de conta que a deficiência não existe. Se você se relacionar com uma pessoa com deficiência como se ela não tivesse uma deficiência, você vai ignorar uma característica muito importante dela. Não subestime as possibilidades, nem superestime as dificuldades e vice-versa.</a:t>
            </a:r>
            <a:endParaRPr lang="pt-BR" sz="26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3213175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609600"/>
            <a:ext cx="7407275" cy="969184"/>
          </a:xfrm>
          <a:solidFill>
            <a:schemeClr val="accent1">
              <a:lumMod val="60000"/>
              <a:lumOff val="40000"/>
            </a:schemeClr>
          </a:solidFill>
        </p:spPr>
        <p:txBody>
          <a:bodyPr>
            <a:normAutofit fontScale="90000"/>
          </a:bodyPr>
          <a:lstStyle/>
          <a:p>
            <a:r>
              <a:rPr lang="pt-BR" sz="3600" dirty="0"/>
              <a:t>Orientação para Atendimento às Pessoas com Deficiência – Dicas Básicas </a:t>
            </a:r>
          </a:p>
        </p:txBody>
      </p:sp>
      <p:sp>
        <p:nvSpPr>
          <p:cNvPr id="3" name="Espaço Reservado para Conteúdo 2"/>
          <p:cNvSpPr>
            <a:spLocks noGrp="1"/>
          </p:cNvSpPr>
          <p:nvPr>
            <p:ph idx="1"/>
          </p:nvPr>
        </p:nvSpPr>
        <p:spPr>
          <a:solidFill>
            <a:schemeClr val="accent4">
              <a:lumMod val="40000"/>
              <a:lumOff val="60000"/>
            </a:schemeClr>
          </a:solidFill>
        </p:spPr>
        <p:txBody>
          <a:bodyPr vert="horz" lIns="91440" tIns="45720" rIns="91440" bIns="45720" rtlCol="0" anchor="t">
            <a:normAutofit/>
          </a:bodyPr>
          <a:lstStyle/>
          <a:p>
            <a:pPr marL="34290" indent="0" algn="just">
              <a:buNone/>
            </a:pPr>
            <a:r>
              <a:rPr lang="pt-BR" sz="7200" dirty="0">
                <a:ln w="0"/>
                <a:solidFill>
                  <a:schemeClr val="accent1"/>
                </a:solidFill>
                <a:effectLst>
                  <a:outerShdw blurRad="38100" dist="25400" dir="5400000" algn="ctr" rotWithShape="0">
                    <a:srgbClr val="6E747A">
                      <a:alpha val="43000"/>
                    </a:srgbClr>
                  </a:outerShdw>
                </a:effectLst>
                <a:latin typeface="Corbel" charset="0"/>
              </a:rPr>
              <a:t>4</a:t>
            </a:r>
          </a:p>
          <a:p>
            <a:pPr marL="34290" indent="0" algn="just">
              <a:lnSpc>
                <a:spcPct val="110000"/>
              </a:lnSpc>
              <a:buNone/>
            </a:pPr>
            <a:r>
              <a:rPr lang="pt-BR" sz="2400" dirty="0">
                <a:latin typeface="Corbel" charset="0"/>
              </a:rPr>
              <a:t>Todas as pessoas - com ou sem deficiência - têm o direito, podem, devem e querem tomar suas próprias decisões e assumir a responsabilidade por suas escolhas.</a:t>
            </a:r>
            <a:endParaRPr lang="pt-BR" sz="2400" dirty="0">
              <a:ln w="0"/>
              <a:solidFill>
                <a:schemeClr val="accent1"/>
              </a:solidFill>
              <a:effectLst>
                <a:outerShdw blurRad="38100" dist="25400" dir="5400000" algn="ctr" rotWithShape="0">
                  <a:srgbClr val="6E747A">
                    <a:alpha val="43000"/>
                  </a:srgbClr>
                </a:outerShdw>
              </a:effectLst>
              <a:latin typeface="Corbel" charset="0"/>
            </a:endParaRPr>
          </a:p>
        </p:txBody>
      </p:sp>
    </p:spTree>
    <p:extLst>
      <p:ext uri="{BB962C8B-B14F-4D97-AF65-F5344CB8AC3E}">
        <p14:creationId xmlns:p14="http://schemas.microsoft.com/office/powerpoint/2010/main" val="3722319404"/>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97</TotalTime>
  <Words>828</Words>
  <Application>Microsoft Office PowerPoint</Application>
  <PresentationFormat>Apresentação na tela (4:3)</PresentationFormat>
  <Paragraphs>76</Paragraphs>
  <Slides>15</Slides>
  <Notes>15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15</vt:i4>
      </vt:variant>
    </vt:vector>
  </HeadingPairs>
  <TitlesOfParts>
    <vt:vector size="19" baseType="lpstr">
      <vt:lpstr>宋体</vt:lpstr>
      <vt:lpstr>Calibri</vt:lpstr>
      <vt:lpstr>Corbel</vt:lpstr>
      <vt:lpstr>Base</vt:lpstr>
      <vt:lpstr>Napne  </vt:lpstr>
      <vt:lpstr>Necessidades Específicas... </vt:lpstr>
      <vt:lpstr>Deficiências... </vt:lpstr>
      <vt:lpstr>Transtornos Globais do Desenvolvimento </vt:lpstr>
      <vt:lpstr>Altas Habilidades/Superdotação</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Orientação para Atendimento às Pessoas com Deficiência – Dicas Básicas </vt:lpstr>
      <vt:lpstr>Referências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Psicologia IFCE</dc:creator>
  <cp:lastModifiedBy>Alan Cardoso</cp:lastModifiedBy>
  <cp:revision>23</cp:revision>
  <dcterms:created xsi:type="dcterms:W3CDTF">2014-09-16T21:31:33Z</dcterms:created>
  <dcterms:modified xsi:type="dcterms:W3CDTF">2019-02-13T14:40:33Z</dcterms:modified>
</cp:coreProperties>
</file>