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520" cy="530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520" cy="530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520" cy="530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685800" y="2130480"/>
            <a:ext cx="7770600" cy="146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Papel do Conselho de Classe Prognóstico e atribuições do Professor Responsável por Turma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755640" y="3886200"/>
            <a:ext cx="7558920" cy="175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Regulamento do Conselho de Classe do IFCE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Resolução nº 035, de 13 de junho de 2016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DEFINIÇÃO DOS PROFESSORES RESPONSÁVEIS  POR  TURMA (PETROQUÍMICA)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8" name="Table 2"/>
          <p:cNvGraphicFramePr/>
          <p:nvPr/>
        </p:nvGraphicFramePr>
        <p:xfrm>
          <a:off x="1115640" y="1600200"/>
          <a:ext cx="6408000" cy="4509360"/>
        </p:xfrm>
        <a:graphic>
          <a:graphicData uri="http://schemas.openxmlformats.org/drawingml/2006/table">
            <a:tbl>
              <a:tblPr/>
              <a:tblGrid>
                <a:gridCol w="3204000"/>
                <a:gridCol w="3204360"/>
              </a:tblGrid>
              <a:tr h="960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TURMA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PROFESSOR RESPONSÁVEL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5886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SEMESTRE 1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PATRÍCIA LANA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5886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SEMESTRE 3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ALINE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10854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SEMESTRE 5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SUGESTÃO SUZANA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2"/>
          <p:cNvSpPr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Planejamento para os meses de março e abril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marL="216000" indent="-21564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FATORES INDIVIDUAIS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MI20: Realizar avaliação diagnóstica em todas as turmas no início do período letivo para identificar possíveis dificuldades e </a:t>
            </a:r>
            <a:r>
              <a:rPr lang="pt-BR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elaborar os suportes para contribuir na eliminação das barreiras à aprendizagem</a:t>
            </a:r>
            <a:r>
              <a:rPr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MI51: Estabelecer estratégias de acompanhamento da frequência e do desempenho.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MI47 e 48: Relacionadas à C31 (Desmotivação ocasionada pelas sucessivas repetências): Discutir com os demais docentes estratégias de recuperação paralela para melhorar o acompanhamento da aprendizagem dos discentes, realizando intervenções pedagógicas com base nas análises deste acompanhamento.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FATORES INTERNOS À INSTITUIÇÃO 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lvl="1" marL="864000" indent="-323640" algn="just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MI94: Priorizar, planejar - junto com os demais docentes -, executar e avaliar ações que tenham relação com a permanência e êxito estudantil.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MI96: Divulgar, entre os discentes, os horários de atendimento dos docentes e estimulá-los a procurarem este suporte.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Objetivos do Conselho de Classe Prognóstico (Art. 5º)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457200" y="1600200"/>
            <a:ext cx="8227800" cy="452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12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Definir ações que visem à superação das dificuldades de aprendizagem com a finalidade de promover o sucesso do desempenho acadêmico do estudante e sua permanência no curso;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2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Planejar </a:t>
            </a:r>
            <a:r>
              <a:rPr b="1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cronograma de ações </a:t>
            </a:r>
            <a:r>
              <a:rPr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ao final das reuniões de cada Conselho de Classe, atribuindo responsabilidades aos membros do Conselho a fim de superar ou minimizar as dificuldades diagnosticadas.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57200" y="221040"/>
            <a:ext cx="8228520" cy="124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Sugestões para os registros das ações...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Instrumentais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Todas as ações devem ser </a:t>
            </a: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preferencialmente</a:t>
            </a:r>
            <a:r>
              <a:rPr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elaboradas, pautando-se no Plano Estratégico para Permanência e Êxito dos estudantes do IFCE (2017-2024), para atuarmos sobre os fatores que têm causado evasão e retenção nos cursos, bem como nas respectivas medidas de intervenção propostas pelo referido plano.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457200" y="1600200"/>
            <a:ext cx="8227800" cy="452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CRONOGRAMA DE AÇÕES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Ação: _____________________________________________________________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  ) Todas as turmas    (    ) Turma (s) específica (s). Qual (is)? __________________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que fator (es) qualitativo (s) para a permanência e êxito esta atividade se relaciona?      (   ) Fator individual     (    ) Fator interno à instituição    (    ) Fator externo à instituição.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16" name="Table 3"/>
          <p:cNvGraphicFramePr/>
          <p:nvPr/>
        </p:nvGraphicFramePr>
        <p:xfrm>
          <a:off x="1475640" y="3933000"/>
          <a:ext cx="5738400" cy="3600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760"/>
                <a:gridCol w="914760"/>
                <a:gridCol w="914760"/>
                <a:gridCol w="1165680"/>
              </a:tblGrid>
              <a:tr h="0"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Descrição da ação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Responsável (is)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Período de execução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Recursos necessários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Processos de avaliação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Descrição do fator qualitativo/ Medida de intervenção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pt-BR" sz="1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Instrumental para registro do desenvolvimento das atividades realizadas, em cada etapa.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457200" y="1600200"/>
            <a:ext cx="8227800" cy="452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REGISTRO DE ATIVIDADES DE ACOMPANHAMENTO DA APRENDIZAGEM DISCENTE</a:t>
            </a:r>
            <a:r>
              <a:rPr lang="pt-BR" sz="24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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PRIMEIRA ETAPA DO SEMESTRE 2019.1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CURSO: ________________TURMA: _____________________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PROFESSOR RESPONSÁVEL POR TURMA:_______________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2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*</a:t>
            </a:r>
            <a:r>
              <a:rPr lang="pt-BR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As atividades a que se refere este instrumental são as atividades / ações planejadas no 1º Conselho de Classe Prognóstico, realizado no dia 24/01/2019, no Encontro Pedagógico 2019.1, assim como nos encontros formativos mediados pela CTP. Outras atividades / ações realizadas para o acompanhamento discente devem também ser incluídas</a:t>
            </a:r>
            <a:r>
              <a:rPr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20" name="Table 2"/>
          <p:cNvGraphicFramePr/>
          <p:nvPr/>
        </p:nvGraphicFramePr>
        <p:xfrm>
          <a:off x="1259640" y="1700640"/>
          <a:ext cx="6505200" cy="360000"/>
        </p:xfrm>
        <a:graphic>
          <a:graphicData uri="http://schemas.openxmlformats.org/drawingml/2006/table">
            <a:tbl>
              <a:tblPr/>
              <a:tblGrid>
                <a:gridCol w="343800"/>
                <a:gridCol w="1832400"/>
                <a:gridCol w="1242720"/>
                <a:gridCol w="1419840"/>
                <a:gridCol w="1666800"/>
              </a:tblGrid>
              <a:tr h="0"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No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Atividade realizada - anexar registros a este instrumental (frequência, relatórios, entre outros), se houver.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Período de realização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Resultados obtidos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Observações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0"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0"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0"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0"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0"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0"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0"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0"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0"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9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0">
                <a:tc>
                  <a:txBody>
                    <a:bodyPr lIns="68400" rIns="6840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10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3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Atribuições do professor responsável por turma (Art. 17)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57200" y="1484640"/>
            <a:ext cx="8227800" cy="4639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pt-BR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I. acompanhar de forma mais próxima o desempenho dos estudantes cuja turma está sob sua responsabilidade;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II. apresentar uma análise do desempenho da turma e dos alunos com base nas determinações especificadas neste regulamento;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III. apresentar ao Conselho de Classe, sob uma perspectiva crítica, observações e problemas levantados, no intervalo entre as reuniões de conselhos de classe, pela turma e pelo corpo docente apresentando proposta de solução;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IV. auxiliar previamente o estudante representante de turma no levantamento de considerações, dificuldades e reivindicações da turma dentro de uma postura crítica construtiva apresentando proposta de solução;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V. buscar a ajuda do Conselho de Classe quanto a assuntos relativos ao processo de ensino e aprendizagem dos seus estudantes.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DEFINIÇÃO DOS PROFESSORES RESPONSÁVEIS  POR  TURMA (ELETROELETRÔNICA)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4" name="Table 2"/>
          <p:cNvGraphicFramePr/>
          <p:nvPr/>
        </p:nvGraphicFramePr>
        <p:xfrm>
          <a:off x="1331640" y="1600200"/>
          <a:ext cx="6480360" cy="4938120"/>
        </p:xfrm>
        <a:graphic>
          <a:graphicData uri="http://schemas.openxmlformats.org/drawingml/2006/table">
            <a:tbl>
              <a:tblPr/>
              <a:tblGrid>
                <a:gridCol w="3240360"/>
                <a:gridCol w="3240360"/>
              </a:tblGrid>
              <a:tr h="960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TURMA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PROFESSOR RESPONSÁVEL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5886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SEMESTRE 1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ISABEL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5886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SEMESTRE 3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ISABELLE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10854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SEMESTRE 5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DANIELA (SUGESTÃO)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DEFINIÇÃO DOS PROFESSORES RESPONSÁVEIS  POR  TURMA (METALURGIA)</a:t>
            </a:r>
            <a:endParaRPr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6" name="Table 2"/>
          <p:cNvGraphicFramePr/>
          <p:nvPr/>
        </p:nvGraphicFramePr>
        <p:xfrm>
          <a:off x="1619640" y="1600200"/>
          <a:ext cx="6120000" cy="4012560"/>
        </p:xfrm>
        <a:graphic>
          <a:graphicData uri="http://schemas.openxmlformats.org/drawingml/2006/table">
            <a:tbl>
              <a:tblPr/>
              <a:tblGrid>
                <a:gridCol w="3060000"/>
                <a:gridCol w="3060360"/>
              </a:tblGrid>
              <a:tr h="960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TURMA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PROFESSOR RESPONSÁVEL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5886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SEMESTRE 1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HELOÍSA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5886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SEMESTRE 3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JOELMA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5886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SEMESTRE 5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NATÁLIA</a:t>
                      </a:r>
                      <a:endParaRPr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Application>LibreOffice/5.0.6.3$Windows_x86 LibreOffice_project/490fc03b25318460cfc54456516ea2519c11d1aa</Application>
  <Paragraphs>139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2019-01-23T20:10:13Z</dcterms:created>
  <dc:creator>CTP-02</dc:creator>
  <dc:language>pt-BR</dc:language>
  <dcterms:modified xsi:type="dcterms:W3CDTF">2019-02-26T09:34:00Z</dcterms:modified>
  <cp:revision>15</cp:revision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