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61" r:id="rId2"/>
    <p:sldId id="257" r:id="rId3"/>
    <p:sldId id="265" r:id="rId4"/>
    <p:sldId id="266" r:id="rId5"/>
    <p:sldId id="267" r:id="rId6"/>
    <p:sldId id="268" r:id="rId7"/>
    <p:sldId id="272" r:id="rId8"/>
    <p:sldId id="270" r:id="rId9"/>
    <p:sldId id="271" r:id="rId10"/>
    <p:sldId id="269" r:id="rId11"/>
    <p:sldId id="273" r:id="rId12"/>
    <p:sldId id="287" r:id="rId13"/>
    <p:sldId id="288" r:id="rId14"/>
    <p:sldId id="258" r:id="rId15"/>
    <p:sldId id="259" r:id="rId16"/>
    <p:sldId id="274" r:id="rId17"/>
    <p:sldId id="275" r:id="rId18"/>
    <p:sldId id="286" r:id="rId19"/>
    <p:sldId id="260" r:id="rId20"/>
    <p:sldId id="280" r:id="rId21"/>
    <p:sldId id="282" r:id="rId22"/>
    <p:sldId id="283" r:id="rId23"/>
    <p:sldId id="285" r:id="rId2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2321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19" name="Google Shape;1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7307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74" name="Google Shape;174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1856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01" name="Google Shape;2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6638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01" name="Google Shape;2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89113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01" name="Google Shape;2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5335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7737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04" name="Google Shape;10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0857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08" name="Google Shape;2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8579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cb7946bd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15" name="Google Shape;215;g4cb7946bd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03944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4cb7946bd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15" name="Google Shape;215;g4cb7946bd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01137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10" name="Google Shape;1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8191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89" name="Google Shape;8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29864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45" name="Google Shape;245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675766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59" name="Google Shape;25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36849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66" name="Google Shape;26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9498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280" name="Google Shape;28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6353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45" name="Google Shape;14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941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52" name="Google Shape;15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6341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62" name="Google Shape;1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41067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68" name="Google Shape;16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76398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94" name="Google Shape;19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2989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81" name="Google Shape;181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3815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100"/>
          </a:p>
        </p:txBody>
      </p:sp>
      <p:sp>
        <p:nvSpPr>
          <p:cNvPr id="188" name="Google Shape;18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27264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is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3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0" y="285728"/>
            <a:ext cx="5929354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6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Planejamento</a:t>
            </a:r>
            <a:endParaRPr sz="60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8" descr="http://socialbe.com.br/wp-content/uploads/2014/08/planejamento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86024"/>
            <a:ext cx="91440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8" descr="https://encrypted-tbn1.gstatic.com/images?q=tbn:ANd9GcTWwgwsK83yQS6_0Umen6QRedB7O-MTmfoLxIbDCtyN-_7lEjb6_Q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29323" y="0"/>
            <a:ext cx="3228534" cy="228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Diminuindo a </a:t>
            </a: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Esfera</a:t>
            </a:r>
            <a:b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b="1" dirty="0" smtClean="0">
                <a:latin typeface="Arial"/>
                <a:ea typeface="Arial"/>
                <a:cs typeface="Arial"/>
                <a:sym typeface="Arial"/>
              </a:rPr>
              <a:t>Circunstancial</a:t>
            </a:r>
            <a:endParaRPr sz="4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26"/>
          <p:cNvSpPr txBox="1">
            <a:spLocks noGrp="1"/>
          </p:cNvSpPr>
          <p:nvPr>
            <p:ph type="body" idx="1"/>
          </p:nvPr>
        </p:nvSpPr>
        <p:spPr>
          <a:xfrm>
            <a:off x="428596" y="19288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Mudar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hábitos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e isto exige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ATITUDE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Definir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objetivos 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para serem alcançados;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Manter o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foco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Saber dizer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96;p29" descr="http://gestaoderestaurantes.com.br/blog/wp-content/uploads/2013/09/2309201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5129" y="3678797"/>
            <a:ext cx="4500562" cy="2722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0" descr="http://blogs.universal.org/cristianecardoso/wp-content/uploads/2012/10/Think-300x300.jpg"/>
          <p:cNvPicPr preferRelativeResize="0"/>
          <p:nvPr/>
        </p:nvPicPr>
        <p:blipFill rotWithShape="1">
          <a:blip r:embed="rId3">
            <a:alphaModFix/>
          </a:blip>
          <a:srcRect l="17499"/>
          <a:stretch/>
        </p:blipFill>
        <p:spPr>
          <a:xfrm>
            <a:off x="0" y="0"/>
            <a:ext cx="2357466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0"/>
          <p:cNvSpPr txBox="1">
            <a:spLocks noGrp="1"/>
          </p:cNvSpPr>
          <p:nvPr>
            <p:ph type="title"/>
          </p:nvPr>
        </p:nvSpPr>
        <p:spPr>
          <a:xfrm>
            <a:off x="1893097" y="321461"/>
            <a:ext cx="7229468" cy="221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Pense nas tarefas   circunstanciais </a:t>
            </a: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 ontem...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0"/>
          <p:cNvSpPr txBox="1">
            <a:spLocks noGrp="1"/>
          </p:cNvSpPr>
          <p:nvPr>
            <p:ph type="body" idx="1"/>
          </p:nvPr>
        </p:nvSpPr>
        <p:spPr>
          <a:xfrm>
            <a:off x="428596" y="2332037"/>
            <a:ext cx="8229600" cy="4025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pt-BR"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272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72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pt-BR"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Quantas poderiam ser eliminadas com um simples não?</a:t>
            </a:r>
            <a:endParaRPr sz="3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27000" algn="l" rtl="0">
              <a:lnSpc>
                <a:spcPct val="8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</a:pPr>
            <a:endParaRPr sz="3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8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Char char="•"/>
            </a:pPr>
            <a:r>
              <a:rPr lang="pt-BR" sz="3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Quantas não tinham nada a ver com seus objetivos?</a:t>
            </a:r>
            <a:endParaRPr sz="3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54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pt-BR"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t-BR" sz="27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7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70180" algn="l" rtl="0">
              <a:lnSpc>
                <a:spcPct val="80000"/>
              </a:lnSpc>
              <a:spcBef>
                <a:spcPts val="545"/>
              </a:spcBef>
              <a:spcAft>
                <a:spcPts val="0"/>
              </a:spcAft>
              <a:buClr>
                <a:schemeClr val="dk1"/>
              </a:buClr>
              <a:buSzPts val="2720"/>
              <a:buFont typeface="Arial"/>
              <a:buNone/>
            </a:pPr>
            <a:endParaRPr sz="272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49624" y="2783542"/>
            <a:ext cx="8507506" cy="3249706"/>
          </a:xfrm>
        </p:spPr>
        <p:txBody>
          <a:bodyPr/>
          <a:lstStyle/>
          <a:p>
            <a:pPr marL="25400" indent="0" algn="just">
              <a:buNone/>
            </a:pPr>
            <a:r>
              <a:rPr lang="pt-BR" sz="2400" dirty="0"/>
              <a:t>1 – Identidade: Identificação das tarefas entre: importante, urgente e circunstancial</a:t>
            </a:r>
            <a:r>
              <a:rPr lang="pt-BR" sz="2400" dirty="0" smtClean="0"/>
              <a:t>.</a:t>
            </a:r>
          </a:p>
          <a:p>
            <a:pPr marL="25400" indent="0" algn="just">
              <a:buNone/>
            </a:pPr>
            <a:r>
              <a:rPr lang="pt-BR" sz="2400" dirty="0"/>
              <a:t> 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b="1" dirty="0"/>
              <a:t>2 – Metas: Definir quais são as metas que pretende alcançar.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/>
              <a:t> </a:t>
            </a: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/>
              <a:t>3 – Planejamento: Além de saber onde quer chegar, é muito importante definir qual o caminho irá seguir para alcançar os seus objetivos</a:t>
            </a:r>
            <a:r>
              <a:rPr lang="pt-BR" sz="2400" dirty="0" smtClean="0"/>
              <a:t>.</a:t>
            </a:r>
          </a:p>
          <a:p>
            <a:pPr marL="25400" indent="0" algn="just">
              <a:buNone/>
            </a:pP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/>
              <a:t> 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7" name="Google Shape;147;p22"/>
          <p:cNvSpPr txBox="1">
            <a:spLocks noGrp="1"/>
          </p:cNvSpPr>
          <p:nvPr>
            <p:ph type="title"/>
          </p:nvPr>
        </p:nvSpPr>
        <p:spPr>
          <a:xfrm>
            <a:off x="0" y="986118"/>
            <a:ext cx="4867835" cy="140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b="1" dirty="0" smtClean="0">
                <a:latin typeface="Arial"/>
                <a:ea typeface="Arial"/>
                <a:cs typeface="Arial"/>
                <a:sym typeface="Arial"/>
              </a:rPr>
              <a:t>Tríade</a:t>
            </a: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 Tempo </a:t>
            </a:r>
            <a:b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9255">
            <a:off x="5066305" y="592727"/>
            <a:ext cx="3176924" cy="16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85482" y="2102223"/>
            <a:ext cx="8229600" cy="4525963"/>
          </a:xfrm>
        </p:spPr>
        <p:txBody>
          <a:bodyPr/>
          <a:lstStyle/>
          <a:p>
            <a:pPr marL="25400" indent="0" algn="just">
              <a:buNone/>
            </a:pPr>
            <a:r>
              <a:rPr lang="pt-BR" sz="2400" dirty="0"/>
              <a:t>4 – Organização: Mantenha seus e-mails, arquivos virtuais e documentos físicos sempre organizados para que não desperdice o seu tempo tentando localizá-los</a:t>
            </a:r>
            <a:r>
              <a:rPr lang="pt-BR" sz="2400" dirty="0" smtClean="0"/>
              <a:t>.</a:t>
            </a:r>
          </a:p>
          <a:p>
            <a:pPr marL="25400" indent="0" algn="just">
              <a:buNone/>
            </a:pPr>
            <a:r>
              <a:rPr lang="pt-BR" sz="2400" dirty="0"/>
              <a:t> </a:t>
            </a:r>
            <a:br>
              <a:rPr lang="pt-BR" sz="2400" dirty="0"/>
            </a:br>
            <a:r>
              <a:rPr lang="pt-BR" sz="2400" dirty="0"/>
              <a:t>5 – Execução: É o momento de colocar em prática tudo o que foi analisado e planejado. É importante fazer uma estimativa de quanto tempo levará para realizar cada item da sua lista e lembre-se de começar sempre por aqueles que são mais importantes.</a:t>
            </a:r>
          </a:p>
          <a:p>
            <a:pPr marL="25400" indent="0" algn="just">
              <a:buNone/>
            </a:pPr>
            <a:r>
              <a:rPr lang="pt-BR" sz="2400" dirty="0"/>
              <a:t/>
            </a:r>
            <a:br>
              <a:rPr lang="pt-BR" sz="2400" dirty="0"/>
            </a:br>
            <a:r>
              <a:rPr lang="pt-BR" sz="2400" dirty="0"/>
              <a:t> </a:t>
            </a:r>
            <a:r>
              <a:rPr lang="pt-BR" sz="2400" dirty="0"/>
              <a:t/>
            </a:r>
            <a:br>
              <a:rPr lang="pt-BR" sz="2400" dirty="0"/>
            </a:br>
            <a:endParaRPr lang="pt-BR" sz="2400" dirty="0"/>
          </a:p>
        </p:txBody>
      </p:sp>
      <p:sp>
        <p:nvSpPr>
          <p:cNvPr id="8" name="Google Shape;147;p22"/>
          <p:cNvSpPr txBox="1">
            <a:spLocks/>
          </p:cNvSpPr>
          <p:nvPr/>
        </p:nvSpPr>
        <p:spPr>
          <a:xfrm>
            <a:off x="62753" y="797859"/>
            <a:ext cx="4867835" cy="1400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Arial"/>
              <a:buNone/>
            </a:pPr>
            <a:r>
              <a:rPr lang="pt-BR" b="1" dirty="0" smtClean="0">
                <a:latin typeface="Arial"/>
                <a:ea typeface="Arial"/>
                <a:cs typeface="Arial"/>
                <a:sym typeface="Arial"/>
              </a:rPr>
              <a:t>Tríade </a:t>
            </a:r>
            <a:br>
              <a:rPr lang="pt-BR" b="1" dirty="0" smtClean="0">
                <a:latin typeface="Arial"/>
                <a:ea typeface="Arial"/>
                <a:cs typeface="Arial"/>
                <a:sym typeface="Arial"/>
              </a:rPr>
            </a:br>
            <a:r>
              <a:rPr lang="pt-BR" b="1" dirty="0" smtClean="0">
                <a:latin typeface="Arial"/>
                <a:ea typeface="Arial"/>
                <a:cs typeface="Arial"/>
                <a:sym typeface="Arial"/>
              </a:rPr>
              <a:t>do Tempo </a:t>
            </a:r>
            <a:br>
              <a:rPr lang="pt-BR" b="1" dirty="0" smtClean="0">
                <a:latin typeface="Arial"/>
                <a:ea typeface="Arial"/>
                <a:cs typeface="Arial"/>
                <a:sym typeface="Arial"/>
              </a:rPr>
            </a:br>
            <a:endParaRPr lang="pt-BR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8999">
            <a:off x="4949764" y="431362"/>
            <a:ext cx="3176924" cy="164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2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188259" y="3975052"/>
            <a:ext cx="9144000" cy="2811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82600" algn="l" rtl="0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lang="pt-BR" sz="4000" dirty="0"/>
              <a:t>Alinhe metas com </a:t>
            </a:r>
            <a:r>
              <a:rPr lang="pt-BR" sz="4000" b="1" dirty="0"/>
              <a:t>propósito de vida</a:t>
            </a:r>
            <a:r>
              <a:rPr lang="pt-BR" sz="4000" dirty="0"/>
              <a:t>.</a:t>
            </a:r>
            <a:endParaRPr sz="40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pt-BR" sz="4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</a:t>
            </a:r>
            <a:r>
              <a:rPr lang="pt-BR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metas devem ser </a:t>
            </a:r>
            <a:r>
              <a:rPr lang="pt-BR" sz="4000" b="1" i="1" dirty="0"/>
              <a:t>E</a:t>
            </a:r>
            <a:r>
              <a:rPr lang="pt-BR" sz="40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specíficas</a:t>
            </a:r>
            <a:r>
              <a:rPr lang="pt-BR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4000" b="1" i="1" dirty="0"/>
              <a:t>M</a:t>
            </a:r>
            <a:r>
              <a:rPr lang="pt-BR" sz="40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ensuráveis</a:t>
            </a:r>
            <a:r>
              <a:rPr lang="pt-BR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4000" b="1" i="1" dirty="0" smtClean="0"/>
              <a:t>A</a:t>
            </a:r>
            <a:r>
              <a:rPr lang="pt-BR" sz="40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tingíveis</a:t>
            </a:r>
            <a:r>
              <a:rPr lang="pt-BR" sz="4000" dirty="0" smtClean="0"/>
              <a:t>, </a:t>
            </a:r>
            <a:r>
              <a:rPr lang="pt-BR" sz="4000" b="1" i="1" dirty="0" smtClean="0"/>
              <a:t>R</a:t>
            </a:r>
            <a:r>
              <a:rPr lang="pt-BR" sz="4000" b="1" i="1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elevantes  e Temporais</a:t>
            </a:r>
            <a:r>
              <a:rPr lang="pt-BR" sz="40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(SMART)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1" name="Google Shape;101;p15" descr="C:\Users\Carol\Desktop\IE\rascunho-ideias-caf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397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6" descr="http://s3.amazonaws.com/magoo/ABAAABfpMAD-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195" y="1417660"/>
            <a:ext cx="8486699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Construindo na Prática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Otimizando seu TEMPO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20"/>
          <a:stretch/>
        </p:blipFill>
        <p:spPr>
          <a:xfrm>
            <a:off x="4230518" y="3079632"/>
            <a:ext cx="4456282" cy="2989474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4" y="2030304"/>
            <a:ext cx="3415554" cy="28163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2" y="1417638"/>
            <a:ext cx="7879976" cy="4432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O TER MAIS FOCO _ A TÉCNICA POMODORO _  RESUMO ANIMAD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04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7" descr="https://politica210.files.wordpress.com/2015/01/motivacao-e-resultado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1970" y="3514164"/>
            <a:ext cx="6812030" cy="334383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4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Consequências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17"/>
          <p:cNvSpPr txBox="1">
            <a:spLocks noGrp="1"/>
          </p:cNvSpPr>
          <p:nvPr>
            <p:ph type="body" idx="1"/>
          </p:nvPr>
        </p:nvSpPr>
        <p:spPr>
          <a:xfrm>
            <a:off x="357158" y="121442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 mais </a:t>
            </a:r>
            <a:r>
              <a:rPr lang="pt-BR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energia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 mais </a:t>
            </a:r>
            <a:r>
              <a:rPr lang="pt-BR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motivação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 mais </a:t>
            </a:r>
            <a:r>
              <a:rPr lang="pt-BR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foco</a:t>
            </a:r>
            <a:endParaRPr sz="32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 mais </a:t>
            </a:r>
            <a:r>
              <a:rPr lang="pt-BR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resultado</a:t>
            </a:r>
            <a:r>
              <a:rPr lang="pt-BR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7" descr="data:image/jpeg;base64,/9j/4AAQSkZJRgABAQAAAQABAAD/2wCEAAkGBxITEhQUEhQVFBUUFBQUFBQYFxQVFBQUFBcXFxQUFBUYHCggGBolHBQUITEhJSkrLi4uFx8zODMsNygtLisBCgoKDg0OGhAQGzAkHyQsLCwsLCw0MCwsLCwsLCwsLCwsLCwsLCwsLCwsLCwsLCwsLCwsLCwsLCwsLCwsLCwsLP/AABEIAM0A9gMBIgACEQEDEQH/xAAcAAABBQEBAQAAAAAAAAAAAAAFAAIDBAYBBwj/xABKEAABAgQCBAcLCgUEAgMAAAABAAIDBBEhEjEFQVFhBhNxgZGx8AcUFiIyVHKhwdHSFSRCUlOSk7LT4TRidLPxIzN1gnOiQ1Vl/8QAGQEAAwEBAQAAAAAAAAAAAAAAAAECAwQF/8QALhEAAgIABQIEBgIDAQAAAAAAAAECEQMSEzFRBCEiQVLwFDKRodHhcYGxwfFC/9oADAMBAAIRAxEAPwD0htR9JSQzetVVgzFAKqzhaRULukq3OOLvYsFoIqEJmmlps7mPsRCGRSmRVHSDCjD3oWJtZUbMvrYqB4NbqRo2qR9aaqLp2fY5913KzRdSR3F2dFzAdilgQ/GobJt+YkvI5KsOupHbJF5SbZkfWq8YCw6CoBL1s0Z5lYSqe5tG47Bh0wNVFNDiilbIXBhlticlb4sEUB9awlFG8ZMkixehQOjeLmoI7qWFwooUI4q1IB1bVSgqJcnZXmgSPK5K+xQGWp42ID2q7Hkq7VXfJOGYoNV1vGSrcwlF3sMhTVvG1J8u6uutVBEgHO29RCoV5U9iMzW4RcCLNN96riZcDR2o5qAE3NUUkYkMN2ml6qJLKuS4vM+DrI5Ld3Qo3Qi64OEbkpttcjQa9imhgGnjfuo27o037MjdKmljkuQI2YNFae7xaAVQiM4g5U2JwWbcUnl7odMvo7xOk+xQzQqRt1rj9tU1xJWyVGDlZ1r3DWugXpWtehMopYcEm6boSOvlgBWuvUuxo1gB+6maQ0UOR31VZ7rkgUUrvuU+2w6A0nZzpKKi6m4iUgmGtOd9qmYwjyDbYmw4YaSD0qQgalg2bpDwLVNiuRXE2LK11qExHZG4UkCZOSWV7lZlsJsk05iiqNgm+HIIteiZEgGlgksR+Y3BeQJJc02slDzq5W3yx5Fh+E0QxJqLCiOeIEtL8fEhsOExj4oDS7UCYjBWhoATmniYqjGzGSaNxLhrtlKolCDG5kepeDHS0HVJS1NVXTZPOePuufK0LzKW6Zv9dccsdvy9/QiPVJe3+D3sw2E1qEyJhFrdK8H+VoXmUt0zf66XytC8ylumb/XU6z4K+Ljx7+h7mWgbN11XfGDc6dK8U+VoXmUt0zf66XytC8ylumb/AF1Sx3x7+hL6pe/+HtDJiuu3MoJtjjk4U5V498rQvMpbpm/10vlaF5lLdM3+uqXUtO0vf0JfUJqn/v8AB6k4U1+tcLt68u+V4XmUt0zf66XyvC8ylumb/XWnxr9P3/RnqL3f4PUKjalUbV5f8rwvMpbpm/10vleF5lLdM3+uj41+n7/oWovd/g9YgTAGYBorEOO2tqdK8f8AleF5lLdM3+ul8rwvMpbpm/11L6u//P3/AEWsevf6PYWzmoG6qxS57tq8o+V4XmUt0zf66u6HjwJiNDgmXZAdFcGQ40F8cPhvcaMcWxIjg5taVFjStChdXW0fv+h62bt7/wAHpHEGlSowEJ4JT8SLAIinE6G90MnOuGhqdpvSu5GsK7sOeeKkNU1aJYb20vmnviNIzooMK7SuaMqLzMYAK3TSFKGJ0MbrqrFQwQTrskrkWGaCoqkpUinAsxHk5hNc08iJRGilDdVokEmwyWCkbuLImG2opzaHICqhbLurS6lhwHhN1yJXwX5cHWFPEaKbFUZEORUb4gNq0WOVtm2ZJFl0IbV5hwnbSd0iP/zx+eXW/huN7mvKvPuEJPfeka//AF4/PLrPGi1EwxZXE89SSSXKeQJJTSUEPiQ2E0D3saTsxOAr616zE7kkq0VdMxQNpEMDqTo2wsCeIrieQJL0XhV3P5aWlYseHMuiOZhow8XQ4ntacr5OJ5lR4FdzyJOMEaK/iYJJwUFXxKWJFbNbXWa1plrRRT6bEzZa7mISXr8fuSSzmkQpmKHi1XcW9oOwtaGn1rzPhBoONKRzAijxhQtIqWvafJc3aDQjlBCKFidPiYauSBiS9Q0D3J8UMPnIroZIrxbA2rBn473VFdoAttKdpzuTgQi+TjOiOAJEN+E46amvaAAdlRTeEUy/hMWro8tSRjgxwcjTsbioQw0vEe6uGG2tKu31sG6+QEj0iH3JJUAB8zGLzs4toJ3NLSfWiiMPpsTEVpHj6S2HDbgFFkWiK1/GwScJdTC5hOQeL2OWIa9QtXHpGc8OUHUhItwS/jpT+pg/3GoSi3BL+OlP6mD/AHGphh/Mv5NzwAhAw49fOYnU1auLDo2gyWb7nP8Asxzn85idTVpy1xzNF34D8CPQw14SjTUlhVgS5JsrcKWYBfNdDmkCg2VIUoTroCpxDaNVU90S9gpIUF1661m5PzNVFeRWmHNO0JK22WPYLiSmkDg2NZMEb1PCjgZqvgTmgbAm0gTZcY4HlUl9ipiLQqzDma+5ZSizVSR0w65qGNCArRTOcdllA+IiNg6KL2nNYHTv8XpH/jx+eXXor27155p7+L0j/wAePzy6XUPwHNiLsefJLqS4Tyy1oj/fg/8Alh/nC+geGchLRpYsm4vEwsbCX4mM8YHxRieCF8+6NeGxoTiaARIZJ2AOBJXqvdM4SSkeRdDgx4cR/GQzhaamgNymtmd/SzUcKdmP4aaC0bLwWOkpnj4hiBrm8ZCfRmFxLqMaCLhorvXqWmnmDoh/EktwSjQwtzAwAYgRkQKmq+f16vwG4eSxlmys6Q3Czig5wLocSFSga+1iG2vYgZoQ+mxoOUl8toyfcsmHs0lAawkCJxjXgZOaIb3X5C0HmXoHD+XY7SGicVKmM8HeGuhOaD/2613RsbQUi50aDFhBxBFREfGcAcwxtXELzvhnwufNzbI0KsNsAjiAaYgWuDuMdqqSBbY0I2RVrBwssnbvy/o33dqmHtlITWkhr4wD6fSAa4hp2iorT+ULzjQOmdIwoD2yjoogh2J5YwPDHOH1sJwVpqovSoHC3RmkZcQ50shusXw3lzA14+lDiCm0660JBF048J9FaNl3MlHMiE1c2HDcYhe8ilXxL0FhmchYak3vZeJFTnqKdKv7K3cW8aBMxHGsR8x47jm6jA4Enle/pK874dTUR+kJlzycTIzmsuatbDNIeHZYA21mqKcB+GplZmK+PV0OZdiilubYhJPGNGseMajZTZQ7mf8AkGaid8RYkAvNCaxHQy6mWOGSKmgAuNVClujNVi4KjGVNchLTDzF0K90a7nSIiOr9pxQfWm3EAvAV6h3ReHsGLBMrKHEHUESJQtaGA1wMrc1oKnKmVa28wQzLrMSMpJJ3SOItwS/jpT+pg/3GoUi3BH+OlP6mD/cakc2H8y/k9F7mn8PMAedRPysWmEChuQsl3PP9mP8A1MTqatOGkru6deA9HDfhRZqK8ie5lclVELcrAFB7Fo1wapnYMJWTBtmVFDmmi1E8xycgs3mstZTjYZG0pJrox2FJFMLQqHbzJjgVZwKUQWqs1BlsHYUsKuulTqUZgEKs6JyMgBO9ccFZvrXCyqLDKVjDXnmnx870l/x4/PLr0ss3LznhOAyfmGxSITZuT4qFEdUQw8GGRjdqGKFQnVjBNljju4GWKqR5ykjI4LTepjCNREaXIO8ERLhd8FZv7Nv4sD41xnm6U+GBUka8FZv7Nv4sD40vBWb+zb+LA+NAaU/SwKkjXgrN/Zt/FgfGl4Kzf2bfxYHxoDSn6WBUka8FZv7Nv4sD40vBWb+zb+LA+NAaU/SwKkjXgrN/Zt/FgfGl4Kzf2bfxYHxoDSn6WBUka8FZv7Nv4sD40vBWb+zb+LA+NAaU/SwKkjXgrN/Zt/FgfGl4Kzf2bfxYHxoDSn6WBUW4I/x0p/Uwf7jVJ4Kzf2bfxYHxq7oTQ8SWmIUeZMOFDgxGxSTEhOe/iyHBkOGxxc5xpTKgzKCoYc1JNo2Pc4P+jH/qon5WrVv5Ast3NIbu9nvc2gix3vbvbRoqN1QRzLXHkXdg/Ij0ML5EQFLlKmITcK1Lo4yin74AyChwpwbuSaTKTZIXBySQduSU0UWAFKxqeGrpas2y0jrVHFYpAUqqSivQhOa8awpC1dEIJ2iaZGXA6lT0joyFHbgjQ2xG50c0Gh2jYd4RAw0qItDavcy3gRo/zZv3onxJvgTo/wA2b96J8S1fFphYio8GelHg8+4XcEZOFKxXw4DWuaCQQX1FjtcqXAXgzKxoLnRoLXkOIBJflicNR3BbHhu35lG9F3UUO7nEP5u70z+Z6VRvYNONbEvgVo/zZv3onxLngTIebN+9E+JariF0Qqak/BwGkuDLN4EaP1yzfvRPiTjwJ0d5s370T4lqQxJ0NKo8D0o8GU8CNH+bM+9E+JMPAmQ83b96J8S1nFrhhp+HgWlHgyvgRIebN+9E+JDeEfBCSZLRXsgNa5rag4n1BqNrluzDQrhRD+aR/QKGo1sLSjwYDgDwblo7IhjQg8hwAqXilr5FavwJkPN2/eifEqvcxh/6UX0x1LaGGEoqNbDeFHgyo4EaP83b96J8SfC4GSDTXvZnPicOcOJBWm4tdIVVHgWlHgqsgigAAAAoABQADIAJzoKmDF2ieYvKiAQEuIUtF3CUWxUiAwCuBhCttYuFiMw8pULSkrJYknmFlLOBLAn0SosbNaI8KWFSUSoiwojwJYVJRKiLChgCVE+i7RFjojuuEKZcRYUZ3huPmUb0T1FUO5u35u703fmeifDcfMo3onqKo9zlvzd3pu/M9FiruaoJ1EsKcAkUNwruFOXUrHQwtTHMUyaQhMVEBYhXClvzSN6BRotQrhS35pG9D2hVZNGb7mjf9KL6Y6ls8KyXc2b/AKcX0x1LZURYJEWBLCpaJEIsKIcKWFS0SonYUR4V2ifRKiLChiSfhSolYUR0STyF1OwoHv0p9VvT7lEdJv8A5ej90ODwnB4XE8SXIy6dIxNo6AmmfifW9Q9yqhwXcYSzPkCy3SETb6gpG6UfsaeY+9UsYXMaFN8gE26V2t9alZpNhzBHrQfGF3EFWrIDQQ5hhycOo+tTLMYwpIcyW5OI6laxuRk3DQfM4vonqKpdz0f6DvTP5nJaenHPl4jTQ1aeXIpvAyPghOFM3H8zloppqxeZrKLoUDJpp2hSteCnaZQ9JJJACXCurhKAEhfCUVlY3oe0K++O0IbpqaDoMRoBu0ozITAvc6bRkX0h1LXlYrgpFLGxKGlXdQCKxJknM1UTxUnQkGnzDBm4dfUoXaQYNp5vegzoiaXhZ6zALO0oPqnpUZ0qfqjpQzGEsYS1JcgE/lb+UdJXRpYa2+v9kNDgliCNSXIBP5WH1fX+yR0p/L6/2QwkLmII1JcgE/lM/V9f7JIZxgSRqy5ADiaT++d6zRnjXtzqd83YX/bZ7VzZyLD/AH2nCZWebOqQToGfu5UtQLDvfSXfSBd+itiF0TSNQLDgmku+0DdMrnftUagWHDNpNmkDdM0zKYJzn1jrT1AsOzExia4bQeoqXRMTC2m89ZQFs9l69qkZpMbaK44vah2bGDNjar8CbWQ0dEfE8mzRm42a0bz7EUZOtZZhrtcczyDUF0YdspGobFTuNCzDdJb0/wCU962KNGYoVWNMhAzpPemO0i11nczhmOXaEmn5AEI8yqEzHqCNoKoz0RzKE0LT5LgbHkO3ch/f9c+2yi5JYjW5DZblYmAHefcpTNIY6PXL121qB00Mgf3WTxrZOYMGZS76QVs2L1NeRc79S1AzBoTW9OMygzJgkWBzpXemvmRtRqBmDXfS73zvQVkycst64ZshGoGYOGOkZnegYmjrUffufKlqBYd77SQR01bckjUDMZqHOE9P+PapTNUBtnsyCBQJtxFQOw1+pXZN1aA1G3kXPJ0ZthJs6fo68gK0sL58qlhxDW/r1HWq0QANJFKgnlAJBBHQelcgzJu0DI7BcEDqp/7LPPwLMXosdzjagrbLKn+VKxwFKkX2XuBmd3ldCEx5kAeVfWBsHtUAjOOIVFuelR69SMzCwmZ2pzt1JkaPV2y+7PYhofQWFgM+W3tHSq7ZknxcqX35XrvsqT4HYW78AN65eyy7Dm23qTyIVEmgMwRa2/O/J7lJo6XjTLgyEyu8Zaq3WkVKXZDVsuunzioKmuVLlaHR2iMLRFmnYGm7YY8t+4bBvToEhAkR41I0xTLNkPl7dGaGTU6+I4ue4kno5ANQXoYXTqPeRqo0G5nSuIBrQGMb5LBkN52neoO/d6Dh6e2IuksL9+71zv7ehRer8PQ8yW4hCdTYaBx5Gk1QBN38ud+oa95aSHAgjMEEEcoTTGQAbltLllQQHMPlMPkn3HelMSGMGJKkkC7oJ8tnJtCB8enwJ1zHBzCWuGRHa4UThGapiasa7SepwuLXqKah23JomQSSDYGlduqvSjjjLztn0gzGp4s2Iff2vksrpPRceXfhiC1bO+iRaprzBebjdNKHdbGco0EWBwNNd7VJpe9F2M85UuOjtRDWTWRxZ7K11fsrbIhq0VzpnsJoVxOckZN0XGPJDqECmEmmVjYjkxetRRHEEmotv25Kpx1qVArbXkaVtv37E11TShqL5fWJ17LU9aFMVl8TNqC1SOa+tNjTGutanq/yhbobyaZVIA3DauccQBW2uu6zRzWoqzAEnzezcD+yZEmARWnN7+ZUWTDeioJ3mv7qOLMjrvtPuHs5k1JisnfOUy9qSGmI3LWMz7LpLSyrKbo5Gdcr7dfvVhsfFgqbdVM6nmy3oQ/ycO+rTWp6959ac2O4VAsRn6s9V6oyjaNCJxt3WoC23SD1Kq6dIJA+lUe48xvzITBmSSANRrlbtYKw2Vc00BvbWfpA/sVDgkTlouS9HEtiD6OdRQ1NOfm2K7Ow8BJabFxqdrg3xqU1B/Ugz8TCQL+MWnc4Wy23IUUSdeBc+KCaUscwTbVnXf60ZG9gplvvyhcDdorYaibDm9yrmbFaNFXE21k5+3qTNGy8aYcWwm2LgC+hoaHJozcbD3r0rg9wRgSjONmKV11vzGmfoj1rswulcu77GsYWAODXAuLMERI5wwxkNQA1b9lBa2epaia0nCl2cTJgACzom2n1dvLkNSp6Z4QOi+IzxIQtTIuH81NW4IMYi74QjBUjVKiRxrnc6z7ymqMxEsfbUrGW5WSiRTSGwuO7IcpNhzrQSHBEm8Z9NrWUJ53Gw6CskXKSXhF72sbm4ho56XQB6bIaLhQv9tgB+tm4/wDY35ldwKtJhrGtYLBoDQNwsOpWC9AFSfkocQUiMDuXMchzCzM9wUabwn4f5XXHM7MetaqPE7al5lp6V4qM4DyT47fRdq5jUcyAOz2josLy2kD6wu084sFTqoa+tdLkAS4loNG6ea5vEzQ4yHkHmpc3l1nlF+VZuvb90sSACnCDgk5reNlXY2EEilCQDrqNW8dAzWdgzIAwvq14pnqOt1crrRaF03ElzbxmE3Yct5afolFtJ6Elp5hiQSGv1jyaOP1gPJO8WO9cmN0kZ912ZnKCZlYb2nDSm/XcXHqUzXitMqVda28Enm7XQXSElHlHODwabaXA2nOo3i3Ip5DSQc5rjfDU21gVtvqSvJxenlB9zCUGtw/RpbW1QKkZNHjCuqpNTr2IdMw8RDW0NBhJpqvyUtu1KOSm6OGIZ9Ja6uKoGulSmPnHihypYUtUkuoRvsekLJRkie4p2VwDxBicaeKMIIJ26gc9tKnYqDmuF3dO0usaVztW+u+xS98ute5rcmtACakqCYeCDU1Io45EkkANqen7y6IJ+Y0VnTNDa/bOvMkq0SGTTDStLkmxokt8pp2HNd4vJlXn17MlAI9MVfqkb9RFehRucaEVsacxz1aqqB76k2/xX91SiCROI2vaFZbFcPGrnUAE7tvMhuPZqFu3sUstBiRjRtm5Fxyrrw7TuVLCcnSHVj48xiLaVL/ojWeTbellotA8F4sw4GJ5Ithr4rRseRmdwRLg5wYYwVeKVua+W7bX6otkEcntOthDBCAxAUt5LPeV2YfTxj3ZoohWG6XkYYoKvIoBYOO4D6De11nNJaUfGdiefRaPJaNw9utCosy5xLnEknMnMrnGLcsuB3s7BNLu3UqxiJ3GoAmDk3GoRE7e73JGJuQBNiWh4FyuJ7op/wDjs30nZ5bvzLMOf27FegaDl+KgsbSjiMTjrxE1NdtrcyADFTsy5xuCcHH/AAq4fb12I9uf7JcYKHby7cwgCR5PavtWb4ZSmKGIlDVhva2F1j0GnrR4O11pqGq9MgoZlocC12TqhwFiQQQbc6APNcWa6XJTsEw4jmHNri3ZUaiOWxUIcgCYut1LmP8AbJV8faiRf22oAsB6nlJ18NwfDOFw2ZU2HaNyHmJsXDFQBu5bSkGbZgitAfqHthu1cnWsdwg4KuhEvgm1a1Fh/wBwPJ5RZUuN/wA5ZZUR7RnCU2ZGNdQf8fv6dqUoqSpiasx8tNva48YACAaaq1FDcC/ikjpV1062I5rcg1jiXfRsweNnsaEf01oWHEBMOgJvh+id7Tq5rLFzECJBJArTX9YDfttau9cOJ0tO0Yyh5ovOmcPi0NQMJr9JxIpYc/SqESKTXEcujdanaoVeHH8av81aE1qc625Vx0Wl+U35KVWSgJKiQxdlu2xcUBiE6slxVlKo4YhIvq9/rULo5rQVJNgBWudbdCUSISQ36zmg677brQ6FkGYwBWpBJdYuNNQ2LfDwsxSRU0VoR7yC8VJvgGQ3vcOftZbjRsgyCKmlQM8mtH8uzlSl8LBRraDlz3nagOk9Ive6mTQbNG40qdq61FR2KCmkdNl3iw7DW7Wdw2BCOMVURdyRi3y3osZda/sbLoiKmYnbm/dd4ywPL29aLQFwRO1k4ROfq9So8ZknvffLb6q+5GZAWzEPUuF/bcqQjXp7dqT427Ui0AQZHoQc6EG+7ajJ4VRteHdULMcbXtuqucebc6VoDUjhVH2joHP7Uhwpjfy69XvWYLz0qMTJrTnzRmQWakcKY9Po9HuTYnCmOdl91b86zLYxIrzdSYyMSab0ZkFhSfnnRX4nUBpTKlaWFe2oKvxna/UqZiau2SRi57qeuvuRmQWW+NTOM7e5VTF8am43XHxKCu0D1ozILLRemmLVV8ZoonRiCB21e9GdAWXRE1z1CH+1cLrDejPEAno/Sz4Vj4zNmzePcikfio7a57CPKadn7LJPjZ2y9/IlLT7muq22rcddwnmQD9K6ILKkZX8YZH0hqKFNeWmjttcxfnWrGk8QFWZ77dSDaSazU2gNbV6tiynCMiWkDXvDs622VASTWQr2PTdJY5GhH//Z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7" descr="data:image/jpeg;base64,/9j/4AAQSkZJRgABAQAAAQABAAD/2wCEAAkGBxITEhQUEhQVFBUUFBQUFBQYFxQVFBQUFBcXFxQUFBUYHCggGBolHBQUITEhJSkrLi4uFx8zODMsNygtLisBCgoKDg0OGhAQGzAkHyQsLCwsLCw0MCwsLCwsLCwsLCwsLCwsLCwsLCwsLCwsLCwsLCwsLCwsLCwsLCwsLCwsLP/AABEIAM0A9gMBIgACEQEDEQH/xAAcAAABBQEBAQAAAAAAAAAAAAAFAAIDBAYBBwj/xABKEAABAgQCBAcLCgUEAgMAAAABAAIDBBEhEjEFQVFhBhNxgZGx8AcUFiIyVHKhwdHSFSRCUlOSk7LT4TRidLPxIzN1gnOiQ1Vl/8QAGQEAAwEBAQAAAAAAAAAAAAAAAAECAwQF/8QALhEAAgIABQIEBgIDAQAAAAAAAAECEQMSEzFRBCEiQVLwFDKRodHhcYGxwfFC/9oADAMBAAIRAxEAPwD0htR9JSQzetVVgzFAKqzhaRULukq3OOLvYsFoIqEJmmlps7mPsRCGRSmRVHSDCjD3oWJtZUbMvrYqB4NbqRo2qR9aaqLp2fY5913KzRdSR3F2dFzAdilgQ/GobJt+YkvI5KsOupHbJF5SbZkfWq8YCw6CoBL1s0Z5lYSqe5tG47Bh0wNVFNDiilbIXBhlticlb4sEUB9awlFG8ZMkixehQOjeLmoI7qWFwooUI4q1IB1bVSgqJcnZXmgSPK5K+xQGWp42ID2q7Hkq7VXfJOGYoNV1vGSrcwlF3sMhTVvG1J8u6uutVBEgHO29RCoV5U9iMzW4RcCLNN96riZcDR2o5qAE3NUUkYkMN2ml6qJLKuS4vM+DrI5Ld3Qo3Qi64OEbkpttcjQa9imhgGnjfuo27o037MjdKmljkuQI2YNFae7xaAVQiM4g5U2JwWbcUnl7odMvo7xOk+xQzQqRt1rj9tU1xJWyVGDlZ1r3DWugXpWtehMopYcEm6boSOvlgBWuvUuxo1gB+6maQ0UOR31VZ7rkgUUrvuU+2w6A0nZzpKKi6m4iUgmGtOd9qmYwjyDbYmw4YaSD0qQgalg2bpDwLVNiuRXE2LK11qExHZG4UkCZOSWV7lZlsJsk05iiqNgm+HIIteiZEgGlgksR+Y3BeQJJc02slDzq5W3yx5Fh+E0QxJqLCiOeIEtL8fEhsOExj4oDS7UCYjBWhoATmniYqjGzGSaNxLhrtlKolCDG5kepeDHS0HVJS1NVXTZPOePuufK0LzKW6Zv9dccsdvy9/QiPVJe3+D3sw2E1qEyJhFrdK8H+VoXmUt0zf66XytC8ylumb/XU6z4K+Ljx7+h7mWgbN11XfGDc6dK8U+VoXmUt0zf66XytC8ylumb/AF1Sx3x7+hL6pe/+HtDJiuu3MoJtjjk4U5V498rQvMpbpm/10vlaF5lLdM3+uqXUtO0vf0JfUJqn/v8AB6k4U1+tcLt68u+V4XmUt0zf66XyvC8ylumb/XWnxr9P3/RnqL3f4PUKjalUbV5f8rwvMpbpm/10vleF5lLdM3+uj41+n7/oWovd/g9YgTAGYBorEOO2tqdK8f8AleF5lLdM3+ul8rwvMpbpm/11L6u//P3/AEWsevf6PYWzmoG6qxS57tq8o+V4XmUt0zf66u6HjwJiNDgmXZAdFcGQ40F8cPhvcaMcWxIjg5taVFjStChdXW0fv+h62bt7/wAHpHEGlSowEJ4JT8SLAIinE6G90MnOuGhqdpvSu5GsK7sOeeKkNU1aJYb20vmnviNIzooMK7SuaMqLzMYAK3TSFKGJ0MbrqrFQwQTrskrkWGaCoqkpUinAsxHk5hNc08iJRGilDdVokEmwyWCkbuLImG2opzaHICqhbLurS6lhwHhN1yJXwX5cHWFPEaKbFUZEORUb4gNq0WOVtm2ZJFl0IbV5hwnbSd0iP/zx+eXW/huN7mvKvPuEJPfeka//AF4/PLrPGi1EwxZXE89SSSXKeQJJTSUEPiQ2E0D3saTsxOAr616zE7kkq0VdMxQNpEMDqTo2wsCeIrieQJL0XhV3P5aWlYseHMuiOZhow8XQ4ntacr5OJ5lR4FdzyJOMEaK/iYJJwUFXxKWJFbNbXWa1plrRRT6bEzZa7mISXr8fuSSzmkQpmKHi1XcW9oOwtaGn1rzPhBoONKRzAijxhQtIqWvafJc3aDQjlBCKFidPiYauSBiS9Q0D3J8UMPnIroZIrxbA2rBn473VFdoAttKdpzuTgQi+TjOiOAJEN+E46amvaAAdlRTeEUy/hMWro8tSRjgxwcjTsbioQw0vEe6uGG2tKu31sG6+QEj0iH3JJUAB8zGLzs4toJ3NLSfWiiMPpsTEVpHj6S2HDbgFFkWiK1/GwScJdTC5hOQeL2OWIa9QtXHpGc8OUHUhItwS/jpT+pg/3GoSi3BL+OlP6mD/AHGphh/Mv5NzwAhAw49fOYnU1auLDo2gyWb7nP8Asxzn85idTVpy1xzNF34D8CPQw14SjTUlhVgS5JsrcKWYBfNdDmkCg2VIUoTroCpxDaNVU90S9gpIUF1661m5PzNVFeRWmHNO0JK22WPYLiSmkDg2NZMEb1PCjgZqvgTmgbAm0gTZcY4HlUl9ipiLQqzDma+5ZSizVSR0w65qGNCArRTOcdllA+IiNg6KL2nNYHTv8XpH/jx+eXXor27155p7+L0j/wAePzy6XUPwHNiLsefJLqS4Tyy1oj/fg/8Alh/nC+geGchLRpYsm4vEwsbCX4mM8YHxRieCF8+6NeGxoTiaARIZJ2AOBJXqvdM4SSkeRdDgx4cR/GQzhaamgNymtmd/SzUcKdmP4aaC0bLwWOkpnj4hiBrm8ZCfRmFxLqMaCLhorvXqWmnmDoh/EktwSjQwtzAwAYgRkQKmq+f16vwG4eSxlmys6Q3Czig5wLocSFSga+1iG2vYgZoQ+mxoOUl8toyfcsmHs0lAawkCJxjXgZOaIb3X5C0HmXoHD+XY7SGicVKmM8HeGuhOaD/2613RsbQUi50aDFhBxBFREfGcAcwxtXELzvhnwufNzbI0KsNsAjiAaYgWuDuMdqqSBbY0I2RVrBwssnbvy/o33dqmHtlITWkhr4wD6fSAa4hp2iorT+ULzjQOmdIwoD2yjoogh2J5YwPDHOH1sJwVpqovSoHC3RmkZcQ50shusXw3lzA14+lDiCm0660JBF048J9FaNl3MlHMiE1c2HDcYhe8ilXxL0FhmchYak3vZeJFTnqKdKv7K3cW8aBMxHGsR8x47jm6jA4Enle/pK874dTUR+kJlzycTIzmsuatbDNIeHZYA21mqKcB+GplZmK+PV0OZdiilubYhJPGNGseMajZTZQ7mf8AkGaid8RYkAvNCaxHQy6mWOGSKmgAuNVClujNVi4KjGVNchLTDzF0K90a7nSIiOr9pxQfWm3EAvAV6h3ReHsGLBMrKHEHUESJQtaGA1wMrc1oKnKmVa28wQzLrMSMpJJ3SOItwS/jpT+pg/3GoUi3BH+OlP6mD/cakc2H8y/k9F7mn8PMAedRPysWmEChuQsl3PP9mP8A1MTqatOGkru6deA9HDfhRZqK8ie5lclVELcrAFB7Fo1wapnYMJWTBtmVFDmmi1E8xycgs3mstZTjYZG0pJrox2FJFMLQqHbzJjgVZwKUQWqs1BlsHYUsKuulTqUZgEKs6JyMgBO9ccFZvrXCyqLDKVjDXnmnx870l/x4/PLr0ss3LznhOAyfmGxSITZuT4qFEdUQw8GGRjdqGKFQnVjBNljju4GWKqR5ykjI4LTepjCNREaXIO8ERLhd8FZv7Nv4sD41xnm6U+GBUka8FZv7Nv4sD40vBWb+zb+LA+NAaU/SwKkjXgrN/Zt/FgfGl4Kzf2bfxYHxoDSn6WBUka8FZv7Nv4sD40vBWb+zb+LA+NAaU/SwKkjXgrN/Zt/FgfGl4Kzf2bfxYHxoDSn6WBUka8FZv7Nv4sD40vBWb+zb+LA+NAaU/SwKkjXgrN/Zt/FgfGl4Kzf2bfxYHxoDSn6WBUW4I/x0p/Uwf7jVJ4Kzf2bfxYHxq7oTQ8SWmIUeZMOFDgxGxSTEhOe/iyHBkOGxxc5xpTKgzKCoYc1JNo2Pc4P+jH/qon5WrVv5Ast3NIbu9nvc2gix3vbvbRoqN1QRzLXHkXdg/Ij0ML5EQFLlKmITcK1Lo4yin74AyChwpwbuSaTKTZIXBySQduSU0UWAFKxqeGrpas2y0jrVHFYpAUqqSivQhOa8awpC1dEIJ2iaZGXA6lT0joyFHbgjQ2xG50c0Gh2jYd4RAw0qItDavcy3gRo/zZv3onxJvgTo/wA2b96J8S1fFphYio8GelHg8+4XcEZOFKxXw4DWuaCQQX1FjtcqXAXgzKxoLnRoLXkOIBJflicNR3BbHhu35lG9F3UUO7nEP5u70z+Z6VRvYNONbEvgVo/zZv3onxLngTIebN+9E+JariF0Qqak/BwGkuDLN4EaP1yzfvRPiTjwJ0d5s370T4lqQxJ0NKo8D0o8GU8CNH+bM+9E+JMPAmQ83b96J8S1nFrhhp+HgWlHgyvgRIebN+9E+JDeEfBCSZLRXsgNa5rag4n1BqNrluzDQrhRD+aR/QKGo1sLSjwYDgDwblo7IhjQg8hwAqXilr5FavwJkPN2/eifEqvcxh/6UX0x1LaGGEoqNbDeFHgyo4EaP83b96J8SfC4GSDTXvZnPicOcOJBWm4tdIVVHgWlHgqsgigAAAAoABQADIAJzoKmDF2ieYvKiAQEuIUtF3CUWxUiAwCuBhCttYuFiMw8pULSkrJYknmFlLOBLAn0SosbNaI8KWFSUSoiwojwJYVJRKiLChgCVE+i7RFjojuuEKZcRYUZ3huPmUb0T1FUO5u35u703fmeifDcfMo3onqKo9zlvzd3pu/M9FiruaoJ1EsKcAkUNwruFOXUrHQwtTHMUyaQhMVEBYhXClvzSN6BRotQrhS35pG9D2hVZNGb7mjf9KL6Y6ls8KyXc2b/AKcX0x1LZURYJEWBLCpaJEIsKIcKWFS0SonYUR4V2ifRKiLChiSfhSolYUR0STyF1OwoHv0p9VvT7lEdJv8A5ej90ODwnB4XE8SXIy6dIxNo6AmmfifW9Q9yqhwXcYSzPkCy3SETb6gpG6UfsaeY+9UsYXMaFN8gE26V2t9alZpNhzBHrQfGF3EFWrIDQQ5hhycOo+tTLMYwpIcyW5OI6laxuRk3DQfM4vonqKpdz0f6DvTP5nJaenHPl4jTQ1aeXIpvAyPghOFM3H8zloppqxeZrKLoUDJpp2hSteCnaZQ9JJJACXCurhKAEhfCUVlY3oe0K++O0IbpqaDoMRoBu0ozITAvc6bRkX0h1LXlYrgpFLGxKGlXdQCKxJknM1UTxUnQkGnzDBm4dfUoXaQYNp5vegzoiaXhZ6zALO0oPqnpUZ0qfqjpQzGEsYS1JcgE/lb+UdJXRpYa2+v9kNDgliCNSXIBP5WH1fX+yR0p/L6/2QwkLmII1JcgE/lM/V9f7JIZxgSRqy5ADiaT++d6zRnjXtzqd83YX/bZ7VzZyLD/AH2nCZWebOqQToGfu5UtQLDvfSXfSBd+itiF0TSNQLDgmku+0DdMrnftUagWHDNpNmkDdM0zKYJzn1jrT1AsOzExia4bQeoqXRMTC2m89ZQFs9l69qkZpMbaK44vah2bGDNjar8CbWQ0dEfE8mzRm42a0bz7EUZOtZZhrtcczyDUF0YdspGobFTuNCzDdJb0/wCU962KNGYoVWNMhAzpPemO0i11nczhmOXaEmn5AEI8yqEzHqCNoKoz0RzKE0LT5LgbHkO3ch/f9c+2yi5JYjW5DZblYmAHefcpTNIY6PXL121qB00Mgf3WTxrZOYMGZS76QVs2L1NeRc79S1AzBoTW9OMygzJgkWBzpXemvmRtRqBmDXfS73zvQVkycst64ZshGoGYOGOkZnegYmjrUffufKlqBYd77SQR01bckjUDMZqHOE9P+PapTNUBtnsyCBQJtxFQOw1+pXZN1aA1G3kXPJ0ZthJs6fo68gK0sL58qlhxDW/r1HWq0QANJFKgnlAJBBHQelcgzJu0DI7BcEDqp/7LPPwLMXosdzjagrbLKn+VKxwFKkX2XuBmd3ldCEx5kAeVfWBsHtUAjOOIVFuelR69SMzCwmZ2pzt1JkaPV2y+7PYhofQWFgM+W3tHSq7ZknxcqX35XrvsqT4HYW78AN65eyy7Dm23qTyIVEmgMwRa2/O/J7lJo6XjTLgyEyu8Zaq3WkVKXZDVsuunzioKmuVLlaHR2iMLRFmnYGm7YY8t+4bBvToEhAkR41I0xTLNkPl7dGaGTU6+I4ue4kno5ANQXoYXTqPeRqo0G5nSuIBrQGMb5LBkN52neoO/d6Dh6e2IuksL9+71zv7ehRer8PQ8yW4hCdTYaBx5Gk1QBN38ud+oa95aSHAgjMEEEcoTTGQAbltLllQQHMPlMPkn3HelMSGMGJKkkC7oJ8tnJtCB8enwJ1zHBzCWuGRHa4UThGapiasa7SepwuLXqKah23JomQSSDYGlduqvSjjjLztn0gzGp4s2Iff2vksrpPRceXfhiC1bO+iRaprzBebjdNKHdbGco0EWBwNNd7VJpe9F2M85UuOjtRDWTWRxZ7K11fsrbIhq0VzpnsJoVxOckZN0XGPJDqECmEmmVjYjkxetRRHEEmotv25Kpx1qVArbXkaVtv37E11TShqL5fWJ17LU9aFMVl8TNqC1SOa+tNjTGutanq/yhbobyaZVIA3DauccQBW2uu6zRzWoqzAEnzezcD+yZEmARWnN7+ZUWTDeioJ3mv7qOLMjrvtPuHs5k1JisnfOUy9qSGmI3LWMz7LpLSyrKbo5Gdcr7dfvVhsfFgqbdVM6nmy3oQ/ycO+rTWp6959ac2O4VAsRn6s9V6oyjaNCJxt3WoC23SD1Kq6dIJA+lUe48xvzITBmSSANRrlbtYKw2Vc00BvbWfpA/sVDgkTlouS9HEtiD6OdRQ1NOfm2K7Ow8BJabFxqdrg3xqU1B/Ugz8TCQL+MWnc4Wy23IUUSdeBc+KCaUscwTbVnXf60ZG9gplvvyhcDdorYaibDm9yrmbFaNFXE21k5+3qTNGy8aYcWwm2LgC+hoaHJozcbD3r0rg9wRgSjONmKV11vzGmfoj1rswulcu77GsYWAODXAuLMERI5wwxkNQA1b9lBa2epaia0nCl2cTJgACzom2n1dvLkNSp6Z4QOi+IzxIQtTIuH81NW4IMYi74QjBUjVKiRxrnc6z7ymqMxEsfbUrGW5WSiRTSGwuO7IcpNhzrQSHBEm8Z9NrWUJ53Gw6CskXKSXhF72sbm4ho56XQB6bIaLhQv9tgB+tm4/wDY35ldwKtJhrGtYLBoDQNwsOpWC9AFSfkocQUiMDuXMchzCzM9wUabwn4f5XXHM7MetaqPE7al5lp6V4qM4DyT47fRdq5jUcyAOz2josLy2kD6wu084sFTqoa+tdLkAS4loNG6ea5vEzQ4yHkHmpc3l1nlF+VZuvb90sSACnCDgk5reNlXY2EEilCQDrqNW8dAzWdgzIAwvq14pnqOt1crrRaF03ElzbxmE3Yct5afolFtJ6Elp5hiQSGv1jyaOP1gPJO8WO9cmN0kZ912ZnKCZlYb2nDSm/XcXHqUzXitMqVda28Enm7XQXSElHlHODwabaXA2nOo3i3Ip5DSQc5rjfDU21gVtvqSvJxenlB9zCUGtw/RpbW1QKkZNHjCuqpNTr2IdMw8RDW0NBhJpqvyUtu1KOSm6OGIZ9Ja6uKoGulSmPnHihypYUtUkuoRvsekLJRkie4p2VwDxBicaeKMIIJ26gc9tKnYqDmuF3dO0usaVztW+u+xS98ute5rcmtACakqCYeCDU1Io45EkkANqen7y6IJ+Y0VnTNDa/bOvMkq0SGTTDStLkmxokt8pp2HNd4vJlXn17MlAI9MVfqkb9RFehRucaEVsacxz1aqqB76k2/xX91SiCROI2vaFZbFcPGrnUAE7tvMhuPZqFu3sUstBiRjRtm5Fxyrrw7TuVLCcnSHVj48xiLaVL/ojWeTbellotA8F4sw4GJ5Ithr4rRseRmdwRLg5wYYwVeKVua+W7bX6otkEcntOthDBCAxAUt5LPeV2YfTxj3ZoohWG6XkYYoKvIoBYOO4D6De11nNJaUfGdiefRaPJaNw9utCosy5xLnEknMnMrnGLcsuB3s7BNLu3UqxiJ3GoAmDk3GoRE7e73JGJuQBNiWh4FyuJ7op/wDjs30nZ5bvzLMOf27FegaDl+KgsbSjiMTjrxE1NdtrcyADFTsy5xuCcHH/AAq4fb12I9uf7JcYKHby7cwgCR5PavtWb4ZSmKGIlDVhva2F1j0GnrR4O11pqGq9MgoZlocC12TqhwFiQQQbc6APNcWa6XJTsEw4jmHNri3ZUaiOWxUIcgCYut1LmP8AbJV8faiRf22oAsB6nlJ18NwfDOFw2ZU2HaNyHmJsXDFQBu5bSkGbZgitAfqHthu1cnWsdwg4KuhEvgm1a1Fh/wBwPJ5RZUuN/wA5ZZUR7RnCU2ZGNdQf8fv6dqUoqSpiasx8tNva48YACAaaq1FDcC/ikjpV1062I5rcg1jiXfRsweNnsaEf01oWHEBMOgJvh+id7Tq5rLFzECJBJArTX9YDfttau9cOJ0tO0Yyh5ovOmcPi0NQMJr9JxIpYc/SqESKTXEcujdanaoVeHH8av81aE1qc625Vx0Wl+U35KVWSgJKiQxdlu2xcUBiE6slxVlKo4YhIvq9/rULo5rQVJNgBWudbdCUSISQ36zmg677brQ6FkGYwBWpBJdYuNNQ2LfDwsxSRU0VoR7yC8VJvgGQ3vcOftZbjRsgyCKmlQM8mtH8uzlSl8LBRraDlz3nagOk9Ive6mTQbNG40qdq61FR2KCmkdNl3iw7DW7Wdw2BCOMVURdyRi3y3osZda/sbLoiKmYnbm/dd4ywPL29aLQFwRO1k4ROfq9So8ZknvffLb6q+5GZAWzEPUuF/bcqQjXp7dqT427Ui0AQZHoQc6EG+7ajJ4VRteHdULMcbXtuqucebc6VoDUjhVH2joHP7Uhwpjfy69XvWYLz0qMTJrTnzRmQWakcKY9Po9HuTYnCmOdl91b86zLYxIrzdSYyMSab0ZkFhSfnnRX4nUBpTKlaWFe2oKvxna/UqZiau2SRi57qeuvuRmQWW+NTOM7e5VTF8am43XHxKCu0D1ozILLRemmLVV8ZoonRiCB21e9GdAWXRE1z1CH+1cLrDejPEAno/Sz4Vj4zNmzePcikfio7a57CPKadn7LJPjZ2y9/IlLT7muq22rcddwnmQD9K6ILKkZX8YZH0hqKFNeWmjttcxfnWrGk8QFWZ77dSDaSazU2gNbV6tiynCMiWkDXvDs622VASTWQr2PTdJY5GhH//Z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4" descr="http://www.jexperts.com.br/wp-content/uploads/2013/08/02_09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524498">
            <a:off x="336802" y="3550060"/>
            <a:ext cx="2500298" cy="2133588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1285852" y="21429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Gerenciamento de </a:t>
            </a:r>
            <a:r>
              <a:rPr lang="pt-BR" sz="3959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pt-BR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3959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3959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686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Quem presta atenção em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 nas suas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atitudes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 que pode tomar as melhores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decisões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Para se fazer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escolhas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é necessário compreender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objetivos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4" descr="http://blog.cancaonova.com/fragmentos/files/2012/10/0619191110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53719" y="3433971"/>
            <a:ext cx="2286017" cy="1714512"/>
          </a:xfrm>
          <a:prstGeom prst="rect">
            <a:avLst/>
          </a:prstGeom>
          <a:noFill/>
          <a:ln w="3810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95" name="Google Shape;95;p14" descr="http://www.edmundoisidro.com/wp-content/uploads/2013/03/autoconhecimento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21336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7" descr="http://ubhouse.com.br/wp-content/uploads/2013/07/Organize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38" y="171445"/>
            <a:ext cx="7315200" cy="268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7"/>
          <p:cNvSpPr txBox="1">
            <a:spLocks noGrp="1"/>
          </p:cNvSpPr>
          <p:nvPr>
            <p:ph type="body" idx="1"/>
          </p:nvPr>
        </p:nvSpPr>
        <p:spPr>
          <a:xfrm>
            <a:off x="442938" y="3138773"/>
            <a:ext cx="8229600" cy="3423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Identifique </a:t>
            </a:r>
            <a:r>
              <a:rPr lang="pt-BR" sz="320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 tempo disponível para o estudo.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pt-BR" sz="320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Planeje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como vai estudar cada assunto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lang="pt-BR" dirty="0"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Faça um 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cronograma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estudos.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9" descr="http://ubhouse.com.br/wp-content/uploads/2013/07/Organize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38" y="171445"/>
            <a:ext cx="7315200" cy="268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9"/>
          <p:cNvSpPr txBox="1">
            <a:spLocks noGrp="1"/>
          </p:cNvSpPr>
          <p:nvPr>
            <p:ph type="body" idx="1"/>
          </p:nvPr>
        </p:nvSpPr>
        <p:spPr>
          <a:xfrm>
            <a:off x="197224" y="3228980"/>
            <a:ext cx="8489576" cy="2400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Organize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seu ambiente de estudo: retire possíveis </a:t>
            </a: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distrações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procure um local </a:t>
            </a: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tranquilo 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bem iluminado, deixe </a:t>
            </a: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água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por perto e vá ao </a:t>
            </a: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banheiro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antes de começar</a:t>
            </a:r>
            <a:r>
              <a:rPr lang="pt-BR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Google Shape;256;p38"/>
          <p:cNvSpPr txBox="1">
            <a:spLocks/>
          </p:cNvSpPr>
          <p:nvPr/>
        </p:nvSpPr>
        <p:spPr>
          <a:xfrm>
            <a:off x="327212" y="5021896"/>
            <a:ext cx="8229600" cy="271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2900" indent="-342900" algn="just">
              <a:spcBef>
                <a:spcPts val="0"/>
              </a:spcBef>
            </a:pPr>
            <a:r>
              <a:rPr lang="pt-BR" sz="2400" b="1" dirty="0" smtClean="0">
                <a:latin typeface="Arial"/>
                <a:ea typeface="Arial"/>
                <a:cs typeface="Arial"/>
                <a:sym typeface="Arial"/>
              </a:rPr>
              <a:t>Separe</a:t>
            </a:r>
            <a:r>
              <a:rPr lang="pt-BR" sz="2400" dirty="0" smtClean="0">
                <a:latin typeface="Arial"/>
                <a:ea typeface="Arial"/>
                <a:cs typeface="Arial"/>
                <a:sym typeface="Arial"/>
              </a:rPr>
              <a:t> todo o material antes de começar. O tempo que você gasta preparando o material de estudo não conta como estudo, portanto tenha </a:t>
            </a:r>
            <a:r>
              <a:rPr lang="pt-BR" sz="2400" b="1" dirty="0" smtClean="0">
                <a:latin typeface="Arial"/>
                <a:ea typeface="Arial"/>
                <a:cs typeface="Arial"/>
                <a:sym typeface="Arial"/>
              </a:rPr>
              <a:t>foco</a:t>
            </a:r>
            <a:r>
              <a:rPr lang="pt-BR" sz="2400" dirty="0" smtClean="0">
                <a:latin typeface="Arial"/>
                <a:ea typeface="Arial"/>
                <a:cs typeface="Arial"/>
                <a:sym typeface="Arial"/>
              </a:rPr>
              <a:t> e seja </a:t>
            </a:r>
            <a:r>
              <a:rPr lang="pt-BR" sz="2400" b="1" dirty="0" smtClean="0">
                <a:latin typeface="Arial"/>
                <a:ea typeface="Arial"/>
                <a:cs typeface="Arial"/>
                <a:sym typeface="Arial"/>
              </a:rPr>
              <a:t>ágil</a:t>
            </a:r>
            <a:r>
              <a:rPr lang="pt-BR" sz="2400" dirty="0" smtClean="0">
                <a:latin typeface="Arial"/>
                <a:ea typeface="Arial"/>
                <a:cs typeface="Arial"/>
                <a:sym typeface="Arial"/>
              </a:rPr>
              <a:t>. </a:t>
            </a:r>
            <a:endParaRPr lang="pt-BR" sz="2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0" descr="http://ubhouse.com.br/wp-content/uploads/2013/07/Organize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138" y="171445"/>
            <a:ext cx="7315200" cy="268605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40"/>
          <p:cNvSpPr txBox="1">
            <a:spLocks noGrp="1"/>
          </p:cNvSpPr>
          <p:nvPr>
            <p:ph type="body" idx="1"/>
          </p:nvPr>
        </p:nvSpPr>
        <p:spPr>
          <a:xfrm>
            <a:off x="143435" y="2857496"/>
            <a:ext cx="8390965" cy="360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lang="pt-BR" sz="24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endParaRPr lang="pt-BR" sz="2400" dirty="0">
              <a:latin typeface="Arial"/>
              <a:ea typeface="Arial"/>
              <a:cs typeface="Arial"/>
              <a:sym typeface="Arial"/>
            </a:endParaRPr>
          </a:p>
          <a:p>
            <a:pPr marL="342900" indent="-342900" algn="just">
              <a:spcBef>
                <a:spcPts val="0"/>
              </a:spcBef>
            </a:pP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Faça </a:t>
            </a:r>
            <a:r>
              <a:rPr lang="pt-BR" sz="2400" b="1" dirty="0">
                <a:latin typeface="Arial"/>
                <a:ea typeface="Arial"/>
                <a:cs typeface="Arial"/>
                <a:sym typeface="Arial"/>
              </a:rPr>
              <a:t>listas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, utilize </a:t>
            </a:r>
            <a:r>
              <a:rPr lang="pt-BR" sz="2400" b="1" dirty="0">
                <a:latin typeface="Arial"/>
                <a:ea typeface="Arial"/>
                <a:cs typeface="Arial"/>
                <a:sym typeface="Arial"/>
              </a:rPr>
              <a:t>lembretes</a:t>
            </a:r>
            <a:r>
              <a:rPr lang="pt-BR" sz="2400" dirty="0">
                <a:latin typeface="Arial"/>
                <a:ea typeface="Arial"/>
                <a:cs typeface="Arial"/>
                <a:sym typeface="Arial"/>
              </a:rPr>
              <a:t>. Não confie apenas em sua memória, nem todas as informações são lembradas nos momentos exatos.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lang="pt-BR" sz="24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24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Deixe 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seu </a:t>
            </a: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cronograma</a:t>
            </a:r>
            <a:r>
              <a:rPr lang="pt-BR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visível, seja em um mural ou em uma parede, e siga-o religiosamente.</a:t>
            </a:r>
            <a:endParaRPr sz="2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2" descr="http://professorfascina.files.wordpress.com/2013/02/quadro-horacc81rio.png"/>
          <p:cNvPicPr preferRelativeResize="0"/>
          <p:nvPr/>
        </p:nvPicPr>
        <p:blipFill rotWithShape="1">
          <a:blip r:embed="rId3">
            <a:alphaModFix/>
          </a:blip>
          <a:srcRect t="6386" b="12388"/>
          <a:stretch/>
        </p:blipFill>
        <p:spPr>
          <a:xfrm>
            <a:off x="7" y="250055"/>
            <a:ext cx="9144000" cy="635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>
            <a:spLocks noGrp="1"/>
          </p:cNvSpPr>
          <p:nvPr>
            <p:ph type="title"/>
          </p:nvPr>
        </p:nvSpPr>
        <p:spPr>
          <a:xfrm>
            <a:off x="428596" y="485776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Gerenciamento de Tempo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2" descr="http://www.itepul.com.br/images/comgas_desorganizacao.jpg?7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19" y="285728"/>
            <a:ext cx="4548377" cy="440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 descr="http://www.expressomt.com.br/upload/2013/06/11/primeiros-relogios-do-mundo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86314" y="642918"/>
            <a:ext cx="3333750" cy="3333750"/>
          </a:xfrm>
          <a:prstGeom prst="rect">
            <a:avLst/>
          </a:prstGeom>
          <a:solidFill>
            <a:srgbClr val="ECECEC"/>
          </a:solidFill>
          <a:ln w="190500" cap="sq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/>
          <p:nvPr/>
        </p:nvSpPr>
        <p:spPr>
          <a:xfrm>
            <a:off x="1606358" y="2597157"/>
            <a:ext cx="3357586" cy="3429024"/>
          </a:xfrm>
          <a:prstGeom prst="ellipse">
            <a:avLst/>
          </a:prstGeom>
          <a:solidFill>
            <a:srgbClr val="00B0F0"/>
          </a:soli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23"/>
          <p:cNvSpPr/>
          <p:nvPr/>
        </p:nvSpPr>
        <p:spPr>
          <a:xfrm>
            <a:off x="4382216" y="2228142"/>
            <a:ext cx="2359385" cy="2224263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23"/>
          <p:cNvSpPr/>
          <p:nvPr/>
        </p:nvSpPr>
        <p:spPr>
          <a:xfrm>
            <a:off x="4382216" y="4085472"/>
            <a:ext cx="1724166" cy="1668174"/>
          </a:xfrm>
          <a:prstGeom prst="ellipse">
            <a:avLst/>
          </a:prstGeom>
          <a:solidFill>
            <a:srgbClr val="FFC000"/>
          </a:solidFill>
          <a:ln w="9525" cap="flat" cmpd="sng">
            <a:solidFill>
              <a:srgbClr val="7C5F9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1581469" y="3643314"/>
            <a:ext cx="326684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40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Importante                   70%</a:t>
            </a:r>
            <a:endParaRPr sz="4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4597495" y="2910286"/>
            <a:ext cx="1928826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Urgente</a:t>
            </a: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20%</a:t>
            </a:r>
            <a:endParaRPr sz="28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23"/>
          <p:cNvSpPr txBox="1"/>
          <p:nvPr/>
        </p:nvSpPr>
        <p:spPr>
          <a:xfrm>
            <a:off x="4291470" y="4701025"/>
            <a:ext cx="190565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Circunstancial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18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10%</a:t>
            </a:r>
            <a:endParaRPr sz="1800" b="1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47;p22"/>
          <p:cNvSpPr txBox="1">
            <a:spLocks noGrp="1"/>
          </p:cNvSpPr>
          <p:nvPr>
            <p:ph type="title"/>
          </p:nvPr>
        </p:nvSpPr>
        <p:spPr>
          <a:xfrm>
            <a:off x="419745" y="642984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b="1" dirty="0" smtClean="0">
                <a:latin typeface="Arial"/>
                <a:ea typeface="Arial"/>
                <a:cs typeface="Arial"/>
                <a:sym typeface="Arial"/>
              </a:rPr>
              <a:t>Tríade</a:t>
            </a: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Tempo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4"/>
          <p:cNvSpPr txBox="1"/>
          <p:nvPr/>
        </p:nvSpPr>
        <p:spPr>
          <a:xfrm>
            <a:off x="3661204" y="353291"/>
            <a:ext cx="4980773" cy="4908992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2032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2800" b="0" i="0" u="none" strike="noStrike" cap="none" dirty="0">
                <a:solidFill>
                  <a:schemeClr val="dk1"/>
                </a:solidFill>
                <a:sym typeface="Arial"/>
              </a:rPr>
              <a:t>  Atividades </a:t>
            </a:r>
            <a:r>
              <a:rPr lang="pt-BR" sz="2800" b="0" i="0" u="none" strike="noStrike" cap="none" dirty="0" smtClean="0">
                <a:solidFill>
                  <a:schemeClr val="dk1"/>
                </a:solidFill>
                <a:sym typeface="Arial"/>
              </a:rPr>
              <a:t> que fazem diferença positiva na sua vida.</a:t>
            </a:r>
          </a:p>
          <a:p>
            <a:pPr marL="0" marR="0" lvl="0" indent="-2032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2800" dirty="0" smtClean="0">
                <a:solidFill>
                  <a:schemeClr val="dk1"/>
                </a:solidFill>
              </a:rPr>
              <a:t>R</a:t>
            </a:r>
            <a:r>
              <a:rPr lang="pt-BR" sz="2800" b="0" i="0" u="none" strike="noStrike" cap="none" dirty="0" smtClean="0">
                <a:solidFill>
                  <a:schemeClr val="dk1"/>
                </a:solidFill>
                <a:sym typeface="Arial"/>
              </a:rPr>
              <a:t>elacionadas </a:t>
            </a:r>
            <a:r>
              <a:rPr lang="pt-BR" sz="2800" b="0" i="0" u="none" strike="noStrike" cap="none" dirty="0">
                <a:solidFill>
                  <a:schemeClr val="dk1"/>
                </a:solidFill>
                <a:sym typeface="Arial"/>
              </a:rPr>
              <a:t>com nossas </a:t>
            </a:r>
            <a:r>
              <a:rPr lang="pt-BR" sz="2800" b="1" i="0" u="none" strike="noStrike" cap="none" dirty="0">
                <a:solidFill>
                  <a:schemeClr val="dk1"/>
                </a:solidFill>
                <a:sym typeface="Arial"/>
              </a:rPr>
              <a:t>metas</a:t>
            </a:r>
            <a:r>
              <a:rPr lang="pt-BR" sz="2800" b="0" i="0" u="none" strike="noStrike" cap="none" dirty="0">
                <a:solidFill>
                  <a:schemeClr val="dk1"/>
                </a:solidFill>
                <a:sym typeface="Arial"/>
              </a:rPr>
              <a:t>, </a:t>
            </a:r>
            <a:r>
              <a:rPr lang="pt-BR" sz="2800" b="1" i="0" u="none" strike="noStrike" cap="none" dirty="0">
                <a:solidFill>
                  <a:schemeClr val="dk1"/>
                </a:solidFill>
                <a:sym typeface="Arial"/>
              </a:rPr>
              <a:t>projeto de vida</a:t>
            </a:r>
            <a:r>
              <a:rPr lang="pt-BR" sz="2800" b="0" i="0" u="none" strike="noStrike" cap="none" dirty="0">
                <a:solidFill>
                  <a:schemeClr val="dk1"/>
                </a:solidFill>
                <a:sym typeface="Arial"/>
              </a:rPr>
              <a:t>, </a:t>
            </a:r>
            <a:r>
              <a:rPr lang="pt-BR" sz="2800" b="1" i="0" u="none" strike="noStrike" cap="none" dirty="0">
                <a:solidFill>
                  <a:schemeClr val="dk1"/>
                </a:solidFill>
                <a:sym typeface="Arial"/>
              </a:rPr>
              <a:t>sonhos</a:t>
            </a:r>
            <a:r>
              <a:rPr lang="pt-BR" sz="2800" b="0" i="0" u="none" strike="noStrike" cap="none" dirty="0">
                <a:solidFill>
                  <a:schemeClr val="dk1"/>
                </a:solidFill>
                <a:sym typeface="Arial"/>
              </a:rPr>
              <a:t> e </a:t>
            </a:r>
            <a:r>
              <a:rPr lang="pt-BR" sz="2800" b="1" i="0" u="none" strike="noStrike" cap="none" dirty="0">
                <a:solidFill>
                  <a:schemeClr val="dk1"/>
                </a:solidFill>
                <a:sym typeface="Arial"/>
              </a:rPr>
              <a:t>visão de futuro</a:t>
            </a:r>
            <a:r>
              <a:rPr lang="pt-BR" sz="2800" b="0" i="0" u="none" strike="noStrike" cap="none" dirty="0" smtClean="0">
                <a:solidFill>
                  <a:schemeClr val="dk1"/>
                </a:solidFill>
                <a:sym typeface="Arial"/>
              </a:rPr>
              <a:t>. </a:t>
            </a:r>
          </a:p>
          <a:p>
            <a:pPr marL="0" marR="0" lvl="0" indent="-2032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2800" b="0" i="0" u="none" strike="noStrike" cap="none" dirty="0" smtClean="0">
                <a:solidFill>
                  <a:schemeClr val="dk1"/>
                </a:solidFill>
                <a:sym typeface="Arial"/>
              </a:rPr>
              <a:t>Aspectos: Físico, Espiritual, Mental, Emocional.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-20320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pt-BR" sz="2800" b="0" i="0" u="none" strike="noStrike" cap="none" dirty="0">
                <a:solidFill>
                  <a:schemeClr val="dk1"/>
                </a:solidFill>
                <a:sym typeface="Arial"/>
              </a:rPr>
              <a:t>  Atividades com tempo para executar.</a:t>
            </a: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sym typeface="Arial"/>
            </a:endParaRPr>
          </a:p>
        </p:txBody>
      </p:sp>
      <p:pic>
        <p:nvPicPr>
          <p:cNvPr id="165" name="Google Shape;165;p24" descr="http://www.oficinadanet.com.br/imagens/post/8587/imagem2.jpg"/>
          <p:cNvPicPr preferRelativeResize="0"/>
          <p:nvPr/>
        </p:nvPicPr>
        <p:blipFill rotWithShape="1">
          <a:blip r:embed="rId3">
            <a:alphaModFix/>
          </a:blip>
          <a:srcRect l="34464" r="34900"/>
          <a:stretch/>
        </p:blipFill>
        <p:spPr>
          <a:xfrm>
            <a:off x="248487" y="1119761"/>
            <a:ext cx="3198714" cy="32146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ângulo 1"/>
          <p:cNvSpPr/>
          <p:nvPr/>
        </p:nvSpPr>
        <p:spPr>
          <a:xfrm>
            <a:off x="681317" y="5713367"/>
            <a:ext cx="7611035" cy="830997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lvl="0" algn="ctr">
              <a:buSzPts val="3200"/>
            </a:pPr>
            <a:r>
              <a:rPr lang="pt-BR" sz="2400" dirty="0">
                <a:solidFill>
                  <a:schemeClr val="dk1"/>
                </a:solidFill>
              </a:rPr>
              <a:t>Uma tarefa </a:t>
            </a:r>
            <a:r>
              <a:rPr lang="pt-BR" sz="2400" b="1" dirty="0">
                <a:solidFill>
                  <a:schemeClr val="dk1"/>
                </a:solidFill>
              </a:rPr>
              <a:t>importante</a:t>
            </a:r>
            <a:r>
              <a:rPr lang="pt-BR" sz="2400" dirty="0">
                <a:solidFill>
                  <a:schemeClr val="dk1"/>
                </a:solidFill>
              </a:rPr>
              <a:t> pode se tornar </a:t>
            </a:r>
            <a:r>
              <a:rPr lang="pt-BR" sz="2400" b="1" dirty="0">
                <a:solidFill>
                  <a:schemeClr val="dk1"/>
                </a:solidFill>
              </a:rPr>
              <a:t>urgente</a:t>
            </a:r>
            <a:r>
              <a:rPr lang="pt-BR" sz="2400" dirty="0">
                <a:solidFill>
                  <a:schemeClr val="dk1"/>
                </a:solidFill>
              </a:rPr>
              <a:t> se não for feita no tempo previsto.</a:t>
            </a:r>
            <a:endParaRPr lang="pt-BR"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 descr="http://www.oficinadanet.com.br/imagens/post/8587/imagem2.jpg"/>
          <p:cNvPicPr preferRelativeResize="0"/>
          <p:nvPr/>
        </p:nvPicPr>
        <p:blipFill rotWithShape="1">
          <a:blip r:embed="rId3">
            <a:alphaModFix/>
          </a:blip>
          <a:srcRect r="69681"/>
          <a:stretch/>
        </p:blipFill>
        <p:spPr>
          <a:xfrm>
            <a:off x="5388228" y="1647211"/>
            <a:ext cx="3352360" cy="350043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/>
          <p:nvPr/>
        </p:nvSpPr>
        <p:spPr>
          <a:xfrm>
            <a:off x="214002" y="2069983"/>
            <a:ext cx="4922774" cy="2654894"/>
          </a:xfrm>
          <a:prstGeom prst="rect">
            <a:avLst/>
          </a:prstGeom>
          <a:gradFill>
            <a:gsLst>
              <a:gs pos="0">
                <a:srgbClr val="FFA09D"/>
              </a:gs>
              <a:gs pos="35000">
                <a:srgbClr val="FFBCBC"/>
              </a:gs>
              <a:gs pos="100000">
                <a:srgbClr val="FFE2E2"/>
              </a:gs>
            </a:gsLst>
            <a:lin ang="16200000" scaled="0"/>
          </a:gradFill>
          <a:ln w="9525" cap="flat" cmpd="sng">
            <a:solidFill>
              <a:srgbClr val="BD4B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marR="0" lvl="0" indent="26828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 panose="020B0604020202020204" pitchFamily="34" charset="0"/>
              <a:buChar char="•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Toda tarefa que deve ser feita 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imediatamente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pois gera algum tipo de problema se não for executada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</a:t>
            </a:r>
          </a:p>
          <a:p>
            <a:pPr marL="179388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</a:pPr>
            <a:endParaRPr lang="pt-BR" sz="3200" b="0" i="0" u="none" strike="noStrike" cap="none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>
            <a:spLocks noGrp="1"/>
          </p:cNvSpPr>
          <p:nvPr>
            <p:ph type="title"/>
          </p:nvPr>
        </p:nvSpPr>
        <p:spPr>
          <a:xfrm>
            <a:off x="-43466" y="165062"/>
            <a:ext cx="5572412" cy="2241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Diminuindo a Esfera das </a:t>
            </a: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Urgências</a:t>
            </a:r>
            <a: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4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9"/>
          <p:cNvSpPr txBox="1">
            <a:spLocks noGrp="1"/>
          </p:cNvSpPr>
          <p:nvPr>
            <p:ph type="body" idx="1"/>
          </p:nvPr>
        </p:nvSpPr>
        <p:spPr>
          <a:xfrm>
            <a:off x="375088" y="2332037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Planeje;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Faça previsões de coisas que podem se tornar urgentes;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Quando uma urgência aparecer, aprenda com ela;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 possível, tente delegar a urgência para alguém que possa te ajudar;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Char char="✓"/>
            </a:pPr>
            <a:r>
              <a:rPr lang="pt-BR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Não entre em pânico.</a:t>
            </a: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178;p26" descr="http://www.stu.org.br/wp-content/uploads/2013/08/urgent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00751">
            <a:off x="5760746" y="380950"/>
            <a:ext cx="2954865" cy="2048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7"/>
          <p:cNvSpPr txBox="1">
            <a:spLocks noGrp="1"/>
          </p:cNvSpPr>
          <p:nvPr>
            <p:ph type="body" idx="1"/>
          </p:nvPr>
        </p:nvSpPr>
        <p:spPr>
          <a:xfrm>
            <a:off x="571472" y="3214686"/>
            <a:ext cx="8229600" cy="3500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pt-BR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Por que esta atividade era urgente?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pt-BR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Como eu poderia ter prevenido a urgência dessa atividade?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</a:pPr>
            <a:r>
              <a:rPr lang="pt-BR" sz="4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 atividades posso planejar para evitar essa urgência?</a:t>
            </a:r>
            <a:endParaRPr sz="4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" name="Google Shape;184;p27" descr="http://blogs.universal.org/cristianecardoso/wp-content/uploads/2012/10/Think-300x300.jpg"/>
          <p:cNvPicPr preferRelativeResize="0"/>
          <p:nvPr/>
        </p:nvPicPr>
        <p:blipFill rotWithShape="1">
          <a:blip r:embed="rId3">
            <a:alphaModFix/>
          </a:blip>
          <a:srcRect l="17499"/>
          <a:stretch/>
        </p:blipFill>
        <p:spPr>
          <a:xfrm>
            <a:off x="0" y="0"/>
            <a:ext cx="2357466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>
            <a:spLocks noGrp="1"/>
          </p:cNvSpPr>
          <p:nvPr>
            <p:ph type="title"/>
          </p:nvPr>
        </p:nvSpPr>
        <p:spPr>
          <a:xfrm>
            <a:off x="1428728" y="0"/>
            <a:ext cx="7715272" cy="221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pt-BR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Pense nas tarefas </a:t>
            </a: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44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urgentes de ontem...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8" descr="http://www.oficinadanet.com.br/imagens/post/8587/imagem2.jpg"/>
          <p:cNvPicPr preferRelativeResize="0"/>
          <p:nvPr/>
        </p:nvPicPr>
        <p:blipFill rotWithShape="1">
          <a:blip r:embed="rId3">
            <a:alphaModFix/>
          </a:blip>
          <a:srcRect l="70313"/>
          <a:stretch/>
        </p:blipFill>
        <p:spPr>
          <a:xfrm>
            <a:off x="3036083" y="331693"/>
            <a:ext cx="3071834" cy="324969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8"/>
          <p:cNvSpPr txBox="1"/>
          <p:nvPr/>
        </p:nvSpPr>
        <p:spPr>
          <a:xfrm>
            <a:off x="500034" y="4295855"/>
            <a:ext cx="8143932" cy="1569660"/>
          </a:xfrm>
          <a:prstGeom prst="rect">
            <a:avLst/>
          </a:prstGeom>
          <a:gradFill>
            <a:gsLst>
              <a:gs pos="0">
                <a:srgbClr val="FFBB82"/>
              </a:gs>
              <a:gs pos="35000">
                <a:srgbClr val="FFCFA8"/>
              </a:gs>
              <a:gs pos="100000">
                <a:srgbClr val="FFEBD9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São atividades que dão prazer, são gostosas de fazer, mas não trazem resultados concretos!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444</Words>
  <Application>Microsoft Office PowerPoint</Application>
  <PresentationFormat>Apresentação na tela (4:3)</PresentationFormat>
  <Paragraphs>72</Paragraphs>
  <Slides>23</Slides>
  <Notes>23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Calibri</vt:lpstr>
      <vt:lpstr>Noto Sans Symbols</vt:lpstr>
      <vt:lpstr>Arial</vt:lpstr>
      <vt:lpstr>Tema do Office</vt:lpstr>
      <vt:lpstr>Planejamento</vt:lpstr>
      <vt:lpstr> Gerenciamento de Si </vt:lpstr>
      <vt:lpstr>Gerenciamento de Tempo</vt:lpstr>
      <vt:lpstr>Tríade de Tempo</vt:lpstr>
      <vt:lpstr>Apresentação do PowerPoint</vt:lpstr>
      <vt:lpstr>Apresentação do PowerPoint</vt:lpstr>
      <vt:lpstr> Diminuindo a Esfera das Urgências </vt:lpstr>
      <vt:lpstr>Pense nas tarefas  urgentes de ontem...</vt:lpstr>
      <vt:lpstr>Apresentação do PowerPoint</vt:lpstr>
      <vt:lpstr>Diminuindo a Esfera Circunstancial</vt:lpstr>
      <vt:lpstr>Pense nas tarefas   circunstanciais  da ontem...</vt:lpstr>
      <vt:lpstr>Tríade  do Tempo  </vt:lpstr>
      <vt:lpstr>Apresentação do PowerPoint</vt:lpstr>
      <vt:lpstr>Apresentação do PowerPoint</vt:lpstr>
      <vt:lpstr>Construindo na Prática</vt:lpstr>
      <vt:lpstr>Otimizando seu TEMPO</vt:lpstr>
      <vt:lpstr>Apresentação do PowerPoint</vt:lpstr>
      <vt:lpstr>Apresentação do PowerPoint</vt:lpstr>
      <vt:lpstr>Consequências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Planejamento</dc:title>
  <dc:creator>IFCE</dc:creator>
  <cp:lastModifiedBy>Hewlett-Packard Company</cp:lastModifiedBy>
  <cp:revision>10</cp:revision>
  <dcterms:modified xsi:type="dcterms:W3CDTF">2019-02-07T18:26:13Z</dcterms:modified>
</cp:coreProperties>
</file>