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media/image7.jpeg" ContentType="image/jpeg"/>
  <Override PartName="/ppt/media/image28.jpeg" ContentType="image/jpeg"/>
  <Override PartName="/ppt/media/image1.png" ContentType="image/png"/>
  <Override PartName="/ppt/media/image2.png" ContentType="image/png"/>
  <Override PartName="/ppt/media/image9.jpeg" ContentType="image/jpeg"/>
  <Override PartName="/ppt/media/image17.jpeg" ContentType="image/jpeg"/>
  <Override PartName="/ppt/media/image3.png" ContentType="image/png"/>
  <Override PartName="/ppt/media/image6.jpeg" ContentType="image/jpeg"/>
  <Override PartName="/ppt/media/image4.png" ContentType="image/png"/>
  <Override PartName="/ppt/media/image5.jpeg" ContentType="image/jpeg"/>
  <Override PartName="/ppt/media/image8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37.png" ContentType="image/png"/>
  <Override PartName="/ppt/media/image26.jpeg" ContentType="image/jpeg"/>
  <Override PartName="/ppt/media/image27.jpeg" ContentType="image/jpeg"/>
  <Override PartName="/ppt/media/image29.jpeg" ContentType="image/jpeg"/>
  <Override PartName="/ppt/media/image30.jpeg" ContentType="image/jpeg"/>
  <Override PartName="/ppt/media/image31.jpeg" ContentType="image/jpeg"/>
  <Override PartName="/ppt/media/image32.jpeg" ContentType="image/jpeg"/>
  <Override PartName="/ppt/media/image33.jpeg" ContentType="image/jpeg"/>
  <Override PartName="/ppt/media/image34.jpeg" ContentType="image/jpeg"/>
  <Override PartName="/ppt/media/image35.jpeg" ContentType="image/jpeg"/>
  <Override PartName="/ppt/media/image36.jpeg" ContentType="image/jpeg"/>
  <Override PartName="/ppt/media/image38.jpeg" ContentType="image/jpeg"/>
  <Override PartName="/ppt/media/image39.jpeg" ContentType="image/jpeg"/>
  <Override PartName="/ppt/media/image40.png" ContentType="image/png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4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5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0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71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do texto da estrutura de tópicos</a:t>
            </a:r>
            <a:endParaRPr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2.º nível da estrutura de tópicos</a:t>
            </a:r>
            <a:endParaRPr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3.º nível da estrutura de tópicos</a:t>
            </a:r>
            <a:endParaRPr lang="pt-B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4.º nível da estrutura de tópicos</a:t>
            </a:r>
            <a:endParaRPr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5.º nível da estrutura de tópicos</a:t>
            </a:r>
            <a:endParaRPr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6.º nível da estrutura de tópicos</a:t>
            </a:r>
            <a:endParaRPr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7.º nível da estrutura de tópicos</a:t>
            </a:r>
            <a:endParaRPr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pt-B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do texto do título</a:t>
            </a:r>
            <a:endParaRPr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do texto da estrutura de tópicos</a:t>
            </a:r>
            <a:endParaRPr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2.º nível da estrutura de tópicos</a:t>
            </a:r>
            <a:endParaRPr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3.º nível da estrutura de tópicos</a:t>
            </a:r>
            <a:endParaRPr lang="pt-B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4.º nível da estrutura de tópicos</a:t>
            </a:r>
            <a:endParaRPr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5.º nível da estrutura de tópicos</a:t>
            </a:r>
            <a:endParaRPr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6.º nível da estrutura de tópicos</a:t>
            </a:r>
            <a:endParaRPr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7.º nível da estrutura de tópicos</a:t>
            </a:r>
            <a:endParaRPr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jpeg"/><Relationship Id="rId3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image" Target="../media/image24.jpeg"/><Relationship Id="rId3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image" Target="../media/image26.jpeg"/><Relationship Id="rId3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image" Target="../media/image28.jpeg"/><Relationship Id="rId3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image" Target="../media/image30.jpeg"/><Relationship Id="rId3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31.jpeg"/><Relationship Id="rId2" Type="http://schemas.openxmlformats.org/officeDocument/2006/relationships/image" Target="../media/image32.jpeg"/><Relationship Id="rId3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33.jpeg"/><Relationship Id="rId2" Type="http://schemas.openxmlformats.org/officeDocument/2006/relationships/image" Target="../media/image34.jpeg"/><Relationship Id="rId3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35.jpeg"/><Relationship Id="rId2" Type="http://schemas.openxmlformats.org/officeDocument/2006/relationships/image" Target="../media/image36.jpeg"/><Relationship Id="rId3" Type="http://schemas.openxmlformats.org/officeDocument/2006/relationships/image" Target="../media/image37.png"/><Relationship Id="rId4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38.jpeg"/><Relationship Id="rId2" Type="http://schemas.openxmlformats.org/officeDocument/2006/relationships/image" Target="../media/image39.jpeg"/><Relationship Id="rId3" Type="http://schemas.openxmlformats.org/officeDocument/2006/relationships/image" Target="../media/image40.png"/><Relationship Id="rId4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jpeg"/><Relationship Id="rId3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jpeg"/><Relationship Id="rId3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jpeg"/><Relationship Id="rId3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image" Target="../media/image14.jpeg"/><Relationship Id="rId3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image" Target="../media/image16.jpeg"/><Relationship Id="rId3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image" Target="../media/image18.jpeg"/><Relationship Id="rId3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image" Target="../media/image20.jpeg"/><Relationship Id="rId3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image" Target="../media/image22.jpeg"/><Relationship Id="rId3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Imagem 3" descr=""/>
          <p:cNvPicPr/>
          <p:nvPr/>
        </p:nvPicPr>
        <p:blipFill>
          <a:blip r:embed="rId1"/>
          <a:stretch/>
        </p:blipFill>
        <p:spPr>
          <a:xfrm>
            <a:off x="0" y="0"/>
            <a:ext cx="9143280" cy="4171680"/>
          </a:xfrm>
          <a:prstGeom prst="rect">
            <a:avLst/>
          </a:prstGeom>
          <a:ln>
            <a:noFill/>
          </a:ln>
        </p:spPr>
      </p:pic>
      <p:pic>
        <p:nvPicPr>
          <p:cNvPr id="73" name="Imagem 5" descr=""/>
          <p:cNvPicPr/>
          <p:nvPr/>
        </p:nvPicPr>
        <p:blipFill>
          <a:blip r:embed="rId2"/>
          <a:stretch/>
        </p:blipFill>
        <p:spPr>
          <a:xfrm>
            <a:off x="4888800" y="5517360"/>
            <a:ext cx="3897720" cy="1133280"/>
          </a:xfrm>
          <a:prstGeom prst="rect">
            <a:avLst/>
          </a:prstGeom>
          <a:ln>
            <a:noFill/>
          </a:ln>
        </p:spPr>
      </p:pic>
      <p:sp>
        <p:nvSpPr>
          <p:cNvPr id="74" name="CustomShape 1"/>
          <p:cNvSpPr/>
          <p:nvPr/>
        </p:nvSpPr>
        <p:spPr>
          <a:xfrm>
            <a:off x="856080" y="4509000"/>
            <a:ext cx="6644160" cy="54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pt-BR" sz="3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COORDENADORIA TÉCNICO-PEDAGÓGICA</a:t>
            </a: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CustomShape 2"/>
          <p:cNvSpPr/>
          <p:nvPr/>
        </p:nvSpPr>
        <p:spPr>
          <a:xfrm>
            <a:off x="110160" y="1755720"/>
            <a:ext cx="8136360" cy="2374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pt-BR" sz="3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ACOLHIDA DOS ALUNOS DO CURSO TÉCNICO EM LOGÍSTICA</a:t>
            </a: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3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04/02/2019</a:t>
            </a: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Imagem 3" descr=""/>
          <p:cNvPicPr/>
          <p:nvPr/>
        </p:nvPicPr>
        <p:blipFill>
          <a:blip r:embed="rId1"/>
          <a:stretch/>
        </p:blipFill>
        <p:spPr>
          <a:xfrm rot="10800000">
            <a:off x="18267840" y="7243920"/>
            <a:ext cx="9143280" cy="385560"/>
          </a:xfrm>
          <a:prstGeom prst="rect">
            <a:avLst/>
          </a:prstGeom>
          <a:ln>
            <a:noFill/>
          </a:ln>
        </p:spPr>
      </p:pic>
      <p:pic>
        <p:nvPicPr>
          <p:cNvPr id="117" name="Imagem 4" descr=""/>
          <p:cNvPicPr/>
          <p:nvPr/>
        </p:nvPicPr>
        <p:blipFill>
          <a:blip r:embed="rId2"/>
          <a:stretch/>
        </p:blipFill>
        <p:spPr>
          <a:xfrm>
            <a:off x="7164360" y="311760"/>
            <a:ext cx="1804320" cy="524160"/>
          </a:xfrm>
          <a:prstGeom prst="rect">
            <a:avLst/>
          </a:prstGeom>
          <a:ln>
            <a:noFill/>
          </a:ln>
        </p:spPr>
      </p:pic>
      <p:sp>
        <p:nvSpPr>
          <p:cNvPr id="118" name="CustomShape 1"/>
          <p:cNvSpPr/>
          <p:nvPr/>
        </p:nvSpPr>
        <p:spPr>
          <a:xfrm>
            <a:off x="-19800" y="980640"/>
            <a:ext cx="9163080" cy="450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9" name="CustomShape 2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r>
              <a:rPr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Capítulo II - DOS DIREITOS E DEVERES DO GRUPO DISCENTE</a:t>
            </a: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SEÇÃO I - DOS DIREITOS DO GRUPO DISCENTE</a:t>
            </a:r>
            <a:r>
              <a:rPr lang="pt-B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0" name="CustomShape 3"/>
          <p:cNvSpPr/>
          <p:nvPr/>
        </p:nvSpPr>
        <p:spPr>
          <a:xfrm>
            <a:off x="24120" y="1877760"/>
            <a:ext cx="8903520" cy="3200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VIII. participar das atividades pedagógicas, desportivas, culturais, científicas, tecnológicas e lúdicas organizadas pelo IFCE;</a:t>
            </a: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X. usufruir de franco acesso à internet nos terminais de computadores da biblioteca nos seus horários de funcionamento;</a:t>
            </a: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XI. apresentar ao grupo docente ou aos órgãos competentes da gestão do IFCE, sugestões que visem ao aprimoramento da instituição e à melhoria da qualidade do ensino e ter assegurado o direito de resposta fundamentada em até 30 (trinta) dias;</a:t>
            </a: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XII. receber em caso de doença, socorro de emergência quando estiver dentro ou fora do campus, desde que em atividade didático-pedagógica promovida pelo IFCE. Após assistido, ser encaminhado aos seus familiares para continuidade de tratamento;</a:t>
            </a: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XIII. denunciar, tendo assegurado o anonimato, o mau uso do patrimônio público, depredações e atos de vandalismo, condutas ilícitas, por parte dos pares e servidores.</a:t>
            </a: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Imagem 3" descr=""/>
          <p:cNvPicPr/>
          <p:nvPr/>
        </p:nvPicPr>
        <p:blipFill>
          <a:blip r:embed="rId1"/>
          <a:stretch/>
        </p:blipFill>
        <p:spPr>
          <a:xfrm rot="10800000">
            <a:off x="18267840" y="7243920"/>
            <a:ext cx="9143280" cy="385560"/>
          </a:xfrm>
          <a:prstGeom prst="rect">
            <a:avLst/>
          </a:prstGeom>
          <a:ln>
            <a:noFill/>
          </a:ln>
        </p:spPr>
      </p:pic>
      <p:pic>
        <p:nvPicPr>
          <p:cNvPr id="122" name="Imagem 4" descr=""/>
          <p:cNvPicPr/>
          <p:nvPr/>
        </p:nvPicPr>
        <p:blipFill>
          <a:blip r:embed="rId2"/>
          <a:stretch/>
        </p:blipFill>
        <p:spPr>
          <a:xfrm>
            <a:off x="7164360" y="311760"/>
            <a:ext cx="1804320" cy="524160"/>
          </a:xfrm>
          <a:prstGeom prst="rect">
            <a:avLst/>
          </a:prstGeom>
          <a:ln>
            <a:noFill/>
          </a:ln>
        </p:spPr>
      </p:pic>
      <p:sp>
        <p:nvSpPr>
          <p:cNvPr id="123" name="CustomShape 1"/>
          <p:cNvSpPr/>
          <p:nvPr/>
        </p:nvSpPr>
        <p:spPr>
          <a:xfrm>
            <a:off x="-19800" y="980640"/>
            <a:ext cx="9163080" cy="450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4" name="CustomShape 2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r>
              <a:rPr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Capítulo II - DOS DIREITOS E DEVERES DO GRUPO DISCENTE</a:t>
            </a: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SEÇÃO I - DOS DIREITOS DO GRUPO DISCENTE</a:t>
            </a:r>
            <a:r>
              <a:rPr lang="pt-B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5" name="CustomShape 3"/>
          <p:cNvSpPr/>
          <p:nvPr/>
        </p:nvSpPr>
        <p:spPr>
          <a:xfrm>
            <a:off x="37440" y="1467720"/>
            <a:ext cx="8903520" cy="3200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DO ATENDIMENTO AO REGIME DE EXERCÍCIOS DOMICILIARES</a:t>
            </a: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Art. 182. Se impossibilitado de frequentar as aulas por um período igual ou superior a 15 (quinze) dias, o estudante poderá requerer RED na forma da Lei, desde que esteja contemplado em pelo menos um dos itens abaixo:</a:t>
            </a: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I. estudante em estado de gravidez com laudo médico;</a:t>
            </a: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II. estudante acometido de doençasinfectocontagiosas ou outros estados que impossibilitem sua frequência às atividades de ensino, desde que se verifique a conservação das condições intelectuais e emocionais necessárias para o prosseguimento da atividade acadêmica.</a:t>
            </a: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Art. 183. Para que o estudante seja submetido ao RED é necessário oficializar pedido, mediante requerimento protocolado e enviado à coordenadoria de curso num prazo mínimo de 5 (cinco) dias letivos do início do afastamento e não superior a 30 (trinta) dias.</a:t>
            </a: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§ 1º No referido requerimento, deverão ser anexados o laudo do médico responsável com sua assinatura e o número de sua matrícula no Conselho Regional de Medicina (CRM), além do período do afastamento e a especificação acerca da natureza do impedimento. </a:t>
            </a: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Imagem 3" descr=""/>
          <p:cNvPicPr/>
          <p:nvPr/>
        </p:nvPicPr>
        <p:blipFill>
          <a:blip r:embed="rId1"/>
          <a:stretch/>
        </p:blipFill>
        <p:spPr>
          <a:xfrm rot="10800000">
            <a:off x="18267840" y="7243920"/>
            <a:ext cx="9143280" cy="385560"/>
          </a:xfrm>
          <a:prstGeom prst="rect">
            <a:avLst/>
          </a:prstGeom>
          <a:ln>
            <a:noFill/>
          </a:ln>
        </p:spPr>
      </p:pic>
      <p:pic>
        <p:nvPicPr>
          <p:cNvPr id="127" name="Imagem 4" descr=""/>
          <p:cNvPicPr/>
          <p:nvPr/>
        </p:nvPicPr>
        <p:blipFill>
          <a:blip r:embed="rId2"/>
          <a:stretch/>
        </p:blipFill>
        <p:spPr>
          <a:xfrm>
            <a:off x="7164360" y="311760"/>
            <a:ext cx="1804320" cy="524160"/>
          </a:xfrm>
          <a:prstGeom prst="rect">
            <a:avLst/>
          </a:prstGeom>
          <a:ln>
            <a:noFill/>
          </a:ln>
        </p:spPr>
      </p:pic>
      <p:sp>
        <p:nvSpPr>
          <p:cNvPr id="128" name="CustomShape 1"/>
          <p:cNvSpPr/>
          <p:nvPr/>
        </p:nvSpPr>
        <p:spPr>
          <a:xfrm>
            <a:off x="-19800" y="980640"/>
            <a:ext cx="9163080" cy="450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9" name="CustomShape 2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r>
              <a:rPr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SEÇÃO II - DOS DEVERES DO GRUPO DISCENTE </a:t>
            </a: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0" name="CustomShape 3"/>
          <p:cNvSpPr/>
          <p:nvPr/>
        </p:nvSpPr>
        <p:spPr>
          <a:xfrm>
            <a:off x="37440" y="864000"/>
            <a:ext cx="8903520" cy="3200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I. acatar as normas disciplinares do campus e deste ROD, colaborando com o devido</a:t>
            </a: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cumprimento;</a:t>
            </a: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II. respeitar e cumprir as deliberações e orientações do Conselho Superior do IFCE, da Reitoria, da Direção-Geral do campus e demais órgãos regimentais da instituição;</a:t>
            </a: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III. ser assíduo e pontual às atividades de ensino programadas;</a:t>
            </a: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IV. cumprir o regulamento do sistema de bibliotecas do IFCE;</a:t>
            </a: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V. tratar com cordialidade e respeito toda a comunidade do IFCE, inclusive visitantes;</a:t>
            </a: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VI. receber os novos colegas com dignidade e sociabilidade, contribuindo para a adaptação deles à instituição, sem discriminação de qualquer espécie</a:t>
            </a: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VII. portar-se sempre de acordo com os princípios da ética e da moral;</a:t>
            </a: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VIII. contribuir para a manutenção da limpeza das dependências da instituição e zelar por seu patrimônio;</a:t>
            </a: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IX. cooperar, no âmbito de suas atividades, para manter o prestígio e o bom nome do IFCE;</a:t>
            </a: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X. frequentar as dependências do IFCE com trajes adequados, de acordo com o regimento interno ou normas das dependências de cada campus;</a:t>
            </a: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XI. responsabilizar-se pelos materiais escolares e pertences particulares levados para o IFCE;</a:t>
            </a: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Imagem 3" descr=""/>
          <p:cNvPicPr/>
          <p:nvPr/>
        </p:nvPicPr>
        <p:blipFill>
          <a:blip r:embed="rId1"/>
          <a:stretch/>
        </p:blipFill>
        <p:spPr>
          <a:xfrm rot="10800000">
            <a:off x="18267840" y="7243920"/>
            <a:ext cx="9143280" cy="385560"/>
          </a:xfrm>
          <a:prstGeom prst="rect">
            <a:avLst/>
          </a:prstGeom>
          <a:ln>
            <a:noFill/>
          </a:ln>
        </p:spPr>
      </p:pic>
      <p:pic>
        <p:nvPicPr>
          <p:cNvPr id="132" name="Imagem 4" descr=""/>
          <p:cNvPicPr/>
          <p:nvPr/>
        </p:nvPicPr>
        <p:blipFill>
          <a:blip r:embed="rId2"/>
          <a:stretch/>
        </p:blipFill>
        <p:spPr>
          <a:xfrm>
            <a:off x="7164360" y="311760"/>
            <a:ext cx="1804320" cy="524160"/>
          </a:xfrm>
          <a:prstGeom prst="rect">
            <a:avLst/>
          </a:prstGeom>
          <a:ln>
            <a:noFill/>
          </a:ln>
        </p:spPr>
      </p:pic>
      <p:sp>
        <p:nvSpPr>
          <p:cNvPr id="133" name="CustomShape 1"/>
          <p:cNvSpPr/>
          <p:nvPr/>
        </p:nvSpPr>
        <p:spPr>
          <a:xfrm>
            <a:off x="-19800" y="980640"/>
            <a:ext cx="9163080" cy="450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4" name="CustomShape 2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r>
              <a:rPr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SEÇÃO IV - DAS PROIBIÇÕES AO GRUPO DISCENTE  </a:t>
            </a: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5" name="TextShape 3"/>
          <p:cNvSpPr txBox="1"/>
          <p:nvPr/>
        </p:nvSpPr>
        <p:spPr>
          <a:xfrm>
            <a:off x="12960" y="980640"/>
            <a:ext cx="9181440" cy="5209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I. aplicar trotes a estudantes novatos ou veteranos;</a:t>
            </a: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II. proferir, no âmbito da instituição ou em atividades didático-pedagógicas desenvolvidas</a:t>
            </a: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fora desta, palavras e/ou gestos obscenos;</a:t>
            </a: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III. efetuar transações comerciais dentro da instituição que não estejam de acordo com o</a:t>
            </a: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regimento interno do campus;</a:t>
            </a: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IV. usar e/ou depositar no interior da instituição ou em atividades didático-pedagógicas</a:t>
            </a: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desenvolvidas fora desta, bem como no uso do transporte escolar, material explosivo,</a:t>
            </a: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armas, bebidas alcoólicas e/ou entorpecentes, bem como se apresentar embriagado ou</a:t>
            </a: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sob o efeito de substâncias psicotrópicas, narcóticas ou alucinógenas;</a:t>
            </a: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V. colar, pregar ou parafusar ilustrações e outros instrumentos de comunicação em lugares inadequados (armários, banheiros, camas e paredes);</a:t>
            </a: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VI. desperdiçar alimentos fornecidos pela instituição;</a:t>
            </a: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VII. acessar ou promover o acesso a material ou sites com conteúdo pornográfico no âmbito da instituição, bem como fora dela quando em atividade didático-pedagógica e no uso do transporte escolar;</a:t>
            </a: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VIII. pichar, sujar as paredes e destruir publicações; </a:t>
            </a: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IX. apropriar-se dos produtos produzidos pela instituição sem a devida autorização;</a:t>
            </a: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X. usar o nome da instituição em benefício próprio ou de terceiros;</a:t>
            </a: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XI. promover ou aplicar práticas que causem constrangimento a colegas e servidores sob quaisquer formas e meios, incluindo os midiáticos e cibernéticos; </a:t>
            </a: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Imagem 3" descr=""/>
          <p:cNvPicPr/>
          <p:nvPr/>
        </p:nvPicPr>
        <p:blipFill>
          <a:blip r:embed="rId1"/>
          <a:stretch/>
        </p:blipFill>
        <p:spPr>
          <a:xfrm rot="10800000">
            <a:off x="18267840" y="7243920"/>
            <a:ext cx="9143280" cy="385560"/>
          </a:xfrm>
          <a:prstGeom prst="rect">
            <a:avLst/>
          </a:prstGeom>
          <a:ln>
            <a:noFill/>
          </a:ln>
        </p:spPr>
      </p:pic>
      <p:pic>
        <p:nvPicPr>
          <p:cNvPr id="137" name="Imagem 4" descr=""/>
          <p:cNvPicPr/>
          <p:nvPr/>
        </p:nvPicPr>
        <p:blipFill>
          <a:blip r:embed="rId2"/>
          <a:stretch/>
        </p:blipFill>
        <p:spPr>
          <a:xfrm>
            <a:off x="7164360" y="311760"/>
            <a:ext cx="1804320" cy="524160"/>
          </a:xfrm>
          <a:prstGeom prst="rect">
            <a:avLst/>
          </a:prstGeom>
          <a:ln>
            <a:noFill/>
          </a:ln>
        </p:spPr>
      </p:pic>
      <p:sp>
        <p:nvSpPr>
          <p:cNvPr id="138" name="CustomShape 1"/>
          <p:cNvSpPr/>
          <p:nvPr/>
        </p:nvSpPr>
        <p:spPr>
          <a:xfrm>
            <a:off x="-19800" y="980640"/>
            <a:ext cx="9163080" cy="450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9" name="CustomShape 2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r>
              <a:rPr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SEÇÃO IV - DAS PROIBIÇÕES AO GRUPO DISCENTE  </a:t>
            </a: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0" name="TextShape 3"/>
          <p:cNvSpPr txBox="1"/>
          <p:nvPr/>
        </p:nvSpPr>
        <p:spPr>
          <a:xfrm>
            <a:off x="25920" y="768960"/>
            <a:ext cx="9181440" cy="59774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XII. promover e participar de distúrbios da ordem nos Logradouros e nas demais áreas do IFCE, bem como em atividade didático-pedagógica desenvolvida fora da instituição e no uso do transporte escolar;</a:t>
            </a: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XIII. usar aparelhos sonoros, celulares e outros similares nas salas de aula e demais ambientes de ensino e proximidades, durante o horário das aulas somente para fins didáticos com a autorização do docente (Lei nº 14.146, de 25 de junho de 2008);</a:t>
            </a: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XIV. agredir física ou verbalmente o colega, o professor ou técnico-administrativo,</a:t>
            </a: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colaboradores e visitantes, dentro ou fora do ambiente escolar;  </a:t>
            </a: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XV. fazer uso de cigarro dentro da sala de aula ou fora dela e no interior do transporte escolar; comparecer à instituição em estado de embriaguez ou sob o efeito de substâncias psicotrópicas, narcóticas ou alucinógenas;</a:t>
            </a: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XVI. manter dentro das dependências da instituição animais e objetos de estimação que</a:t>
            </a: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venham a comprometer o bom andamento do processo de ensino e aprendizagem, de</a:t>
            </a: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convivência e saúde;</a:t>
            </a: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XVII. proferir palavras de baixo calão dentro do transporte escolar;</a:t>
            </a: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XVIII. dirigir ofensas a transeuntes, pedestres e a populares em geral quando do translado no transporte escolar;</a:t>
            </a: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XIX. transitar noslogradouros, nas áreas do IFCE e no transporte escolar com trajes sumários, seminus ou com vestimentas inadequadas para uma instituição de ensino;</a:t>
            </a: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XX. exceder-se na manifestação de apreço aos colegas nos logradouros e demais áreas do IFCE;</a:t>
            </a: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XXI. realizar o acesso a sites pornográficos ou fazer parte desse tipo de ação por meio dos terminais de computadores do IFCE, incluídos os da biblioteca. </a:t>
            </a: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Imagem 3" descr=""/>
          <p:cNvPicPr/>
          <p:nvPr/>
        </p:nvPicPr>
        <p:blipFill>
          <a:blip r:embed="rId1"/>
          <a:stretch/>
        </p:blipFill>
        <p:spPr>
          <a:xfrm rot="10800000">
            <a:off x="18267840" y="7243920"/>
            <a:ext cx="9143280" cy="385560"/>
          </a:xfrm>
          <a:prstGeom prst="rect">
            <a:avLst/>
          </a:prstGeom>
          <a:ln>
            <a:noFill/>
          </a:ln>
        </p:spPr>
      </p:pic>
      <p:pic>
        <p:nvPicPr>
          <p:cNvPr id="142" name="Imagem 4" descr=""/>
          <p:cNvPicPr/>
          <p:nvPr/>
        </p:nvPicPr>
        <p:blipFill>
          <a:blip r:embed="rId2"/>
          <a:stretch/>
        </p:blipFill>
        <p:spPr>
          <a:xfrm>
            <a:off x="7164360" y="311760"/>
            <a:ext cx="1804320" cy="524160"/>
          </a:xfrm>
          <a:prstGeom prst="rect">
            <a:avLst/>
          </a:prstGeom>
          <a:ln>
            <a:noFill/>
          </a:ln>
        </p:spPr>
      </p:pic>
      <p:sp>
        <p:nvSpPr>
          <p:cNvPr id="143" name="CustomShape 1"/>
          <p:cNvSpPr/>
          <p:nvPr/>
        </p:nvSpPr>
        <p:spPr>
          <a:xfrm>
            <a:off x="-19800" y="980640"/>
            <a:ext cx="9163080" cy="450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4" name="CustomShape 2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Capítulo III - DAS MEDIDAS DISCIPLINARES E SOCIOEDUCATIVAS APLICÁVEIS AO GRUPO DISCENTE  </a:t>
            </a: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5" name="TextShape 3"/>
          <p:cNvSpPr txBox="1"/>
          <p:nvPr/>
        </p:nvSpPr>
        <p:spPr>
          <a:xfrm>
            <a:off x="72000" y="1656000"/>
            <a:ext cx="9181440" cy="31622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Art. 196. Os estudantes que infringirem os preceitos disciplinares da instituição, as normas legais e o estabelecido neste ROD poderão receber as seguintes medidas disciplinares, de acordo com a natureza e a gravidade da infração:</a:t>
            </a: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I. advertência verbal;</a:t>
            </a: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II. advertência por escrito;</a:t>
            </a: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III. medida alternativa de caráter educativo;</a:t>
            </a: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IV. suspensão;</a:t>
            </a: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V. mudança do regime de estudante residente para não residente;</a:t>
            </a: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VI. cancelamento de matrícula. </a:t>
            </a: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9" dur="indefinite" restart="never" nodeType="tmRoot">
          <p:childTnLst>
            <p:seq>
              <p:cTn id="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Imagem 3" descr=""/>
          <p:cNvPicPr/>
          <p:nvPr/>
        </p:nvPicPr>
        <p:blipFill>
          <a:blip r:embed="rId1"/>
          <a:stretch/>
        </p:blipFill>
        <p:spPr>
          <a:xfrm rot="10800000">
            <a:off x="18267840" y="7243920"/>
            <a:ext cx="9143280" cy="385560"/>
          </a:xfrm>
          <a:prstGeom prst="rect">
            <a:avLst/>
          </a:prstGeom>
          <a:ln>
            <a:noFill/>
          </a:ln>
        </p:spPr>
      </p:pic>
      <p:pic>
        <p:nvPicPr>
          <p:cNvPr id="147" name="Imagem 4" descr=""/>
          <p:cNvPicPr/>
          <p:nvPr/>
        </p:nvPicPr>
        <p:blipFill>
          <a:blip r:embed="rId2"/>
          <a:stretch/>
        </p:blipFill>
        <p:spPr>
          <a:xfrm>
            <a:off x="7164360" y="311760"/>
            <a:ext cx="1804320" cy="524160"/>
          </a:xfrm>
          <a:prstGeom prst="rect">
            <a:avLst/>
          </a:prstGeom>
          <a:ln>
            <a:noFill/>
          </a:ln>
        </p:spPr>
      </p:pic>
      <p:sp>
        <p:nvSpPr>
          <p:cNvPr id="148" name="CustomShape 1"/>
          <p:cNvSpPr/>
          <p:nvPr/>
        </p:nvSpPr>
        <p:spPr>
          <a:xfrm>
            <a:off x="-19800" y="980640"/>
            <a:ext cx="9163080" cy="450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9" name="CustomShape 2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0" name="TextShape 3"/>
          <p:cNvSpPr txBox="1"/>
          <p:nvPr/>
        </p:nvSpPr>
        <p:spPr>
          <a:xfrm>
            <a:off x="72000" y="1656000"/>
            <a:ext cx="9181440" cy="31622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1" name="" descr=""/>
          <p:cNvPicPr/>
          <p:nvPr/>
        </p:nvPicPr>
        <p:blipFill>
          <a:blip r:embed="rId3"/>
          <a:stretch/>
        </p:blipFill>
        <p:spPr>
          <a:xfrm>
            <a:off x="52920" y="1668600"/>
            <a:ext cx="9144000" cy="5140800"/>
          </a:xfrm>
          <a:prstGeom prst="rect">
            <a:avLst/>
          </a:prstGeom>
          <a:ln>
            <a:noFill/>
          </a:ln>
        </p:spPr>
      </p:pic>
      <p:sp>
        <p:nvSpPr>
          <p:cNvPr id="152" name="TextShape 4"/>
          <p:cNvSpPr txBox="1"/>
          <p:nvPr/>
        </p:nvSpPr>
        <p:spPr>
          <a:xfrm>
            <a:off x="0" y="432000"/>
            <a:ext cx="9295920" cy="1456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lang="pt-B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REGIMENTO INTERNO</a:t>
            </a: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https://ifce.edu.br/caucaia/menu/administracao-e-planejamento/regimento-interno/regimento-campus-caucaia-e-outros.pdf/view</a:t>
            </a:r>
            <a:r>
              <a:rPr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1" dur="indefinite" restart="never" nodeType="tmRoot">
          <p:childTnLst>
            <p:seq>
              <p:cTn id="3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Imagem 3" descr=""/>
          <p:cNvPicPr/>
          <p:nvPr/>
        </p:nvPicPr>
        <p:blipFill>
          <a:blip r:embed="rId1"/>
          <a:stretch/>
        </p:blipFill>
        <p:spPr>
          <a:xfrm rot="10800000">
            <a:off x="18267840" y="7243920"/>
            <a:ext cx="9143280" cy="385560"/>
          </a:xfrm>
          <a:prstGeom prst="rect">
            <a:avLst/>
          </a:prstGeom>
          <a:ln>
            <a:noFill/>
          </a:ln>
        </p:spPr>
      </p:pic>
      <p:pic>
        <p:nvPicPr>
          <p:cNvPr id="154" name="Imagem 4" descr=""/>
          <p:cNvPicPr/>
          <p:nvPr/>
        </p:nvPicPr>
        <p:blipFill>
          <a:blip r:embed="rId2"/>
          <a:stretch/>
        </p:blipFill>
        <p:spPr>
          <a:xfrm>
            <a:off x="7164360" y="311760"/>
            <a:ext cx="1804320" cy="524160"/>
          </a:xfrm>
          <a:prstGeom prst="rect">
            <a:avLst/>
          </a:prstGeom>
          <a:ln>
            <a:noFill/>
          </a:ln>
        </p:spPr>
      </p:pic>
      <p:sp>
        <p:nvSpPr>
          <p:cNvPr id="155" name="CustomShape 1"/>
          <p:cNvSpPr/>
          <p:nvPr/>
        </p:nvSpPr>
        <p:spPr>
          <a:xfrm>
            <a:off x="-19800" y="980640"/>
            <a:ext cx="9163080" cy="450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6" name="CustomShape 2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7" name="CustomShape 3"/>
          <p:cNvSpPr/>
          <p:nvPr/>
        </p:nvSpPr>
        <p:spPr>
          <a:xfrm>
            <a:off x="24120" y="1877760"/>
            <a:ext cx="8903520" cy="3161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8" name="" descr=""/>
          <p:cNvPicPr/>
          <p:nvPr/>
        </p:nvPicPr>
        <p:blipFill>
          <a:blip r:embed="rId3"/>
          <a:stretch/>
        </p:blipFill>
        <p:spPr>
          <a:xfrm>
            <a:off x="251640" y="1125360"/>
            <a:ext cx="8748000" cy="45925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3" dur="indefinite" restart="never" nodeType="tmRoot">
          <p:childTnLst>
            <p:seq>
              <p:cTn id="3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Imagem 3" descr=""/>
          <p:cNvPicPr/>
          <p:nvPr/>
        </p:nvPicPr>
        <p:blipFill>
          <a:blip r:embed="rId1"/>
          <a:stretch/>
        </p:blipFill>
        <p:spPr>
          <a:xfrm rot="10800000">
            <a:off x="18267840" y="7243920"/>
            <a:ext cx="9143280" cy="385560"/>
          </a:xfrm>
          <a:prstGeom prst="rect">
            <a:avLst/>
          </a:prstGeom>
          <a:ln>
            <a:noFill/>
          </a:ln>
        </p:spPr>
      </p:pic>
      <p:pic>
        <p:nvPicPr>
          <p:cNvPr id="77" name="Imagem 4" descr=""/>
          <p:cNvPicPr/>
          <p:nvPr/>
        </p:nvPicPr>
        <p:blipFill>
          <a:blip r:embed="rId2"/>
          <a:stretch/>
        </p:blipFill>
        <p:spPr>
          <a:xfrm>
            <a:off x="7164360" y="311760"/>
            <a:ext cx="1804320" cy="524160"/>
          </a:xfrm>
          <a:prstGeom prst="rect">
            <a:avLst/>
          </a:prstGeom>
          <a:ln>
            <a:noFill/>
          </a:ln>
        </p:spPr>
      </p:pic>
      <p:sp>
        <p:nvSpPr>
          <p:cNvPr id="78" name="CustomShape 1"/>
          <p:cNvSpPr/>
          <p:nvPr/>
        </p:nvSpPr>
        <p:spPr>
          <a:xfrm>
            <a:off x="-19800" y="980640"/>
            <a:ext cx="9163080" cy="450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9" name="CustomShape 2"/>
          <p:cNvSpPr/>
          <p:nvPr/>
        </p:nvSpPr>
        <p:spPr>
          <a:xfrm>
            <a:off x="107640" y="26532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pt-B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 QUE É A CTP?</a:t>
            </a: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" name="CustomShape 3"/>
          <p:cNvSpPr/>
          <p:nvPr/>
        </p:nvSpPr>
        <p:spPr>
          <a:xfrm>
            <a:off x="490680" y="1845000"/>
            <a:ext cx="8208360" cy="3350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 Coordenação Técnico-Pedagógica (CTP)</a:t>
            </a:r>
            <a:r>
              <a:rPr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do </a:t>
            </a:r>
            <a:r>
              <a:rPr b="1"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IFCE</a:t>
            </a:r>
            <a:r>
              <a:rPr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é o setor responsável pelo planejamento, acompanhamento e avaliação de ações pedagógicas desenvolvidas no </a:t>
            </a:r>
            <a:r>
              <a:rPr i="1"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campus.</a:t>
            </a:r>
            <a:r>
              <a:rPr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Colabora na formulação e reformulação contínua de intervenções pedagógicas que favoreçam o alcance de resultados satisfatórios quanto ao processo ensino-aprendizagem. </a:t>
            </a: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Imagem 3" descr=""/>
          <p:cNvPicPr/>
          <p:nvPr/>
        </p:nvPicPr>
        <p:blipFill>
          <a:blip r:embed="rId1"/>
          <a:stretch/>
        </p:blipFill>
        <p:spPr>
          <a:xfrm rot="10800000">
            <a:off x="18267840" y="7243920"/>
            <a:ext cx="9143280" cy="385560"/>
          </a:xfrm>
          <a:prstGeom prst="rect">
            <a:avLst/>
          </a:prstGeom>
          <a:ln>
            <a:noFill/>
          </a:ln>
        </p:spPr>
      </p:pic>
      <p:pic>
        <p:nvPicPr>
          <p:cNvPr id="82" name="Imagem 4" descr=""/>
          <p:cNvPicPr/>
          <p:nvPr/>
        </p:nvPicPr>
        <p:blipFill>
          <a:blip r:embed="rId2"/>
          <a:stretch/>
        </p:blipFill>
        <p:spPr>
          <a:xfrm>
            <a:off x="7164360" y="311760"/>
            <a:ext cx="1804320" cy="524160"/>
          </a:xfrm>
          <a:prstGeom prst="rect">
            <a:avLst/>
          </a:prstGeom>
          <a:ln>
            <a:noFill/>
          </a:ln>
        </p:spPr>
      </p:pic>
      <p:sp>
        <p:nvSpPr>
          <p:cNvPr id="83" name="CustomShape 1"/>
          <p:cNvSpPr/>
          <p:nvPr/>
        </p:nvSpPr>
        <p:spPr>
          <a:xfrm>
            <a:off x="-19800" y="980640"/>
            <a:ext cx="9163080" cy="450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4" name="CustomShape 2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pt-B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ALGUMAS ATIVIDADES DA CTP</a:t>
            </a: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5" name="CustomShape 3"/>
          <p:cNvSpPr/>
          <p:nvPr/>
        </p:nvSpPr>
        <p:spPr>
          <a:xfrm>
            <a:off x="467640" y="1196640"/>
            <a:ext cx="8208360" cy="4782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457200" indent="-456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Acompanhamento pedagógico / acadêmico do discente</a:t>
            </a: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acompanhamento do regime de exercício domiciliar do discente</a:t>
            </a: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Análise de solicitações dos estudantes</a:t>
            </a: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apoio à monitoria</a:t>
            </a: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Acompanhamento disciplinar do discente</a:t>
            </a: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Oficinas pedagógicas para os estudantes</a:t>
            </a: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Assessoramento ao departamento de ensino, coordenações dos cursos  e docentes</a:t>
            </a: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Imagem 3" descr=""/>
          <p:cNvPicPr/>
          <p:nvPr/>
        </p:nvPicPr>
        <p:blipFill>
          <a:blip r:embed="rId1"/>
          <a:stretch/>
        </p:blipFill>
        <p:spPr>
          <a:xfrm rot="10800000">
            <a:off x="18267840" y="7243920"/>
            <a:ext cx="9143280" cy="385560"/>
          </a:xfrm>
          <a:prstGeom prst="rect">
            <a:avLst/>
          </a:prstGeom>
          <a:ln>
            <a:noFill/>
          </a:ln>
        </p:spPr>
      </p:pic>
      <p:pic>
        <p:nvPicPr>
          <p:cNvPr id="87" name="Imagem 4" descr=""/>
          <p:cNvPicPr/>
          <p:nvPr/>
        </p:nvPicPr>
        <p:blipFill>
          <a:blip r:embed="rId2"/>
          <a:stretch/>
        </p:blipFill>
        <p:spPr>
          <a:xfrm>
            <a:off x="7164360" y="311760"/>
            <a:ext cx="1804320" cy="524160"/>
          </a:xfrm>
          <a:prstGeom prst="rect">
            <a:avLst/>
          </a:prstGeom>
          <a:ln>
            <a:noFill/>
          </a:ln>
        </p:spPr>
      </p:pic>
      <p:sp>
        <p:nvSpPr>
          <p:cNvPr id="88" name="CustomShape 1"/>
          <p:cNvSpPr/>
          <p:nvPr/>
        </p:nvSpPr>
        <p:spPr>
          <a:xfrm>
            <a:off x="-19800" y="980640"/>
            <a:ext cx="9163080" cy="450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9" name="CustomShape 2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pt-B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CTP É FORMADA POR...</a:t>
            </a: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CustomShape 3"/>
          <p:cNvSpPr/>
          <p:nvPr/>
        </p:nvSpPr>
        <p:spPr>
          <a:xfrm>
            <a:off x="1082160" y="1340640"/>
            <a:ext cx="6984000" cy="3929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Coordenadora:</a:t>
            </a:r>
            <a:r>
              <a:rPr b="1"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Marcília Macedo</a:t>
            </a: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Iveline Lima - Técnica em assuntos educacionais</a:t>
            </a: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Reginaldo Aguiar - Técnica em assuntos educacionais</a:t>
            </a: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Edilene Teles – Pedagoga</a:t>
            </a: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Fills Sousa– Assistente de aluno</a:t>
            </a: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Márcia Bandeira- Assistente de aluno</a:t>
            </a: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Imagem 3" descr=""/>
          <p:cNvPicPr/>
          <p:nvPr/>
        </p:nvPicPr>
        <p:blipFill>
          <a:blip r:embed="rId1"/>
          <a:stretch/>
        </p:blipFill>
        <p:spPr>
          <a:xfrm rot="10800000">
            <a:off x="18267840" y="7243920"/>
            <a:ext cx="9143280" cy="385560"/>
          </a:xfrm>
          <a:prstGeom prst="rect">
            <a:avLst/>
          </a:prstGeom>
          <a:ln>
            <a:noFill/>
          </a:ln>
        </p:spPr>
      </p:pic>
      <p:pic>
        <p:nvPicPr>
          <p:cNvPr id="92" name="Imagem 4" descr=""/>
          <p:cNvPicPr/>
          <p:nvPr/>
        </p:nvPicPr>
        <p:blipFill>
          <a:blip r:embed="rId2"/>
          <a:stretch/>
        </p:blipFill>
        <p:spPr>
          <a:xfrm>
            <a:off x="7164360" y="311760"/>
            <a:ext cx="1804320" cy="524160"/>
          </a:xfrm>
          <a:prstGeom prst="rect">
            <a:avLst/>
          </a:prstGeom>
          <a:ln>
            <a:noFill/>
          </a:ln>
        </p:spPr>
      </p:pic>
      <p:sp>
        <p:nvSpPr>
          <p:cNvPr id="93" name="CustomShape 1"/>
          <p:cNvSpPr/>
          <p:nvPr/>
        </p:nvSpPr>
        <p:spPr>
          <a:xfrm>
            <a:off x="-19800" y="980640"/>
            <a:ext cx="9163080" cy="450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4" name="CustomShape 2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pt-B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REGULAMENTO DO IFCE</a:t>
            </a: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5" name="CustomShape 3"/>
          <p:cNvSpPr/>
          <p:nvPr/>
        </p:nvSpPr>
        <p:spPr>
          <a:xfrm>
            <a:off x="1162440" y="1989000"/>
            <a:ext cx="6984000" cy="2649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O Regulamento de Organização Didática (ROD) do Instituto Federal do Ceará, aprovado pelo Conselho Superior da Instituição, tem o objetivo de tornar homogêneas as atividades acadêmicas em todos os campi e auxiliar o funcionamento da administração institucional. </a:t>
            </a: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Imagem 3" descr=""/>
          <p:cNvPicPr/>
          <p:nvPr/>
        </p:nvPicPr>
        <p:blipFill>
          <a:blip r:embed="rId1"/>
          <a:stretch/>
        </p:blipFill>
        <p:spPr>
          <a:xfrm rot="10800000">
            <a:off x="18267840" y="7243920"/>
            <a:ext cx="9143280" cy="385560"/>
          </a:xfrm>
          <a:prstGeom prst="rect">
            <a:avLst/>
          </a:prstGeom>
          <a:ln>
            <a:noFill/>
          </a:ln>
        </p:spPr>
      </p:pic>
      <p:pic>
        <p:nvPicPr>
          <p:cNvPr id="97" name="Imagem 4" descr=""/>
          <p:cNvPicPr/>
          <p:nvPr/>
        </p:nvPicPr>
        <p:blipFill>
          <a:blip r:embed="rId2"/>
          <a:stretch/>
        </p:blipFill>
        <p:spPr>
          <a:xfrm>
            <a:off x="7164360" y="311760"/>
            <a:ext cx="1804320" cy="524160"/>
          </a:xfrm>
          <a:prstGeom prst="rect">
            <a:avLst/>
          </a:prstGeom>
          <a:ln>
            <a:noFill/>
          </a:ln>
        </p:spPr>
      </p:pic>
      <p:sp>
        <p:nvSpPr>
          <p:cNvPr id="98" name="CustomShape 1"/>
          <p:cNvSpPr/>
          <p:nvPr/>
        </p:nvSpPr>
        <p:spPr>
          <a:xfrm>
            <a:off x="-19800" y="980640"/>
            <a:ext cx="9163080" cy="450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9" name="CustomShape 2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pt-B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APROVEITAMENTO E VALIDAÇÃO</a:t>
            </a: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CustomShape 3"/>
          <p:cNvSpPr/>
          <p:nvPr/>
        </p:nvSpPr>
        <p:spPr>
          <a:xfrm>
            <a:off x="24120" y="1877760"/>
            <a:ext cx="8903520" cy="3200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DO APROVEITAMENTO DE ESTUDOS</a:t>
            </a: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SEÇÃO I - DO APROVEITAMENTO DE COMPONENTES CURRICULARES</a:t>
            </a: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Art. 130. O IFCE assegurará aos estudantes ingressantes e veteranos o direito de aproveitamento dos componentes curriculares cursados, mediante análise, desde que sejam obedecidos os dois critérios a seguir:</a:t>
            </a: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I. o componente curricular apresentado deve ter, no mínimo, 75% (setenta e cinco por cento) da carga horária total do componente curricular a ser aproveitado;</a:t>
            </a: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II. o conteúdo do componente curricular apresentado deve ter, no mínimo, 75% (setenta e cinco por cento) de compatibilidade com o conteúdo total do componente curricular a ser aproveitado</a:t>
            </a: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Imagem 3" descr=""/>
          <p:cNvPicPr/>
          <p:nvPr/>
        </p:nvPicPr>
        <p:blipFill>
          <a:blip r:embed="rId1"/>
          <a:stretch/>
        </p:blipFill>
        <p:spPr>
          <a:xfrm rot="10800000">
            <a:off x="18267840" y="7243920"/>
            <a:ext cx="9143280" cy="385560"/>
          </a:xfrm>
          <a:prstGeom prst="rect">
            <a:avLst/>
          </a:prstGeom>
          <a:ln>
            <a:noFill/>
          </a:ln>
        </p:spPr>
      </p:pic>
      <p:pic>
        <p:nvPicPr>
          <p:cNvPr id="102" name="Imagem 4" descr=""/>
          <p:cNvPicPr/>
          <p:nvPr/>
        </p:nvPicPr>
        <p:blipFill>
          <a:blip r:embed="rId2"/>
          <a:stretch/>
        </p:blipFill>
        <p:spPr>
          <a:xfrm>
            <a:off x="7164360" y="311760"/>
            <a:ext cx="1804320" cy="524160"/>
          </a:xfrm>
          <a:prstGeom prst="rect">
            <a:avLst/>
          </a:prstGeom>
          <a:ln>
            <a:noFill/>
          </a:ln>
        </p:spPr>
      </p:pic>
      <p:sp>
        <p:nvSpPr>
          <p:cNvPr id="103" name="CustomShape 1"/>
          <p:cNvSpPr/>
          <p:nvPr/>
        </p:nvSpPr>
        <p:spPr>
          <a:xfrm>
            <a:off x="-19800" y="980640"/>
            <a:ext cx="9163080" cy="450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4" name="CustomShape 2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pt-B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TRANCAMENTO DE MATRÍCULA</a:t>
            </a: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CustomShape 3"/>
          <p:cNvSpPr/>
          <p:nvPr/>
        </p:nvSpPr>
        <p:spPr>
          <a:xfrm>
            <a:off x="24120" y="1877760"/>
            <a:ext cx="8903520" cy="3161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Art. 151. O estudante regularmente matriculado poderá requerer, a qualquer tempo, trancamento de matrícula, desde que não seja no seu primeiro período letivo.</a:t>
            </a: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Imagem 3" descr=""/>
          <p:cNvPicPr/>
          <p:nvPr/>
        </p:nvPicPr>
        <p:blipFill>
          <a:blip r:embed="rId1"/>
          <a:stretch/>
        </p:blipFill>
        <p:spPr>
          <a:xfrm rot="10800000">
            <a:off x="18267840" y="7243920"/>
            <a:ext cx="9143280" cy="385560"/>
          </a:xfrm>
          <a:prstGeom prst="rect">
            <a:avLst/>
          </a:prstGeom>
          <a:ln>
            <a:noFill/>
          </a:ln>
        </p:spPr>
      </p:pic>
      <p:pic>
        <p:nvPicPr>
          <p:cNvPr id="107" name="Imagem 4" descr=""/>
          <p:cNvPicPr/>
          <p:nvPr/>
        </p:nvPicPr>
        <p:blipFill>
          <a:blip r:embed="rId2"/>
          <a:stretch/>
        </p:blipFill>
        <p:spPr>
          <a:xfrm>
            <a:off x="7164360" y="311760"/>
            <a:ext cx="1804320" cy="524160"/>
          </a:xfrm>
          <a:prstGeom prst="rect">
            <a:avLst/>
          </a:prstGeom>
          <a:ln>
            <a:noFill/>
          </a:ln>
        </p:spPr>
      </p:pic>
      <p:sp>
        <p:nvSpPr>
          <p:cNvPr id="108" name="CustomShape 1"/>
          <p:cNvSpPr/>
          <p:nvPr/>
        </p:nvSpPr>
        <p:spPr>
          <a:xfrm>
            <a:off x="-19800" y="980640"/>
            <a:ext cx="9163080" cy="450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9" name="CustomShape 2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r>
              <a:rPr lang="pt-B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JUSTIFICATIVA DE FALTAS</a:t>
            </a: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SEGUNDA CHAMADA</a:t>
            </a: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0" name="CustomShape 3"/>
          <p:cNvSpPr/>
          <p:nvPr/>
        </p:nvSpPr>
        <p:spPr>
          <a:xfrm>
            <a:off x="24120" y="1877760"/>
            <a:ext cx="8903520" cy="3200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DA JUSTIFICATIVA DE FALTAS</a:t>
            </a: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Art. 109. O estudante que faltar em dia letivo poderá apresentar justificativa em até 5 (cinco) dias letivos após o primeiro dia de ausência.</a:t>
            </a: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DA SEGUNDA CHAMADA</a:t>
            </a: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Art. 110. O estudante que faltar no dia da avaliação poderá requerer sua realização em segunda chamada, em até 5 (cinco) dias letivos subsequentes à primeira.</a:t>
            </a: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§ 1º A solicitação de segunda chamada poderá ser requerida pelo próprio estudante, pelo seu responsável ou pelo seu representante legal.</a:t>
            </a: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Imagem 3" descr=""/>
          <p:cNvPicPr/>
          <p:nvPr/>
        </p:nvPicPr>
        <p:blipFill>
          <a:blip r:embed="rId1"/>
          <a:stretch/>
        </p:blipFill>
        <p:spPr>
          <a:xfrm rot="10800000">
            <a:off x="18267840" y="7243920"/>
            <a:ext cx="9143280" cy="385560"/>
          </a:xfrm>
          <a:prstGeom prst="rect">
            <a:avLst/>
          </a:prstGeom>
          <a:ln>
            <a:noFill/>
          </a:ln>
        </p:spPr>
      </p:pic>
      <p:pic>
        <p:nvPicPr>
          <p:cNvPr id="112" name="Imagem 4" descr=""/>
          <p:cNvPicPr/>
          <p:nvPr/>
        </p:nvPicPr>
        <p:blipFill>
          <a:blip r:embed="rId2"/>
          <a:stretch/>
        </p:blipFill>
        <p:spPr>
          <a:xfrm>
            <a:off x="7164360" y="311760"/>
            <a:ext cx="1804320" cy="524160"/>
          </a:xfrm>
          <a:prstGeom prst="rect">
            <a:avLst/>
          </a:prstGeom>
          <a:ln>
            <a:noFill/>
          </a:ln>
        </p:spPr>
      </p:pic>
      <p:sp>
        <p:nvSpPr>
          <p:cNvPr id="113" name="CustomShape 1"/>
          <p:cNvSpPr/>
          <p:nvPr/>
        </p:nvSpPr>
        <p:spPr>
          <a:xfrm>
            <a:off x="-19800" y="980640"/>
            <a:ext cx="9163080" cy="450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4" name="CustomShape 2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r>
              <a:rPr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Capítulo II - DOS DIREITOS E DEVERES DO GRUPO DISCENTE</a:t>
            </a: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SEÇÃO I - DOS DIREITOS DO GRUPO DISCENTE</a:t>
            </a:r>
            <a:r>
              <a:rPr lang="pt-B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5" name="CustomShape 3"/>
          <p:cNvSpPr/>
          <p:nvPr/>
        </p:nvSpPr>
        <p:spPr>
          <a:xfrm>
            <a:off x="24120" y="1877760"/>
            <a:ext cx="8903520" cy="3200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I. receber educação de qualidade, que promova o seu desenvolvimento profissional e humano;</a:t>
            </a: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II. requerer providências aos órgãos que integram a estrutura básica regimental do IFCE, quando se considerar lesado em seus legítimos interesses;</a:t>
            </a: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III. solicitar à coordenadoria de seu curso orientação para solução de eventuais dificuldades na vida acadêmica;</a:t>
            </a: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IV. organizar-se, por meio de suas entidades representativas (Grêmio Estudantil ou Centro Acadêmico), para a intermediação de questões de interesse coletivo do grupo discente;</a:t>
            </a: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V. ter representação no conselho de classe ou colegiado de curso, quando houver;</a:t>
            </a: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VI. utilizar a biblioteca e demais dependências de ensino do IFCE, observando as normas que disciplinam seu funcionamento inclusive horários de atendimento;</a:t>
            </a: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VII. receber assistência médica, odontológica, psicológica, e de outros serviços, de acordo com as possibilidades e normas do IFCE;  </a:t>
            </a: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Application>LibreOffice/5.0.6.3$Windows_x86 LibreOffice_project/490fc03b25318460cfc54456516ea2519c11d1aa</Application>
  <Paragraphs>26</Paragraphs>
  <Company>Hewlett-Packard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2018-01-29T19:10:19Z</dcterms:created>
  <dc:creator>Andrea Freitas</dc:creator>
  <dc:language>pt-BR</dc:language>
  <dcterms:modified xsi:type="dcterms:W3CDTF">2019-03-11T16:25:31Z</dcterms:modified>
  <cp:revision>7</cp:revision>
  <dc:title>Apresentação do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Hewlett-Packard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Apresentação na tela (4:3)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5</vt:i4>
  </property>
</Properties>
</file>