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62" r:id="rId3"/>
    <p:sldId id="264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87" r:id="rId12"/>
    <p:sldId id="288" r:id="rId13"/>
    <p:sldId id="278" r:id="rId14"/>
    <p:sldId id="279" r:id="rId15"/>
    <p:sldId id="283" r:id="rId16"/>
    <p:sldId id="284" r:id="rId17"/>
    <p:sldId id="285" r:id="rId18"/>
    <p:sldId id="286" r:id="rId19"/>
    <p:sldId id="280" r:id="rId20"/>
    <p:sldId id="281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17946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53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991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05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22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50444" y="9428584"/>
            <a:ext cx="2945659" cy="49796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998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8941881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611808" y="3428998"/>
            <a:ext cx="5518066" cy="22685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772274" y="2268785"/>
            <a:ext cx="5357599" cy="11602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2191282" y="3262851"/>
            <a:ext cx="41563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2194235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4090" cy="1077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 rot="5400000">
            <a:off x="4672955" y="152759"/>
            <a:ext cx="3997827" cy="77965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exto e Título Vertical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 rot="5400000">
            <a:off x="10337140" y="416061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7280576" y="2764621"/>
            <a:ext cx="5244125" cy="132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3302435" y="276725"/>
            <a:ext cx="5079534" cy="6466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769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0" cy="1077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2194942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/>
          <p:nvPr/>
        </p:nvSpPr>
        <p:spPr>
          <a:xfrm>
            <a:off x="2191842" y="296258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09873" y="3147253"/>
            <a:ext cx="7956559" cy="1424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773967" y="2268785"/>
            <a:ext cx="7791930" cy="878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09873" y="805816"/>
            <a:ext cx="7950983" cy="10817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05374" y="2052116"/>
            <a:ext cx="3891960" cy="3997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666635" y="2052114"/>
            <a:ext cx="3894222" cy="3997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2196172" y="641222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2609873" y="805818"/>
            <a:ext cx="7956559" cy="1078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2609284" y="2052115"/>
            <a:ext cx="3896466" cy="7138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2609284" y="2851331"/>
            <a:ext cx="3893622" cy="30714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6666634" y="2052115"/>
            <a:ext cx="3899798" cy="7138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6666635" y="2851331"/>
            <a:ext cx="3899798" cy="30714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0" cy="1077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2196172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970323" y="1282450"/>
            <a:ext cx="2664361" cy="1903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5120153" y="805818"/>
            <a:ext cx="5446277" cy="5244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1970322" y="3186153"/>
            <a:ext cx="2664361" cy="2386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1377328" y="0"/>
            <a:ext cx="2743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6747061" y="3229"/>
            <a:ext cx="4629734" cy="6858000"/>
          </a:xfrm>
          <a:prstGeom prst="rect">
            <a:avLst/>
          </a:prstGeom>
          <a:solidFill>
            <a:schemeClr val="lt1">
              <a:alpha val="9803"/>
            </a:schemeClr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971241" y="1282451"/>
            <a:ext cx="3970986" cy="1900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970322" y="3182927"/>
            <a:ext cx="3971874" cy="23863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831793" y="2105201"/>
            <a:ext cx="9360204" cy="4752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1218986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0" cy="1077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4488" marR="0" lvl="0" indent="-230188" algn="l" rtl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5338" marR="0" lvl="1" indent="-23526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8888" marR="0" lvl="2" indent="-25304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9738" marR="0" lvl="3" indent="-25812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3288" marR="0" lvl="4" indent="-275908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2616" marR="0" lvl="5" indent="-275336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08960" marR="0" lvl="6" indent="-271780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75303" marR="0" lvl="7" indent="-280923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41648" marR="0" lvl="8" indent="-277367" algn="l" rtl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158406" y="164592"/>
            <a:ext cx="636727" cy="32285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62041" y="0"/>
            <a:ext cx="4571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inep.gov.br/educacao_superior/enade/legislacao/2019/portaria_n828_de_16042019-enade2019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1506694" y="972463"/>
            <a:ext cx="6876300" cy="226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dirty="0" smtClean="0"/>
              <a:t>ENADE 2019</a:t>
            </a:r>
            <a:endParaRPr lang="en-US" dirty="0"/>
          </a:p>
        </p:txBody>
      </p:sp>
      <p:sp>
        <p:nvSpPr>
          <p:cNvPr id="121" name="Shape 121"/>
          <p:cNvSpPr txBox="1"/>
          <p:nvPr/>
        </p:nvSpPr>
        <p:spPr>
          <a:xfrm>
            <a:off x="1506694" y="3793787"/>
            <a:ext cx="7264313" cy="20296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rgbClr val="FFFFFF"/>
                </a:solidFill>
              </a:rPr>
              <a:t>Lucivânia</a:t>
            </a:r>
            <a:r>
              <a:rPr lang="en-US" sz="1800" dirty="0" smtClean="0">
                <a:solidFill>
                  <a:srgbClr val="FFFFFF"/>
                </a:solidFill>
              </a:rPr>
              <a:t> Monte - </a:t>
            </a:r>
            <a:r>
              <a:rPr lang="en-US" dirty="0" err="1" smtClean="0">
                <a:solidFill>
                  <a:srgbClr val="FFFFFF"/>
                </a:solidFill>
              </a:rPr>
              <a:t>Diretoria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Acadêmica</a:t>
            </a:r>
            <a:r>
              <a:rPr lang="en-US" dirty="0" smtClean="0">
                <a:solidFill>
                  <a:srgbClr val="FFFFFF"/>
                </a:solidFill>
              </a:rPr>
              <a:t> (PROEN)</a:t>
            </a:r>
          </a:p>
          <a:p>
            <a:pPr algn="just">
              <a:spcAft>
                <a:spcPts val="600"/>
              </a:spcAft>
            </a:pPr>
            <a:r>
              <a:rPr lang="en-US" sz="1800" dirty="0" err="1" smtClean="0">
                <a:solidFill>
                  <a:srgbClr val="FFFFFF"/>
                </a:solidFill>
              </a:rPr>
              <a:t>Jarbiani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Sucupira</a:t>
            </a:r>
            <a:r>
              <a:rPr lang="en-US" sz="1800" dirty="0" smtClean="0">
                <a:solidFill>
                  <a:srgbClr val="FFFFFF"/>
                </a:solidFill>
              </a:rPr>
              <a:t> – </a:t>
            </a:r>
            <a:r>
              <a:rPr lang="en-US" dirty="0" err="1" smtClean="0">
                <a:solidFill>
                  <a:srgbClr val="FFFFFF"/>
                </a:solidFill>
              </a:rPr>
              <a:t>Chefe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Departamento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Ensi</a:t>
            </a:r>
            <a:r>
              <a:rPr lang="en-US" dirty="0" smtClean="0">
                <a:solidFill>
                  <a:srgbClr val="FFFFFF"/>
                </a:solidFill>
              </a:rPr>
              <a:t> Superior </a:t>
            </a:r>
            <a:r>
              <a:rPr lang="en-US" dirty="0">
                <a:solidFill>
                  <a:srgbClr val="FFFFFF"/>
                </a:solidFill>
              </a:rPr>
              <a:t>(PROEN)</a:t>
            </a:r>
          </a:p>
          <a:p>
            <a:pPr algn="just">
              <a:spcAft>
                <a:spcPts val="600"/>
              </a:spcAft>
            </a:pPr>
            <a:r>
              <a:rPr lang="en-US" sz="1800" dirty="0" err="1" smtClean="0">
                <a:solidFill>
                  <a:srgbClr val="FFFFFF"/>
                </a:solidFill>
              </a:rPr>
              <a:t>Deivison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A</a:t>
            </a:r>
            <a:r>
              <a:rPr lang="en-US" sz="1800" dirty="0" err="1" smtClean="0">
                <a:solidFill>
                  <a:srgbClr val="FFFFFF"/>
                </a:solidFill>
              </a:rPr>
              <a:t>lmada</a:t>
            </a:r>
            <a:r>
              <a:rPr lang="en-US" sz="1800" dirty="0" smtClean="0">
                <a:solidFill>
                  <a:srgbClr val="FFFFFF"/>
                </a:solidFill>
              </a:rPr>
              <a:t> – </a:t>
            </a:r>
            <a:r>
              <a:rPr lang="en-US" dirty="0" err="1" smtClean="0">
                <a:solidFill>
                  <a:srgbClr val="FFFFFF"/>
                </a:solidFill>
              </a:rPr>
              <a:t>Pesquisador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Institucional</a:t>
            </a:r>
            <a:r>
              <a:rPr lang="en-US" dirty="0">
                <a:solidFill>
                  <a:srgbClr val="FFFFFF"/>
                </a:solidFill>
              </a:rPr>
              <a:t> (PROEN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algn="just">
              <a:spcAft>
                <a:spcPts val="600"/>
              </a:spcAft>
            </a:pPr>
            <a:r>
              <a:rPr lang="en-US" sz="1800" dirty="0">
                <a:solidFill>
                  <a:srgbClr val="FFFFFF"/>
                </a:solidFill>
              </a:rPr>
              <a:t>P</a:t>
            </a:r>
            <a:r>
              <a:rPr lang="en-US" sz="1800" dirty="0" smtClean="0">
                <a:solidFill>
                  <a:srgbClr val="FFFFFF"/>
                </a:solidFill>
              </a:rPr>
              <a:t>edro Luis </a:t>
            </a:r>
            <a:r>
              <a:rPr lang="en-US" sz="1800" dirty="0" err="1" smtClean="0">
                <a:solidFill>
                  <a:srgbClr val="FFFFFF"/>
                </a:solidFill>
              </a:rPr>
              <a:t>Saraiva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Barboza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– </a:t>
            </a:r>
            <a:r>
              <a:rPr lang="en-US" dirty="0" err="1" smtClean="0">
                <a:solidFill>
                  <a:srgbClr val="FFFFFF"/>
                </a:solidFill>
              </a:rPr>
              <a:t>Docente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i="1" dirty="0" smtClean="0">
                <a:solidFill>
                  <a:srgbClr val="FFFFFF"/>
                </a:solidFill>
              </a:rPr>
              <a:t>campus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Cedro</a:t>
            </a:r>
            <a:endParaRPr lang="en-US" dirty="0" smtClean="0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800" dirty="0" err="1" smtClean="0">
                <a:solidFill>
                  <a:srgbClr val="FFFFFF"/>
                </a:solidFill>
              </a:rPr>
              <a:t>Mateus</a:t>
            </a:r>
            <a:r>
              <a:rPr lang="en-US" sz="1800" dirty="0" smtClean="0">
                <a:solidFill>
                  <a:srgbClr val="FFFFFF"/>
                </a:solidFill>
              </a:rPr>
              <a:t> Lima de Freitas </a:t>
            </a:r>
            <a:r>
              <a:rPr lang="en-US" dirty="0" smtClean="0">
                <a:solidFill>
                  <a:srgbClr val="FFFFFF"/>
                </a:solidFill>
              </a:rPr>
              <a:t>– </a:t>
            </a:r>
            <a:r>
              <a:rPr lang="en-US" dirty="0" err="1" smtClean="0">
                <a:solidFill>
                  <a:srgbClr val="FFFFFF"/>
                </a:solidFill>
              </a:rPr>
              <a:t>Discente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i="1" dirty="0" smtClean="0">
                <a:solidFill>
                  <a:srgbClr val="FFFFFF"/>
                </a:solidFill>
              </a:rPr>
              <a:t>campus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Cedro</a:t>
            </a:r>
            <a:endParaRPr lang="en-US" dirty="0">
              <a:solidFill>
                <a:srgbClr val="FFFFFF"/>
              </a:solidFill>
            </a:endParaRPr>
          </a:p>
          <a:p>
            <a:pPr algn="just"/>
            <a:endParaRPr lang="en-US" dirty="0" smtClean="0">
              <a:solidFill>
                <a:srgbClr val="FFFFFF"/>
              </a:solidFill>
            </a:endParaRPr>
          </a:p>
          <a:p>
            <a:pPr algn="just"/>
            <a:endParaRPr lang="en-US" dirty="0">
              <a:solidFill>
                <a:srgbClr val="FFFFFF"/>
              </a:solidFill>
            </a:endParaRPr>
          </a:p>
          <a:p>
            <a:pPr algn="just"/>
            <a:endParaRPr lang="en-US" dirty="0" smtClean="0">
              <a:solidFill>
                <a:srgbClr val="FFFFFF"/>
              </a:solidFill>
            </a:endParaRPr>
          </a:p>
          <a:p>
            <a:pPr algn="just"/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93223" y="2116183"/>
            <a:ext cx="9849394" cy="23083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Tecnologia </a:t>
            </a:r>
            <a:r>
              <a:rPr lang="pt-BR" sz="2400" dirty="0">
                <a:solidFill>
                  <a:schemeClr val="bg1"/>
                </a:solidFill>
              </a:rPr>
              <a:t>em </a:t>
            </a:r>
            <a:r>
              <a:rPr lang="pt-BR" sz="2400" dirty="0" smtClean="0">
                <a:solidFill>
                  <a:schemeClr val="bg1"/>
                </a:solidFill>
              </a:rPr>
              <a:t>Agronegócio*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Tecnologia </a:t>
            </a:r>
            <a:r>
              <a:rPr lang="pt-BR" sz="2400" dirty="0">
                <a:solidFill>
                  <a:schemeClr val="bg1"/>
                </a:solidFill>
              </a:rPr>
              <a:t>em Estética e </a:t>
            </a:r>
            <a:r>
              <a:rPr lang="pt-BR" sz="2400" dirty="0" smtClean="0">
                <a:solidFill>
                  <a:schemeClr val="bg1"/>
                </a:solidFill>
              </a:rPr>
              <a:t>Cosmética 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Tecnologia </a:t>
            </a:r>
            <a:r>
              <a:rPr lang="pt-BR" sz="2400" dirty="0">
                <a:solidFill>
                  <a:srgbClr val="92D050"/>
                </a:solidFill>
              </a:rPr>
              <a:t>em Gestão </a:t>
            </a:r>
            <a:r>
              <a:rPr lang="pt-BR" sz="2400" dirty="0" smtClean="0">
                <a:solidFill>
                  <a:srgbClr val="92D050"/>
                </a:solidFill>
              </a:rPr>
              <a:t>Ambiental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Tecnologia </a:t>
            </a:r>
            <a:r>
              <a:rPr lang="pt-BR" sz="2400" dirty="0">
                <a:solidFill>
                  <a:schemeClr val="bg1"/>
                </a:solidFill>
              </a:rPr>
              <a:t>em Gestão </a:t>
            </a:r>
            <a:r>
              <a:rPr lang="pt-BR" sz="2400" dirty="0" smtClean="0">
                <a:solidFill>
                  <a:schemeClr val="bg1"/>
                </a:solidFill>
              </a:rPr>
              <a:t>Hospitalar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Tecnologia </a:t>
            </a:r>
            <a:r>
              <a:rPr lang="pt-BR" sz="2400" dirty="0">
                <a:solidFill>
                  <a:schemeClr val="bg1"/>
                </a:solidFill>
              </a:rPr>
              <a:t>em </a:t>
            </a:r>
            <a:r>
              <a:rPr lang="pt-BR" sz="2400" dirty="0" smtClean="0">
                <a:solidFill>
                  <a:schemeClr val="bg1"/>
                </a:solidFill>
              </a:rPr>
              <a:t>Radiologia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Tecnologia </a:t>
            </a:r>
            <a:r>
              <a:rPr lang="pt-BR" sz="2400" dirty="0">
                <a:solidFill>
                  <a:schemeClr val="bg1"/>
                </a:solidFill>
              </a:rPr>
              <a:t>em Segurança no Trabalho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90057" y="347915"/>
            <a:ext cx="7524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CURSOS AVALIADOS NO ENADE 2019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97726" y="1132263"/>
            <a:ext cx="72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I - áreas relativas ao grau de </a:t>
            </a:r>
            <a:r>
              <a:rPr lang="pt-BR" sz="2800" b="1" u="sng" dirty="0" smtClean="0">
                <a:solidFill>
                  <a:schemeClr val="bg1"/>
                </a:solidFill>
              </a:rPr>
              <a:t>tecnólogo:</a:t>
            </a:r>
            <a:endParaRPr lang="pt-BR" sz="2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23003"/>
              </p:ext>
            </p:extLst>
          </p:nvPr>
        </p:nvGraphicFramePr>
        <p:xfrm>
          <a:off x="805415" y="919577"/>
          <a:ext cx="10797581" cy="5149018"/>
        </p:xfrm>
        <a:graphic>
          <a:graphicData uri="http://schemas.openxmlformats.org/drawingml/2006/table">
            <a:tbl>
              <a:tblPr/>
              <a:tblGrid>
                <a:gridCol w="2855061"/>
                <a:gridCol w="1658679"/>
                <a:gridCol w="1137684"/>
                <a:gridCol w="1105786"/>
                <a:gridCol w="946298"/>
                <a:gridCol w="1063256"/>
                <a:gridCol w="1073888"/>
                <a:gridCol w="956929"/>
              </a:tblGrid>
              <a:tr h="315450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(FG</a:t>
                      </a:r>
                      <a:r>
                        <a:rPr lang="pt-BR" sz="2200" b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/CE)</a:t>
                      </a:r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 2014/2017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450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Curso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Campus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2014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2016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2017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545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FG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FG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FG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96838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Juazeiro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59,68%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42,45%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492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Maracanau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49,6%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916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Eng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de Computação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66,7%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40,6%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58,8%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43,26%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Bach.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Zootecnia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Crateus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Bach.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Zootecnia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Gestão 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 Agronomia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 Nutrição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671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Maracanau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62,41%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48,28%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Quixadá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60,58%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47,76%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5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48,60%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7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24640"/>
              </p:ext>
            </p:extLst>
          </p:nvPr>
        </p:nvGraphicFramePr>
        <p:xfrm>
          <a:off x="653683" y="956930"/>
          <a:ext cx="10797581" cy="5432743"/>
        </p:xfrm>
        <a:graphic>
          <a:graphicData uri="http://schemas.openxmlformats.org/drawingml/2006/table">
            <a:tbl>
              <a:tblPr/>
              <a:tblGrid>
                <a:gridCol w="2855061"/>
                <a:gridCol w="1658679"/>
                <a:gridCol w="1137684"/>
                <a:gridCol w="1105786"/>
                <a:gridCol w="946298"/>
                <a:gridCol w="1063256"/>
                <a:gridCol w="1073888"/>
                <a:gridCol w="956929"/>
              </a:tblGrid>
              <a:tr h="343727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(C/F) 2014/2017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3727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Curso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Campus</a:t>
                      </a: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2014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2016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2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2017</a:t>
                      </a:r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8523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2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(C)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(F)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(C)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(F)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(C)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ENADE (F)</a:t>
                      </a:r>
                      <a:endParaRPr lang="pt-BR" sz="2000" b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96838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Juazeiro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2,532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2,5405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194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Maracanau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54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Eng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de Computação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2,479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3,1235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Bach.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Zootecnia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Crateus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Bach.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Zootecnia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1,6132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Gestão Ambiental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3,1595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 Agronomia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3,7464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 Nutrição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8523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Maracanau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3,3104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8523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Eng.Ambiental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Quixadá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9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Fortaleza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3,2117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52" marR="7852" marT="78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1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10789" y="1592963"/>
            <a:ext cx="9849394" cy="156966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Que </a:t>
            </a:r>
            <a:r>
              <a:rPr lang="pt-BR" sz="2400" dirty="0">
                <a:solidFill>
                  <a:schemeClr val="bg1"/>
                </a:solidFill>
              </a:rPr>
              <a:t>tenham iniciado o respectivo curso no ano de 2019, estejam devidamente matriculados e tenham de 0 (zero) a 25% </a:t>
            </a:r>
            <a:r>
              <a:rPr lang="pt-BR" sz="2400" dirty="0" smtClean="0">
                <a:solidFill>
                  <a:schemeClr val="bg1"/>
                </a:solidFill>
              </a:rPr>
              <a:t>da </a:t>
            </a:r>
            <a:r>
              <a:rPr lang="pt-BR" sz="2400" dirty="0">
                <a:solidFill>
                  <a:schemeClr val="bg1"/>
                </a:solidFill>
              </a:rPr>
              <a:t>carga horária mínima do currículo do curso integralizada até o último dia do período de retificação de inscrições do </a:t>
            </a:r>
            <a:r>
              <a:rPr lang="pt-BR" sz="2400" dirty="0" err="1">
                <a:solidFill>
                  <a:schemeClr val="bg1"/>
                </a:solidFill>
              </a:rPr>
              <a:t>Enade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2019.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090057" y="347915"/>
            <a:ext cx="7524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ESTUDANTES HABILITADOS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10789" y="985828"/>
            <a:ext cx="72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>
                <a:solidFill>
                  <a:schemeClr val="bg1"/>
                </a:solidFill>
              </a:rPr>
              <a:t>Ingressantes</a:t>
            </a:r>
            <a:r>
              <a:rPr lang="pt-BR" sz="2800" b="1" dirty="0" smtClean="0">
                <a:solidFill>
                  <a:schemeClr val="bg1"/>
                </a:solidFill>
              </a:rPr>
              <a:t> (dispensados da prova)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10789" y="3318802"/>
            <a:ext cx="72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>
                <a:solidFill>
                  <a:schemeClr val="bg1"/>
                </a:solidFill>
              </a:rPr>
              <a:t>Concluintes</a:t>
            </a:r>
            <a:endParaRPr lang="pt-BR" sz="2800" b="1" u="sng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10789" y="3853673"/>
            <a:ext cx="9849394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Que </a:t>
            </a:r>
            <a:r>
              <a:rPr lang="pt-BR" sz="2400" dirty="0">
                <a:solidFill>
                  <a:schemeClr val="bg1"/>
                </a:solidFill>
              </a:rPr>
              <a:t>tenham integralizado 80</a:t>
            </a:r>
            <a:r>
              <a:rPr lang="pt-BR" sz="2400" dirty="0" smtClean="0">
                <a:solidFill>
                  <a:schemeClr val="bg1"/>
                </a:solidFill>
              </a:rPr>
              <a:t>% (bacharelado) / 75% (CST) ou </a:t>
            </a:r>
            <a:r>
              <a:rPr lang="pt-BR" sz="2400" dirty="0">
                <a:solidFill>
                  <a:schemeClr val="bg1"/>
                </a:solidFill>
              </a:rPr>
              <a:t>mais da carga horária mínima do currículo do curso definido pela IES e não tenham colado grau até o último dia do período de retificação de inscrições do </a:t>
            </a:r>
            <a:r>
              <a:rPr lang="pt-BR" sz="2400" dirty="0" err="1">
                <a:solidFill>
                  <a:schemeClr val="bg1"/>
                </a:solidFill>
              </a:rPr>
              <a:t>Enade</a:t>
            </a:r>
            <a:r>
              <a:rPr lang="pt-BR" sz="2400" dirty="0">
                <a:solidFill>
                  <a:schemeClr val="bg1"/>
                </a:solidFill>
              </a:rPr>
              <a:t> 2019, ou aqueles com previsão de integralização de 100% (cem por cento) da carga horária do curso até julho de </a:t>
            </a:r>
            <a:r>
              <a:rPr lang="pt-BR" sz="2400" dirty="0" smtClean="0">
                <a:solidFill>
                  <a:schemeClr val="bg1"/>
                </a:solidFill>
              </a:rPr>
              <a:t>2020.</a:t>
            </a:r>
          </a:p>
        </p:txBody>
      </p:sp>
    </p:spTree>
    <p:extLst>
      <p:ext uri="{BB962C8B-B14F-4D97-AF65-F5344CB8AC3E}">
        <p14:creationId xmlns:p14="http://schemas.microsoft.com/office/powerpoint/2010/main" val="1780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58091" y="771860"/>
            <a:ext cx="10293532" cy="563231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</a:rPr>
              <a:t>Tomar ciência do edital regulamentador do </a:t>
            </a:r>
            <a:r>
              <a:rPr lang="pt-BR" sz="2400" dirty="0" smtClean="0">
                <a:solidFill>
                  <a:schemeClr val="bg1"/>
                </a:solidFill>
              </a:rPr>
              <a:t>exame;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Verificar, com antecedência, o acesso ao sistema </a:t>
            </a:r>
            <a:r>
              <a:rPr lang="pt-BR" sz="2400" dirty="0" err="1" smtClean="0">
                <a:solidFill>
                  <a:schemeClr val="bg1"/>
                </a:solidFill>
              </a:rPr>
              <a:t>Enade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Identificar os estudantes habilitados;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Inscrever os estudantes habilitados;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Contatar os estudantes inscritos e informá-los sobre o exame;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Informar os estudantes sobre a necessidade de acessar o sistema </a:t>
            </a:r>
            <a:r>
              <a:rPr lang="pt-BR" sz="2400" dirty="0" err="1" smtClean="0">
                <a:solidFill>
                  <a:schemeClr val="bg1"/>
                </a:solidFill>
              </a:rPr>
              <a:t>Enade</a:t>
            </a:r>
            <a:r>
              <a:rPr lang="pt-BR" sz="2400" dirty="0" smtClean="0">
                <a:solidFill>
                  <a:schemeClr val="bg1"/>
                </a:solidFill>
              </a:rPr>
              <a:t> e das fases obrigatórias;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Acompanhar as ações dos estudantes inscritos (cadastro no sistema </a:t>
            </a:r>
            <a:r>
              <a:rPr lang="pt-BR" sz="2400" dirty="0" err="1" smtClean="0">
                <a:solidFill>
                  <a:schemeClr val="bg1"/>
                </a:solidFill>
              </a:rPr>
              <a:t>Enade</a:t>
            </a:r>
            <a:r>
              <a:rPr lang="pt-BR" sz="2400" dirty="0" smtClean="0">
                <a:solidFill>
                  <a:schemeClr val="bg1"/>
                </a:solidFill>
              </a:rPr>
              <a:t>, questionário do estudante);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Avaliar e decidir sobre os pedidos de dispensa dos estudantes inscritos que ficarem em situação irregular;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Apresentar </a:t>
            </a:r>
            <a:r>
              <a:rPr lang="pt-BR" sz="2400" dirty="0">
                <a:solidFill>
                  <a:schemeClr val="bg1"/>
                </a:solidFill>
              </a:rPr>
              <a:t>solicitação formal de dispensa da prova do estudante irregular, no Sistema </a:t>
            </a:r>
            <a:r>
              <a:rPr lang="pt-BR" sz="2400" dirty="0" err="1">
                <a:solidFill>
                  <a:schemeClr val="bg1"/>
                </a:solidFill>
              </a:rPr>
              <a:t>Enade</a:t>
            </a:r>
            <a:r>
              <a:rPr lang="pt-BR" sz="2400" dirty="0">
                <a:solidFill>
                  <a:schemeClr val="bg1"/>
                </a:solidFill>
              </a:rPr>
              <a:t>, quando a </a:t>
            </a:r>
            <a:r>
              <a:rPr lang="pt-BR" sz="2400" dirty="0" smtClean="0">
                <a:solidFill>
                  <a:schemeClr val="bg1"/>
                </a:solidFill>
              </a:rPr>
              <a:t>ausência </a:t>
            </a:r>
            <a:r>
              <a:rPr lang="pt-BR" sz="2400" dirty="0">
                <a:solidFill>
                  <a:schemeClr val="bg1"/>
                </a:solidFill>
              </a:rPr>
              <a:t>for decorrente de compromissos </a:t>
            </a:r>
            <a:r>
              <a:rPr lang="pt-BR" sz="2400" dirty="0" smtClean="0">
                <a:solidFill>
                  <a:schemeClr val="bg1"/>
                </a:solidFill>
              </a:rPr>
              <a:t>acadêmicos </a:t>
            </a:r>
            <a:r>
              <a:rPr lang="pt-BR" sz="2400" dirty="0">
                <a:solidFill>
                  <a:schemeClr val="bg1"/>
                </a:solidFill>
              </a:rPr>
              <a:t>ou de ato de responsabilidade da </a:t>
            </a:r>
            <a:r>
              <a:rPr lang="pt-BR" sz="2400" dirty="0" smtClean="0">
                <a:solidFill>
                  <a:schemeClr val="bg1"/>
                </a:solidFill>
              </a:rPr>
              <a:t>IES.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Preencher </a:t>
            </a:r>
            <a:r>
              <a:rPr lang="pt-BR" sz="2400" dirty="0">
                <a:solidFill>
                  <a:schemeClr val="bg1"/>
                </a:solidFill>
              </a:rPr>
              <a:t>o questionário do coordenador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76994" y="165035"/>
            <a:ext cx="7524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AÇOES DO COORDENADOR DE CURSO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8377" y="135082"/>
            <a:ext cx="11835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2"/>
                </a:solidFill>
              </a:rPr>
              <a:t>O SISTEMA ENADE</a:t>
            </a:r>
            <a:endParaRPr lang="pt-BR" sz="4000" b="1" dirty="0">
              <a:solidFill>
                <a:schemeClr val="bg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5250" y="976154"/>
            <a:ext cx="11835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http://enade.inep.gov.br/enade/#!/index</a:t>
            </a:r>
          </a:p>
        </p:txBody>
      </p:sp>
      <p:sp>
        <p:nvSpPr>
          <p:cNvPr id="4" name="object 4"/>
          <p:cNvSpPr/>
          <p:nvPr/>
        </p:nvSpPr>
        <p:spPr>
          <a:xfrm>
            <a:off x="1284276" y="1694115"/>
            <a:ext cx="9802823" cy="490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Elipse 4"/>
          <p:cNvSpPr/>
          <p:nvPr/>
        </p:nvSpPr>
        <p:spPr>
          <a:xfrm>
            <a:off x="5224528" y="3688773"/>
            <a:ext cx="1922318" cy="3117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5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271022" y="711319"/>
            <a:ext cx="11616177" cy="5938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aixaDeTexto 2"/>
          <p:cNvSpPr txBox="1"/>
          <p:nvPr/>
        </p:nvSpPr>
        <p:spPr>
          <a:xfrm>
            <a:off x="979715" y="126544"/>
            <a:ext cx="998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/>
                </a:solidFill>
              </a:rPr>
              <a:t>PÁGINA INICIAL DO COORDENADOR</a:t>
            </a:r>
            <a:endParaRPr lang="pt-BR" sz="3200" b="1" dirty="0">
              <a:solidFill>
                <a:schemeClr val="bg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71022" y="1652155"/>
            <a:ext cx="1526605" cy="19534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0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>
            <a:off x="625186" y="926095"/>
            <a:ext cx="10941626" cy="58487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aixaDeTexto 2"/>
          <p:cNvSpPr txBox="1"/>
          <p:nvPr/>
        </p:nvSpPr>
        <p:spPr>
          <a:xfrm>
            <a:off x="178377" y="135082"/>
            <a:ext cx="11835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2"/>
                </a:solidFill>
              </a:rPr>
              <a:t>INSCRIÇÕES</a:t>
            </a:r>
            <a:endParaRPr lang="pt-BR" sz="3600" b="1" dirty="0">
              <a:solidFill>
                <a:schemeClr val="bg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67891" y="2878282"/>
            <a:ext cx="1589809" cy="5299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867890" y="5126610"/>
            <a:ext cx="2691246" cy="5091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659582" y="5126610"/>
            <a:ext cx="2736273" cy="5091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2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619255" y="996448"/>
            <a:ext cx="10841918" cy="5664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aixaDeTexto 2"/>
          <p:cNvSpPr txBox="1"/>
          <p:nvPr/>
        </p:nvSpPr>
        <p:spPr>
          <a:xfrm>
            <a:off x="178377" y="135082"/>
            <a:ext cx="11835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2"/>
                </a:solidFill>
              </a:rPr>
              <a:t>INSCRIÇÕES</a:t>
            </a:r>
            <a:endParaRPr lang="pt-BR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0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97724" y="472966"/>
            <a:ext cx="87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CAPACITAÇÃO DOCENTE </a:t>
            </a:r>
            <a:endParaRPr lang="pt-BR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961932" y="1224161"/>
          <a:ext cx="8127999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RESPONSÁVEIS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PRAZO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Cadastramento</a:t>
                      </a:r>
                      <a:r>
                        <a:rPr lang="pt-BR" sz="2000" baseline="0" dirty="0" smtClean="0"/>
                        <a:t> dos docentes no sistema ENADE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Todos os docentes dos</a:t>
                      </a:r>
                      <a:r>
                        <a:rPr lang="pt-BR" sz="2000" baseline="0" dirty="0" smtClean="0"/>
                        <a:t> cursos de graduação (formação geral e específica do curso) supervisionada pelo Coordenador do Curso.</a:t>
                      </a:r>
                      <a:endParaRPr lang="pt-BR" sz="2000" dirty="0" smtClean="0"/>
                    </a:p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 definir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Validação do cadastro dos docentes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Coordenador do Curso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A definir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Capacitação</a:t>
                      </a:r>
                      <a:r>
                        <a:rPr lang="pt-BR" sz="2000" baseline="0" dirty="0" smtClean="0"/>
                        <a:t> para elaboração de questões ENADE (formação geral e específica)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PROEN (Comissão Central)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A definir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400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Coordenação de Curso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97450" y="1477350"/>
            <a:ext cx="96573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dirty="0"/>
              <a:t>Nota </a:t>
            </a:r>
            <a:r>
              <a:rPr lang="en-US" sz="2400" dirty="0" err="1"/>
              <a:t>Técnica</a:t>
            </a:r>
            <a:r>
              <a:rPr lang="en-US" sz="2400" dirty="0"/>
              <a:t> Nº 02/2015/PROEN/IFCE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 </a:t>
            </a: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dirty="0" err="1"/>
              <a:t>Principais</a:t>
            </a:r>
            <a:r>
              <a:rPr lang="en-US" sz="2400" dirty="0"/>
              <a:t> </a:t>
            </a:r>
            <a:r>
              <a:rPr lang="en-US" sz="2400" dirty="0" err="1"/>
              <a:t>ações</a:t>
            </a:r>
            <a:r>
              <a:rPr lang="en-US" sz="2400" dirty="0"/>
              <a:t>: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dirty="0" err="1"/>
              <a:t>Presidir</a:t>
            </a:r>
            <a:r>
              <a:rPr lang="en-US" sz="2400" dirty="0"/>
              <a:t> o </a:t>
            </a:r>
            <a:r>
              <a:rPr lang="en-US" sz="2400" dirty="0" err="1"/>
              <a:t>Colegiado</a:t>
            </a:r>
            <a:r>
              <a:rPr lang="en-US" sz="2400" dirty="0"/>
              <a:t> do </a:t>
            </a:r>
            <a:r>
              <a:rPr lang="en-US" sz="2400" dirty="0" err="1"/>
              <a:t>Curso</a:t>
            </a:r>
            <a:r>
              <a:rPr lang="en-US" sz="2400" dirty="0"/>
              <a:t>.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dirty="0" err="1"/>
              <a:t>Participar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membro</a:t>
            </a:r>
            <a:r>
              <a:rPr lang="en-US" sz="2400" dirty="0"/>
              <a:t> do </a:t>
            </a:r>
            <a:r>
              <a:rPr lang="en-US" sz="2400" dirty="0" err="1"/>
              <a:t>Núcleo</a:t>
            </a:r>
            <a:r>
              <a:rPr lang="en-US" sz="2400" dirty="0"/>
              <a:t> </a:t>
            </a:r>
            <a:r>
              <a:rPr lang="en-US" sz="2400" dirty="0" err="1"/>
              <a:t>Docente</a:t>
            </a:r>
            <a:r>
              <a:rPr lang="en-US" sz="2400" dirty="0"/>
              <a:t> </a:t>
            </a:r>
            <a:r>
              <a:rPr lang="en-US" sz="2400" dirty="0" err="1"/>
              <a:t>Estruturante</a:t>
            </a:r>
            <a:r>
              <a:rPr lang="en-US" sz="2400" dirty="0"/>
              <a:t>.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u="sng" dirty="0" err="1"/>
              <a:t>Responsabilizar</a:t>
            </a:r>
            <a:r>
              <a:rPr lang="en-US" sz="2400" u="sng" dirty="0"/>
              <a:t>-se pela </a:t>
            </a:r>
            <a:r>
              <a:rPr lang="en-US" sz="2400" u="sng" dirty="0" err="1"/>
              <a:t>qualidade</a:t>
            </a:r>
            <a:r>
              <a:rPr lang="en-US" sz="2400" u="sng" dirty="0"/>
              <a:t> e </a:t>
            </a:r>
            <a:r>
              <a:rPr lang="en-US" sz="2400" u="sng" dirty="0" err="1"/>
              <a:t>regularidade</a:t>
            </a:r>
            <a:r>
              <a:rPr lang="en-US" sz="2400" u="sng" dirty="0"/>
              <a:t> das </a:t>
            </a:r>
            <a:r>
              <a:rPr lang="en-US" sz="2400" u="sng" dirty="0" err="1"/>
              <a:t>avaliações</a:t>
            </a:r>
            <a:r>
              <a:rPr lang="en-US" sz="2400" u="sng" dirty="0"/>
              <a:t> </a:t>
            </a:r>
            <a:r>
              <a:rPr lang="en-US" sz="2400" u="sng" dirty="0" err="1"/>
              <a:t>desenvolvidas</a:t>
            </a:r>
            <a:r>
              <a:rPr lang="en-US" sz="2400" u="sng" dirty="0"/>
              <a:t> no </a:t>
            </a:r>
            <a:r>
              <a:rPr lang="en-US" sz="2400" u="sng" dirty="0" err="1"/>
              <a:t>curso</a:t>
            </a:r>
            <a:r>
              <a:rPr lang="en-US" sz="2400" dirty="0"/>
              <a:t>.  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 dirty="0" err="1"/>
              <a:t>Acompanhar</a:t>
            </a:r>
            <a:r>
              <a:rPr lang="en-US" sz="2400" dirty="0"/>
              <a:t> e </a:t>
            </a:r>
            <a:r>
              <a:rPr lang="en-US" sz="2400" dirty="0" err="1"/>
              <a:t>orientar</a:t>
            </a:r>
            <a:r>
              <a:rPr lang="en-US" sz="2400" dirty="0"/>
              <a:t> a </a:t>
            </a:r>
            <a:r>
              <a:rPr lang="en-US" sz="2400" dirty="0" err="1"/>
              <a:t>vida</a:t>
            </a:r>
            <a:r>
              <a:rPr lang="en-US" sz="2400" dirty="0"/>
              <a:t> </a:t>
            </a:r>
            <a:r>
              <a:rPr lang="en-US" sz="2400" dirty="0" err="1"/>
              <a:t>acadêmica</a:t>
            </a:r>
            <a:r>
              <a:rPr lang="en-US" sz="2400" dirty="0"/>
              <a:t> dos </a:t>
            </a:r>
            <a:r>
              <a:rPr lang="en-US" sz="2400" dirty="0" err="1"/>
              <a:t>alunos</a:t>
            </a:r>
            <a:r>
              <a:rPr lang="en-US" sz="2400" dirty="0"/>
              <a:t> do </a:t>
            </a:r>
            <a:r>
              <a:rPr lang="en-US" sz="2400" dirty="0" err="1"/>
              <a:t>curso</a:t>
            </a:r>
            <a:r>
              <a:rPr lang="en-US" sz="2400" dirty="0"/>
              <a:t>.         </a:t>
            </a:r>
          </a:p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</a:t>
            </a:r>
          </a:p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97724" y="472966"/>
            <a:ext cx="87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PROCESSO DE VALIDAÇÃO DE QUESTÕES</a:t>
            </a:r>
            <a:endParaRPr lang="pt-BR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2103821" y="1697127"/>
          <a:ext cx="8127999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RESPONSÁVEIS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PRAZO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aseline="0" dirty="0" smtClean="0"/>
                        <a:t>Elaboração de questões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Docentes capacitados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 definir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Validação das questões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Coordenação</a:t>
                      </a:r>
                      <a:r>
                        <a:rPr lang="pt-BR" sz="2000" baseline="0" dirty="0" smtClean="0"/>
                        <a:t> do Curso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 definir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Utilização das questões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Ouvir a</a:t>
                      </a:r>
                      <a:r>
                        <a:rPr lang="pt-BR" sz="2000" baseline="0" dirty="0" smtClean="0"/>
                        <a:t> proposta do Prof. Pedro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 definir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5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492900" y="1181875"/>
            <a:ext cx="9077100" cy="486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 err="1"/>
              <a:t>Principais</a:t>
            </a:r>
            <a:r>
              <a:rPr lang="en-US" sz="2400" dirty="0"/>
              <a:t> </a:t>
            </a:r>
            <a:r>
              <a:rPr lang="en-US" sz="2400" dirty="0" err="1"/>
              <a:t>ações</a:t>
            </a:r>
            <a:r>
              <a:rPr lang="en-US" sz="2400" dirty="0"/>
              <a:t>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 err="1"/>
              <a:t>Acompanhar</a:t>
            </a:r>
            <a:r>
              <a:rPr lang="en-US" sz="2400" dirty="0"/>
              <a:t> a </a:t>
            </a:r>
            <a:r>
              <a:rPr lang="en-US" sz="2400" dirty="0" err="1"/>
              <a:t>execução</a:t>
            </a:r>
            <a:r>
              <a:rPr lang="en-US" sz="2400" dirty="0"/>
              <a:t> do PPC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 err="1"/>
              <a:t>Promover</a:t>
            </a:r>
            <a:r>
              <a:rPr lang="en-US" sz="2400" dirty="0"/>
              <a:t> a </a:t>
            </a:r>
            <a:r>
              <a:rPr lang="en-US" sz="2400" dirty="0" err="1"/>
              <a:t>revisão</a:t>
            </a:r>
            <a:r>
              <a:rPr lang="en-US" sz="2400" dirty="0"/>
              <a:t> e </a:t>
            </a:r>
            <a:r>
              <a:rPr lang="en-US" sz="2400" dirty="0" err="1"/>
              <a:t>atualização</a:t>
            </a:r>
            <a:r>
              <a:rPr lang="en-US" sz="2400" dirty="0"/>
              <a:t> do PPC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u="sng" dirty="0" err="1">
                <a:solidFill>
                  <a:schemeClr val="bg1"/>
                </a:solidFill>
              </a:rPr>
              <a:t>Analisar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os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resultados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obtidos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nas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avaliações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internas</a:t>
            </a:r>
            <a:r>
              <a:rPr lang="en-US" sz="2400" u="sng" dirty="0">
                <a:solidFill>
                  <a:schemeClr val="bg1"/>
                </a:solidFill>
              </a:rPr>
              <a:t> e </a:t>
            </a:r>
            <a:r>
              <a:rPr lang="en-US" sz="2400" u="sng" dirty="0" err="1">
                <a:solidFill>
                  <a:schemeClr val="bg1"/>
                </a:solidFill>
              </a:rPr>
              <a:t>externas</a:t>
            </a:r>
            <a:r>
              <a:rPr lang="en-US" sz="2400" u="sng" dirty="0">
                <a:solidFill>
                  <a:schemeClr val="bg1"/>
                </a:solidFill>
              </a:rPr>
              <a:t> (ENADE, </a:t>
            </a:r>
            <a:r>
              <a:rPr lang="en-US" sz="2400" u="sng" dirty="0" err="1">
                <a:solidFill>
                  <a:schemeClr val="bg1"/>
                </a:solidFill>
              </a:rPr>
              <a:t>Relatório</a:t>
            </a:r>
            <a:r>
              <a:rPr lang="en-US" sz="2400" u="sng" dirty="0">
                <a:solidFill>
                  <a:schemeClr val="bg1"/>
                </a:solidFill>
              </a:rPr>
              <a:t> de </a:t>
            </a:r>
            <a:r>
              <a:rPr lang="en-US" sz="2400" u="sng" dirty="0" err="1">
                <a:solidFill>
                  <a:schemeClr val="bg1"/>
                </a:solidFill>
              </a:rPr>
              <a:t>Avaliação</a:t>
            </a:r>
            <a:r>
              <a:rPr lang="en-US" sz="2400" u="sng" dirty="0">
                <a:solidFill>
                  <a:schemeClr val="bg1"/>
                </a:solidFill>
              </a:rPr>
              <a:t> para </a:t>
            </a:r>
            <a:r>
              <a:rPr lang="en-US" sz="2400" u="sng" dirty="0" err="1">
                <a:solidFill>
                  <a:schemeClr val="bg1"/>
                </a:solidFill>
              </a:rPr>
              <a:t>Reconhecimento</a:t>
            </a:r>
            <a:r>
              <a:rPr lang="en-US" sz="2400" u="sng" dirty="0">
                <a:solidFill>
                  <a:schemeClr val="bg1"/>
                </a:solidFill>
              </a:rPr>
              <a:t> de </a:t>
            </a:r>
            <a:r>
              <a:rPr lang="en-US" sz="2400" u="sng" dirty="0" err="1">
                <a:solidFill>
                  <a:schemeClr val="bg1"/>
                </a:solidFill>
              </a:rPr>
              <a:t>curso</a:t>
            </a:r>
            <a:r>
              <a:rPr lang="en-US" sz="2400" u="sng" dirty="0">
                <a:solidFill>
                  <a:schemeClr val="bg1"/>
                </a:solidFill>
              </a:rPr>
              <a:t>)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 err="1"/>
              <a:t>Zelar</a:t>
            </a:r>
            <a:r>
              <a:rPr lang="en-US" sz="2400" dirty="0"/>
              <a:t>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dirty="0" err="1"/>
              <a:t>cumprimento</a:t>
            </a:r>
            <a:r>
              <a:rPr lang="en-US" sz="2400" dirty="0"/>
              <a:t> das </a:t>
            </a:r>
            <a:r>
              <a:rPr lang="en-US" sz="2400" dirty="0" err="1"/>
              <a:t>Diretrizes</a:t>
            </a:r>
            <a:r>
              <a:rPr lang="en-US" sz="2400" dirty="0"/>
              <a:t> </a:t>
            </a:r>
            <a:r>
              <a:rPr lang="en-US" sz="2400" dirty="0" err="1"/>
              <a:t>Curriculares</a:t>
            </a:r>
            <a:r>
              <a:rPr lang="en-US" sz="2400" dirty="0"/>
              <a:t> </a:t>
            </a:r>
            <a:r>
              <a:rPr lang="en-US" sz="2400" dirty="0" err="1"/>
              <a:t>Nacionais</a:t>
            </a:r>
            <a:endParaRPr lang="en-US" sz="24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764208" y="427056"/>
            <a:ext cx="7958400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Núcleo Docente Estruturante - 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1434905" y="311161"/>
            <a:ext cx="9101797" cy="626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tx1"/>
                </a:solidFill>
              </a:rPr>
              <a:t>INDICADORES DE QUALIDADE DO ENSINO</a:t>
            </a:r>
            <a:endParaRPr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55813"/>
              </p:ext>
            </p:extLst>
          </p:nvPr>
        </p:nvGraphicFramePr>
        <p:xfrm>
          <a:off x="1159806" y="1179271"/>
          <a:ext cx="10128398" cy="5362182"/>
        </p:xfrm>
        <a:graphic>
          <a:graphicData uri="http://schemas.openxmlformats.org/drawingml/2006/table">
            <a:tbl>
              <a:tblPr firstRow="1" firstCol="1" bandRow="1"/>
              <a:tblGrid>
                <a:gridCol w="1845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3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50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bg1"/>
                          </a:solidFill>
                          <a:effectLst/>
                        </a:rPr>
                        <a:t>SIGLA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bg1"/>
                          </a:solidFill>
                          <a:effectLst/>
                        </a:rPr>
                        <a:t>COMPOSIÇÃO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u="sng" dirty="0">
                          <a:solidFill>
                            <a:schemeClr val="bg1"/>
                          </a:solidFill>
                          <a:effectLst/>
                        </a:rPr>
                        <a:t>IGC</a:t>
                      </a:r>
                      <a:endParaRPr lang="pt-BR" sz="2600" b="1" u="sng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Média dos conceitos da graduação e pós-graduação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8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u="sng" dirty="0">
                          <a:solidFill>
                            <a:schemeClr val="bg1"/>
                          </a:solidFill>
                          <a:effectLst/>
                        </a:rPr>
                        <a:t>CI</a:t>
                      </a:r>
                      <a:endParaRPr lang="pt-BR" sz="2600" b="1" u="sng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dirty="0">
                          <a:solidFill>
                            <a:schemeClr val="bg1"/>
                          </a:solidFill>
                          <a:effectLst/>
                        </a:rPr>
                        <a:t>5 EIXOS DO SINAES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Planejamento e avaliação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institucional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Desenvolvimento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institucional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Políticas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acadêmicas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Políticas de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gestão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Infraestrutura.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7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u="sng" dirty="0">
                          <a:solidFill>
                            <a:schemeClr val="bg1"/>
                          </a:solidFill>
                          <a:effectLst/>
                        </a:rPr>
                        <a:t>CPC</a:t>
                      </a:r>
                      <a:endParaRPr lang="pt-BR" sz="2600" b="1" u="sng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dirty="0">
                          <a:solidFill>
                            <a:schemeClr val="bg1"/>
                          </a:solidFill>
                          <a:effectLst/>
                        </a:rPr>
                        <a:t>3 DIMENSÕES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Desempenho dos estudantes </a:t>
                      </a:r>
                      <a:r>
                        <a:rPr lang="pt-BR" sz="2600" u="sng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pt-BR" sz="2600" u="sng" dirty="0" smtClean="0">
                          <a:solidFill>
                            <a:schemeClr val="bg1"/>
                          </a:solidFill>
                          <a:effectLst/>
                        </a:rPr>
                        <a:t>ENADE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Corpo docente;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u="sng" dirty="0">
                          <a:solidFill>
                            <a:schemeClr val="bg1"/>
                          </a:solidFill>
                          <a:effectLst/>
                        </a:rPr>
                        <a:t>Percepção discente sobre o processo formativo – Questionário</a:t>
                      </a:r>
                      <a:r>
                        <a:rPr lang="pt-BR" sz="2600" u="sng" baseline="0" dirty="0">
                          <a:solidFill>
                            <a:schemeClr val="bg1"/>
                          </a:solidFill>
                          <a:effectLst/>
                        </a:rPr>
                        <a:t> ENADE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2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21109"/>
              </p:ext>
            </p:extLst>
          </p:nvPr>
        </p:nvGraphicFramePr>
        <p:xfrm>
          <a:off x="1148843" y="1166825"/>
          <a:ext cx="9920259" cy="5162560"/>
        </p:xfrm>
        <a:graphic>
          <a:graphicData uri="http://schemas.openxmlformats.org/drawingml/2006/table">
            <a:tbl>
              <a:tblPr firstRow="1" firstCol="1" bandRow="1"/>
              <a:tblGrid>
                <a:gridCol w="1466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54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93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bg1"/>
                          </a:solidFill>
                          <a:effectLst/>
                        </a:rPr>
                        <a:t>SIGLA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bg1"/>
                          </a:solidFill>
                          <a:effectLst/>
                        </a:rPr>
                        <a:t>COMPOSIÇÃO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39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dirty="0">
                          <a:solidFill>
                            <a:schemeClr val="bg1"/>
                          </a:solidFill>
                          <a:effectLst/>
                        </a:rPr>
                        <a:t>CC</a:t>
                      </a:r>
                      <a:endParaRPr lang="pt-BR" sz="2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dirty="0">
                          <a:solidFill>
                            <a:schemeClr val="bg1"/>
                          </a:solidFill>
                          <a:effectLst/>
                        </a:rPr>
                        <a:t>3 DIMENSÕES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Organização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didático-pedagógica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Corpo docente;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Infraestrutura.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600" b="1" u="sng" dirty="0" smtClean="0">
                          <a:solidFill>
                            <a:schemeClr val="bg1"/>
                          </a:solidFill>
                          <a:effectLst/>
                        </a:rPr>
                        <a:t>ENADE</a:t>
                      </a:r>
                      <a:endParaRPr lang="pt-BR" sz="2600" b="1" u="sng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pt-BR" sz="26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Nota de </a:t>
                      </a:r>
                      <a:r>
                        <a:rPr lang="pt-BR" sz="2600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formação geral </a:t>
                      </a:r>
                      <a:r>
                        <a:rPr lang="pt-BR" sz="26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e do </a:t>
                      </a:r>
                      <a:r>
                        <a:rPr lang="pt-BR" sz="2600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comp</a:t>
                      </a:r>
                      <a:r>
                        <a:rPr lang="pt-BR" sz="26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. </a:t>
                      </a:r>
                      <a:r>
                        <a:rPr lang="pt-BR" sz="2600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específico</a:t>
                      </a:r>
                      <a:endParaRPr lang="pt-BR" sz="2600" kern="12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0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bg1"/>
                          </a:solidFill>
                          <a:effectLst/>
                        </a:rPr>
                        <a:t>Capes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Proposta e infraestrutura do Programa;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Corpo docente;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Corpo discente,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teses 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e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dissertações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Produção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intelectual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Inserção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social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Internacionalização </a:t>
                      </a:r>
                      <a:r>
                        <a:rPr lang="pt-BR" sz="2600" dirty="0" smtClean="0">
                          <a:solidFill>
                            <a:schemeClr val="bg1"/>
                          </a:solidFill>
                          <a:effectLst/>
                        </a:rPr>
                        <a:t>(conceitos </a:t>
                      </a:r>
                      <a:r>
                        <a:rPr lang="pt-BR" sz="2600" dirty="0">
                          <a:solidFill>
                            <a:schemeClr val="bg1"/>
                          </a:solidFill>
                          <a:effectLst/>
                        </a:rPr>
                        <a:t>6 e 7)</a:t>
                      </a:r>
                      <a:endParaRPr lang="pt-BR" sz="2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hape 156">
            <a:extLst>
              <a:ext uri="{FF2B5EF4-FFF2-40B4-BE49-F238E27FC236}">
                <a16:creationId xmlns:a16="http://schemas.microsoft.com/office/drawing/2014/main" xmlns="" id="{06CE9B82-CE2E-4DC9-9C6D-58838B2F19C8}"/>
              </a:ext>
            </a:extLst>
          </p:cNvPr>
          <p:cNvSpPr txBox="1"/>
          <p:nvPr/>
        </p:nvSpPr>
        <p:spPr>
          <a:xfrm>
            <a:off x="1434905" y="311161"/>
            <a:ext cx="9101797" cy="626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tx1"/>
                </a:solidFill>
              </a:rPr>
              <a:t>INDICADORES DE QUALIDADE DO ENSINO</a:t>
            </a:r>
            <a:endParaRPr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71930"/>
              </p:ext>
            </p:extLst>
          </p:nvPr>
        </p:nvGraphicFramePr>
        <p:xfrm>
          <a:off x="1107440" y="1303691"/>
          <a:ext cx="9727473" cy="4297068"/>
        </p:xfrm>
        <a:graphic>
          <a:graphicData uri="http://schemas.openxmlformats.org/drawingml/2006/table">
            <a:tbl>
              <a:tblPr/>
              <a:tblGrid>
                <a:gridCol w="2978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91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5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IGC </a:t>
                      </a:r>
                      <a:r>
                        <a:rPr lang="pt-BR" sz="2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faixa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IGC </a:t>
                      </a:r>
                      <a:r>
                        <a:rPr lang="pt-BR" sz="2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contínuo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 ≤ IGC&lt; 0,945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2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0,945 ≤ IGC&lt; 1,945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1,945 ≤ IGC&lt; 2,945</a:t>
                      </a:r>
                      <a:endParaRPr lang="pt-BR" sz="2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9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2,945 ≤ IGC&lt; 3,945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315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3,945 ≤ IGC ≤ 5</a:t>
                      </a:r>
                      <a:endParaRPr lang="pt-BR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hape 156">
            <a:extLst>
              <a:ext uri="{FF2B5EF4-FFF2-40B4-BE49-F238E27FC236}">
                <a16:creationId xmlns:a16="http://schemas.microsoft.com/office/drawing/2014/main" xmlns="" id="{06CE9B82-CE2E-4DC9-9C6D-58838B2F19C8}"/>
              </a:ext>
            </a:extLst>
          </p:cNvPr>
          <p:cNvSpPr txBox="1"/>
          <p:nvPr/>
        </p:nvSpPr>
        <p:spPr>
          <a:xfrm>
            <a:off x="1422400" y="287867"/>
            <a:ext cx="9097554" cy="539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fontAlgn="ctr"/>
            <a:r>
              <a:rPr lang="pt-BR" sz="3200" b="1" dirty="0">
                <a:solidFill>
                  <a:schemeClr val="tx1"/>
                </a:solidFill>
              </a:rPr>
              <a:t>DISTRIBUIÇÃO DO </a:t>
            </a:r>
            <a:r>
              <a:rPr lang="pt-BR" sz="3200" b="1" dirty="0" smtClean="0">
                <a:solidFill>
                  <a:schemeClr val="tx1"/>
                </a:solidFill>
              </a:rPr>
              <a:t>IGC/CPC/ENADE</a:t>
            </a:r>
            <a:endParaRPr lang="pt-BR" sz="32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07440" y="5702891"/>
            <a:ext cx="505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>
                <a:solidFill>
                  <a:schemeClr val="tx1"/>
                </a:solidFill>
              </a:rPr>
              <a:t>Inep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Shape 162"/>
          <p:cNvGraphicFramePr/>
          <p:nvPr>
            <p:extLst>
              <p:ext uri="{D42A27DB-BD31-4B8C-83A1-F6EECF244321}">
                <p14:modId xmlns:p14="http://schemas.microsoft.com/office/powerpoint/2010/main" val="2929553041"/>
              </p:ext>
            </p:extLst>
          </p:nvPr>
        </p:nvGraphicFramePr>
        <p:xfrm>
          <a:off x="956086" y="579461"/>
          <a:ext cx="10382474" cy="59163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96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3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2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476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Dimensão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Componente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Siglas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Pesos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Origem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Desempenho dos estudantes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dos concludentes do ENADE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bg1"/>
                          </a:solidFill>
                        </a:rPr>
                        <a:t>NC</a:t>
                      </a:r>
                      <a:endParaRPr sz="180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bg1"/>
                          </a:solidFill>
                        </a:rPr>
                        <a:t>20%</a:t>
                      </a:r>
                      <a:endParaRPr sz="180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accent1"/>
                          </a:solidFill>
                        </a:rPr>
                        <a:t>55%</a:t>
                      </a:r>
                      <a:endParaRPr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bg1"/>
                          </a:solidFill>
                        </a:rPr>
                        <a:t>Enade </a:t>
                      </a:r>
                      <a:endParaRPr sz="180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17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do indicador de diferença entre os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desempenhos observados </a:t>
                      </a: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e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esperados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NIDD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35%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accent1"/>
                          </a:solidFill>
                        </a:rPr>
                        <a:t>Enem e </a:t>
                      </a:r>
                      <a:r>
                        <a:rPr lang="pt-BR" sz="1800" dirty="0" err="1">
                          <a:solidFill>
                            <a:schemeClr val="accent1"/>
                          </a:solidFill>
                        </a:rPr>
                        <a:t>Enade</a:t>
                      </a:r>
                      <a:endParaRPr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Corpo docente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de proporção de mestres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NM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7,5%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30%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Censo da Educação Superior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de proporção de doutores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bg1"/>
                          </a:solidFill>
                        </a:rPr>
                        <a:t>ND</a:t>
                      </a:r>
                      <a:endParaRPr sz="180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15%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de regime de trabalho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NR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7,5%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Percepção discente sobre as condições do processo formativo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referente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à </a:t>
                      </a: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organização didático-pedagógica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7,5%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accent1"/>
                          </a:solidFill>
                        </a:rPr>
                        <a:t>15%</a:t>
                      </a:r>
                      <a:endParaRPr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accent1"/>
                          </a:solidFill>
                        </a:rPr>
                        <a:t>Questionário </a:t>
                      </a:r>
                      <a:r>
                        <a:rPr lang="pt-BR" sz="1800" dirty="0" smtClean="0">
                          <a:solidFill>
                            <a:schemeClr val="accent1"/>
                          </a:solidFill>
                        </a:rPr>
                        <a:t>do estudante </a:t>
                      </a:r>
                      <a:r>
                        <a:rPr lang="pt-BR" sz="1800" dirty="0">
                          <a:solidFill>
                            <a:schemeClr val="accent1"/>
                          </a:solidFill>
                        </a:rPr>
                        <a:t>do Enade</a:t>
                      </a:r>
                      <a:endParaRPr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 referente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à infraestrutura </a:t>
                      </a: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e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às instalações </a:t>
                      </a: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físicas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NF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Notas referentes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às </a:t>
                      </a: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oportunidades de ampliação da formação acadêmica e profissional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bg1"/>
                          </a:solidFill>
                        </a:rPr>
                        <a:t>NA</a:t>
                      </a:r>
                      <a:endParaRPr sz="180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2,5%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209945" y="-5314"/>
            <a:ext cx="56033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COMPOSIÇÃO DO CPC </a:t>
            </a:r>
          </a:p>
        </p:txBody>
      </p:sp>
      <p:sp>
        <p:nvSpPr>
          <p:cNvPr id="3" name="Seta para a direita 2"/>
          <p:cNvSpPr/>
          <p:nvPr/>
        </p:nvSpPr>
        <p:spPr>
          <a:xfrm rot="2114294">
            <a:off x="65973" y="945612"/>
            <a:ext cx="884294" cy="5095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 rot="19315595">
            <a:off x="89171" y="5687236"/>
            <a:ext cx="837898" cy="52146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86645" y="1751940"/>
            <a:ext cx="769441" cy="3644041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B050"/>
                </a:solidFill>
              </a:rPr>
              <a:t>70%  </a:t>
            </a:r>
            <a:r>
              <a:rPr lang="pt-BR" sz="1800" b="1" dirty="0"/>
              <a:t>DO CPC DEPENDE DO ALUNO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66525" y="6542070"/>
            <a:ext cx="543868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dirty="0"/>
              <a:t>Fonte: NOTA TÉCNICA Nº 38-2017 cálculo CPC 2016</a:t>
            </a:r>
          </a:p>
        </p:txBody>
      </p:sp>
    </p:spTree>
    <p:extLst>
      <p:ext uri="{BB962C8B-B14F-4D97-AF65-F5344CB8AC3E}">
        <p14:creationId xmlns:p14="http://schemas.microsoft.com/office/powerpoint/2010/main" val="31707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85109" y="470263"/>
            <a:ext cx="76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ENADE 2019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89166" y="1685109"/>
            <a:ext cx="90133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</a:rPr>
              <a:t>Portaria nº 828, de 16 de abril de 2019</a:t>
            </a:r>
          </a:p>
          <a:p>
            <a:endParaRPr lang="pt-BR" sz="2000" b="1" u="sng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</a:rPr>
              <a:t>Estabelece </a:t>
            </a:r>
            <a:r>
              <a:rPr lang="pt-BR" sz="2000" dirty="0">
                <a:solidFill>
                  <a:schemeClr val="bg1"/>
                </a:solidFill>
              </a:rPr>
              <a:t>o regulamento do Exame Nacional de Desempenho dos Estudantes - </a:t>
            </a:r>
            <a:r>
              <a:rPr lang="pt-BR" sz="2000" dirty="0" err="1">
                <a:solidFill>
                  <a:schemeClr val="bg1"/>
                </a:solidFill>
              </a:rPr>
              <a:t>Enade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>
                <a:solidFill>
                  <a:schemeClr val="bg1"/>
                </a:solidFill>
              </a:rPr>
              <a:t>Define os cursos que serão avaliados;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>
                <a:solidFill>
                  <a:schemeClr val="bg1"/>
                </a:solidFill>
              </a:rPr>
              <a:t>Estabelece os perfis de estudantes que deverão participar do exame;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>
                <a:solidFill>
                  <a:schemeClr val="bg1"/>
                </a:solidFill>
              </a:rPr>
              <a:t>Define parâmetros preliminares sobre dispensa e regularização de estudantes junto ao </a:t>
            </a:r>
            <a:r>
              <a:rPr lang="pt-BR" sz="2000" dirty="0" err="1" smtClean="0">
                <a:solidFill>
                  <a:schemeClr val="bg1"/>
                </a:solidFill>
              </a:rPr>
              <a:t>Enade</a:t>
            </a:r>
            <a:r>
              <a:rPr lang="pt-BR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2"/>
              </a:rPr>
              <a:t>http://download.inep.gov.br/educacao_superior/enade/legislacao/2019/portaria_n828_de_16042019-enade2019.pdf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8720" y="1319348"/>
            <a:ext cx="9849394" cy="526297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sz="2400" dirty="0" smtClean="0">
                <a:solidFill>
                  <a:srgbClr val="92D050"/>
                </a:solidFill>
              </a:rPr>
              <a:t>Agronomia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Arquitetura </a:t>
            </a:r>
            <a:r>
              <a:rPr lang="pt-BR" sz="2400" dirty="0">
                <a:solidFill>
                  <a:schemeClr val="bg1"/>
                </a:solidFill>
              </a:rPr>
              <a:t>e </a:t>
            </a:r>
            <a:r>
              <a:rPr lang="pt-BR" sz="2400" dirty="0" smtClean="0">
                <a:solidFill>
                  <a:schemeClr val="bg1"/>
                </a:solidFill>
              </a:rPr>
              <a:t>Urbanismo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Biomedicina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Educação Física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Enfermagem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Engenharia Ambiental;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Engenharia Civil;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Engenharia </a:t>
            </a:r>
            <a:r>
              <a:rPr lang="pt-BR" sz="2400" dirty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Alimentos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Engenharia </a:t>
            </a:r>
            <a:r>
              <a:rPr lang="pt-BR" sz="2400" dirty="0">
                <a:solidFill>
                  <a:srgbClr val="92D050"/>
                </a:solidFill>
              </a:rPr>
              <a:t>de </a:t>
            </a:r>
            <a:r>
              <a:rPr lang="pt-BR" sz="2400" dirty="0" smtClean="0">
                <a:solidFill>
                  <a:srgbClr val="92D050"/>
                </a:solidFill>
              </a:rPr>
              <a:t>Computação;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Engenharia </a:t>
            </a:r>
            <a:r>
              <a:rPr lang="pt-BR" sz="2400" dirty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Produção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Engenharia </a:t>
            </a:r>
            <a:r>
              <a:rPr lang="pt-BR" sz="2400" dirty="0">
                <a:solidFill>
                  <a:srgbClr val="92D050"/>
                </a:solidFill>
              </a:rPr>
              <a:t>de Controle e </a:t>
            </a:r>
            <a:r>
              <a:rPr lang="pt-BR" sz="2400" dirty="0" smtClean="0">
                <a:solidFill>
                  <a:srgbClr val="92D050"/>
                </a:solidFill>
              </a:rPr>
              <a:t>Automação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Engenharia Elétrica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Engenharia Florestal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Engenharia Mecânica;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Engenharia Química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Farmácia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Fisioterapia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Fonoaudiologia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Medicina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Medicina Veterinária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Nutrição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Odontologia</a:t>
            </a:r>
          </a:p>
          <a:p>
            <a:r>
              <a:rPr lang="pt-BR" sz="2400" dirty="0" smtClean="0">
                <a:solidFill>
                  <a:srgbClr val="92D050"/>
                </a:solidFill>
              </a:rPr>
              <a:t>Zootecnia</a:t>
            </a:r>
            <a:r>
              <a:rPr lang="pt-BR" sz="2400" dirty="0">
                <a:solidFill>
                  <a:srgbClr val="92D050"/>
                </a:solidFill>
              </a:rPr>
              <a:t>.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90057" y="117565"/>
            <a:ext cx="7524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CURSOS AVALIADOS NO ENADE 2019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84663" y="792981"/>
            <a:ext cx="72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I - áreas relativas ao grau de bacharel</a:t>
            </a:r>
            <a:r>
              <a:rPr lang="pt-BR" sz="2800" b="1" u="sng" dirty="0" smtClean="0">
                <a:solidFill>
                  <a:schemeClr val="bg1"/>
                </a:solidFill>
              </a:rPr>
              <a:t>:</a:t>
            </a:r>
            <a:endParaRPr lang="pt-BR" sz="2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dison">
  <a:themeElements>
    <a:clrScheme name="Madison">
      <a:dk1>
        <a:srgbClr val="000000"/>
      </a:dk1>
      <a:lt1>
        <a:srgbClr val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1164</Words>
  <Application>Microsoft Office PowerPoint</Application>
  <PresentationFormat>Widescreen</PresentationFormat>
  <Paragraphs>329</Paragraphs>
  <Slides>20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Noto Sans Symbols</vt:lpstr>
      <vt:lpstr>Symbol</vt:lpstr>
      <vt:lpstr>Times New Roman</vt:lpstr>
      <vt:lpstr>Madison</vt:lpstr>
      <vt:lpstr>ENADE 2019</vt:lpstr>
      <vt:lpstr>Coordenação de Curso</vt:lpstr>
      <vt:lpstr>Núcleo Docente Estruturante - NDE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cursos de graduação e suas instâncias de planejamento e avaliação</dc:title>
  <dc:creator>Armênia</dc:creator>
  <cp:lastModifiedBy>usuario</cp:lastModifiedBy>
  <cp:revision>21</cp:revision>
  <dcterms:modified xsi:type="dcterms:W3CDTF">2019-05-30T14:57:22Z</dcterms:modified>
</cp:coreProperties>
</file>