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8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Avaliação Programa de Monitoria 2019.1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1097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90C226"/>
                </a:solidFill>
              </a:rPr>
              <a:t>Técnico em Informática e Bacharelado em Ciência da Computação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6335" y="1777286"/>
            <a:ext cx="7979368" cy="426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Técnico em Informática e Bacharelado em Ciência da Computação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/>
              <a:t>ASPECTOS POSITIVOS: </a:t>
            </a:r>
            <a:endParaRPr lang="pt-BR" sz="2800" dirty="0"/>
          </a:p>
          <a:p>
            <a:pPr lvl="0"/>
            <a:r>
              <a:rPr lang="pt-BR" dirty="0"/>
              <a:t>Os monitores afirmaram a importância da monitoria para todos alunos e a experiência que </a:t>
            </a:r>
            <a:r>
              <a:rPr lang="pt-BR" dirty="0" smtClean="0"/>
              <a:t>proporciona;</a:t>
            </a:r>
            <a:endParaRPr lang="pt-BR" dirty="0"/>
          </a:p>
          <a:p>
            <a:pPr lvl="0"/>
            <a:r>
              <a:rPr lang="pt-BR" dirty="0"/>
              <a:t>Segundo os tutores, os estudantes PNEE demonstraram evolução quanto à socialização, o </a:t>
            </a:r>
            <a:r>
              <a:rPr lang="pt-BR" dirty="0" smtClean="0"/>
              <a:t>apoio entre os pares </a:t>
            </a:r>
            <a:r>
              <a:rPr lang="pt-BR" dirty="0"/>
              <a:t>fortaleceu a aprendizagem, apesar de curto tempo de </a:t>
            </a:r>
            <a:r>
              <a:rPr lang="pt-BR" dirty="0" smtClean="0"/>
              <a:t>intervenção; </a:t>
            </a:r>
            <a:endParaRPr lang="pt-BR" dirty="0"/>
          </a:p>
          <a:p>
            <a:pPr lvl="0"/>
            <a:r>
              <a:rPr lang="pt-BR" dirty="0" smtClean="0"/>
              <a:t>Professores foram unânimes quanto a importância da monitoria para todos alunos.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9083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Técnico em Informática e Bacharelado em Ciência da Computação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/>
              <a:t>ASPECTOS NEGATIVOS: </a:t>
            </a:r>
            <a:endParaRPr lang="pt-BR" sz="2800" dirty="0"/>
          </a:p>
          <a:p>
            <a:pPr lvl="0"/>
            <a:r>
              <a:rPr lang="pt-BR" dirty="0"/>
              <a:t>Monitores e professores apontaram o desinteresse dos alunos, a apatia como dificuldade e como causa o contra turno, a distância, a desinformação quanto à monitoria;</a:t>
            </a:r>
          </a:p>
          <a:p>
            <a:pPr lvl="0"/>
            <a:r>
              <a:rPr lang="pt-BR" dirty="0"/>
              <a:t>A fadiga mental e física do monitor que atua também como bolsista;</a:t>
            </a:r>
          </a:p>
          <a:p>
            <a:pPr lvl="0"/>
            <a:r>
              <a:rPr lang="pt-BR" dirty="0"/>
              <a:t>Dificuldade de encontrar o professor – orientador;</a:t>
            </a:r>
          </a:p>
          <a:p>
            <a:pPr lvl="0"/>
            <a:r>
              <a:rPr lang="pt-BR" dirty="0"/>
              <a:t>Ausência de ações voltadas para os alunos novatos com conhecimento lógico-matemático deficitário;</a:t>
            </a:r>
          </a:p>
          <a:p>
            <a:pPr lvl="0"/>
            <a:r>
              <a:rPr lang="pt-BR" dirty="0"/>
              <a:t>Professores encontram dificuldades de integrar as PNEE à turma.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20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Técnico em Informática e Bacharelado em Ciência da Computação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b="1" dirty="0"/>
              <a:t>SUGESTÕES: </a:t>
            </a:r>
            <a:endParaRPr lang="pt-BR" sz="2800" dirty="0"/>
          </a:p>
          <a:p>
            <a:pPr lvl="0"/>
            <a:r>
              <a:rPr lang="pt-BR" dirty="0"/>
              <a:t>Na acolhida, garantir que um aluno </a:t>
            </a:r>
            <a:r>
              <a:rPr lang="pt-BR" dirty="0" err="1"/>
              <a:t>ex-monitor</a:t>
            </a:r>
            <a:r>
              <a:rPr lang="pt-BR" dirty="0"/>
              <a:t>, fale sobre Monitoria;</a:t>
            </a:r>
          </a:p>
          <a:p>
            <a:pPr lvl="0"/>
            <a:r>
              <a:rPr lang="pt-BR" dirty="0"/>
              <a:t>Avaliar a monitoria </a:t>
            </a:r>
            <a:r>
              <a:rPr lang="pt-BR" dirty="0" smtClean="0"/>
              <a:t>com os alunos participantes através </a:t>
            </a:r>
            <a:r>
              <a:rPr lang="pt-BR" dirty="0"/>
              <a:t>de questionários </a:t>
            </a:r>
            <a:r>
              <a:rPr lang="pt-BR" dirty="0" smtClean="0"/>
              <a:t>pelo Q-Acadêmico;</a:t>
            </a:r>
            <a:endParaRPr lang="pt-BR" dirty="0"/>
          </a:p>
          <a:p>
            <a:pPr lvl="0"/>
            <a:r>
              <a:rPr lang="pt-BR" dirty="0"/>
              <a:t>Professor vincular pontuação aos alunos à frequência na monitoria;</a:t>
            </a:r>
          </a:p>
          <a:p>
            <a:pPr lvl="0"/>
            <a:r>
              <a:rPr lang="pt-BR" dirty="0"/>
              <a:t>Implantar o Plano Educacional Individualizado – PEI com as PNEE para corrigir deficiências em matemática visando integração à turma e favorecer a aprendizagem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NAPNE juntamente com monitores e professores desenvolver ações para integrar as PNNE à turma;</a:t>
            </a:r>
            <a:endParaRPr lang="pt-BR" dirty="0"/>
          </a:p>
          <a:p>
            <a:pPr lvl="0"/>
            <a:r>
              <a:rPr lang="pt-BR" dirty="0"/>
              <a:t>Haver uma maior cobrança </a:t>
            </a:r>
            <a:r>
              <a:rPr lang="pt-BR" dirty="0" smtClean="0"/>
              <a:t>por parte da DIREN </a:t>
            </a:r>
            <a:r>
              <a:rPr lang="pt-BR" dirty="0"/>
              <a:t>com relação ao acompanhamento do monitor pelo </a:t>
            </a:r>
            <a:r>
              <a:rPr lang="pt-BR" dirty="0" smtClean="0"/>
              <a:t>professor-orientador;</a:t>
            </a:r>
          </a:p>
          <a:p>
            <a:pPr lvl="0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11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90C226"/>
                </a:solidFill>
              </a:rPr>
              <a:t>Licenciatura em Química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2" y="1493948"/>
            <a:ext cx="4695542" cy="355814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48" y="2746298"/>
            <a:ext cx="4545029" cy="3598516"/>
          </a:xfrm>
          <a:prstGeom prst="rect">
            <a:avLst/>
          </a:prstGeom>
        </p:spPr>
      </p:pic>
      <p:pic>
        <p:nvPicPr>
          <p:cNvPr id="7" name="Espaço Reservado para Conteú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92" y="1493948"/>
            <a:ext cx="4695542" cy="35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Licenciatura em Química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680883"/>
            <a:ext cx="8596668" cy="4360480"/>
          </a:xfrm>
        </p:spPr>
        <p:txBody>
          <a:bodyPr/>
          <a:lstStyle/>
          <a:p>
            <a:pPr marL="0" lvl="0" indent="0">
              <a:buNone/>
            </a:pPr>
            <a:r>
              <a:rPr lang="pt-BR" sz="2800" b="1" dirty="0" smtClean="0"/>
              <a:t>ASPECTOS POSITIVOS:</a:t>
            </a:r>
          </a:p>
          <a:p>
            <a:pPr lvl="0"/>
            <a:r>
              <a:rPr lang="pt-BR" dirty="0" smtClean="0"/>
              <a:t>O </a:t>
            </a:r>
            <a:r>
              <a:rPr lang="pt-BR" dirty="0"/>
              <a:t>processo de monitoria vai além da </a:t>
            </a:r>
            <a:r>
              <a:rPr lang="pt-BR" dirty="0" smtClean="0"/>
              <a:t>disciplina favorece ao aprendizado, é dinâmico, prático, agrega muita experiência, principalmente na licenciatura. </a:t>
            </a:r>
            <a:r>
              <a:rPr lang="pt-BR" dirty="0"/>
              <a:t>No 1° semestre há dúvidas </a:t>
            </a:r>
            <a:r>
              <a:rPr lang="pt-BR" dirty="0" smtClean="0"/>
              <a:t>até sobre a </a:t>
            </a:r>
            <a:r>
              <a:rPr lang="pt-BR" dirty="0"/>
              <a:t>instituição; </a:t>
            </a:r>
          </a:p>
          <a:p>
            <a:pPr lvl="0"/>
            <a:r>
              <a:rPr lang="pt-BR" dirty="0"/>
              <a:t>Há disciplinas em que a prática mediada pelo monitor viabiliza o processo de aprendizagem – aprender a fazer, fazendo;</a:t>
            </a:r>
          </a:p>
          <a:p>
            <a:pPr lvl="0"/>
            <a:r>
              <a:rPr lang="pt-BR" dirty="0"/>
              <a:t>O orientador foi fundamental no desempenho da monitoria. A parceria funcionou muito bem.</a:t>
            </a:r>
          </a:p>
          <a:p>
            <a:pPr lvl="0"/>
            <a:r>
              <a:rPr lang="pt-BR" dirty="0"/>
              <a:t>“Fez rever minha prática como orientadora e surpreendeu” (</a:t>
            </a:r>
            <a:r>
              <a:rPr lang="pt-BR" dirty="0" smtClean="0"/>
              <a:t>profa. De Metodologia Científica)</a:t>
            </a:r>
            <a:endParaRPr lang="pt-BR" dirty="0"/>
          </a:p>
          <a:p>
            <a:r>
              <a:rPr lang="pt-BR" dirty="0"/>
              <a:t>O monitor precisa pesquisar, desenvolvendo muito mais </a:t>
            </a:r>
            <a:r>
              <a:rPr lang="pt-BR" dirty="0" smtClean="0"/>
              <a:t>aprendizagem </a:t>
            </a:r>
            <a:r>
              <a:rPr lang="pt-BR" dirty="0"/>
              <a:t>do que quando cursou a disciplina.</a:t>
            </a:r>
          </a:p>
        </p:txBody>
      </p:sp>
    </p:spTree>
    <p:extLst>
      <p:ext uri="{BB962C8B-B14F-4D97-AF65-F5344CB8AC3E}">
        <p14:creationId xmlns:p14="http://schemas.microsoft.com/office/powerpoint/2010/main" val="272881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Licenciatura em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ASPECTOS NEGATIVOS: </a:t>
            </a:r>
            <a:endParaRPr lang="pt-BR" sz="2800" dirty="0"/>
          </a:p>
          <a:p>
            <a:pPr lvl="0"/>
            <a:r>
              <a:rPr lang="pt-BR" dirty="0"/>
              <a:t>Dificuldade de orientadores em orientar monitores – horários incompatíveis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Sala disponível e choque de horários com outros monitores;</a:t>
            </a:r>
            <a:endParaRPr lang="pt-BR" dirty="0"/>
          </a:p>
          <a:p>
            <a:pPr lvl="0"/>
            <a:r>
              <a:rPr lang="pt-BR" dirty="0"/>
              <a:t>Monitoria não ter espaço físico determinado para acontecer. Ter que </a:t>
            </a:r>
            <a:r>
              <a:rPr lang="pt-BR" dirty="0" smtClean="0"/>
              <a:t>procurar sala e buscar </a:t>
            </a:r>
            <a:r>
              <a:rPr lang="pt-BR" dirty="0"/>
              <a:t>recursos, </a:t>
            </a:r>
            <a:r>
              <a:rPr lang="pt-BR" dirty="0" smtClean="0"/>
              <a:t>como pincel, Datashow, comprometendo </a:t>
            </a:r>
            <a:r>
              <a:rPr lang="pt-BR" dirty="0"/>
              <a:t>o tempo de monitoria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425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Licenciatura em Química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7334" y="1716836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b="1" dirty="0"/>
              <a:t>SUGESTÕES: </a:t>
            </a:r>
            <a:endParaRPr lang="pt-BR" sz="2800" dirty="0"/>
          </a:p>
          <a:p>
            <a:pPr lvl="0"/>
            <a:r>
              <a:rPr lang="pt-BR" dirty="0"/>
              <a:t>Reuniões com o eixo da química para pensar junto a </a:t>
            </a:r>
            <a:r>
              <a:rPr lang="pt-BR" dirty="0" smtClean="0"/>
              <a:t>monitoria, marcar reuniões mensais com monitores e alunos;</a:t>
            </a:r>
            <a:endParaRPr lang="pt-BR" dirty="0"/>
          </a:p>
          <a:p>
            <a:pPr lvl="0"/>
            <a:r>
              <a:rPr lang="pt-BR" dirty="0"/>
              <a:t>Monitor planejar junto com orientador o processo de monitoria e prestar contas;</a:t>
            </a:r>
          </a:p>
          <a:p>
            <a:pPr lvl="0"/>
            <a:r>
              <a:rPr lang="pt-BR" dirty="0"/>
              <a:t>Coordenadores estabelecerem sala reservada para monitoria com recursos como Datashow, quadro branco e cronograma planejado coletivamente divulgado com antecedência;</a:t>
            </a:r>
          </a:p>
          <a:p>
            <a:pPr lvl="0"/>
            <a:r>
              <a:rPr lang="pt-BR" dirty="0"/>
              <a:t>Realizar um diagnóstico com os alunos que participaram da monitoria, para avaliar o trabalho do monitor;</a:t>
            </a:r>
          </a:p>
          <a:p>
            <a:pPr lvl="0"/>
            <a:r>
              <a:rPr lang="pt-BR" dirty="0"/>
              <a:t>Lançar o edital de monitoria no início do semestre para não comprometer o </a:t>
            </a:r>
            <a:r>
              <a:rPr lang="pt-BR" dirty="0" smtClean="0"/>
              <a:t>processo com classificáveis ou renovação prevista;</a:t>
            </a:r>
            <a:endParaRPr lang="pt-BR" dirty="0"/>
          </a:p>
          <a:p>
            <a:pPr lvl="0"/>
            <a:r>
              <a:rPr lang="pt-BR" dirty="0"/>
              <a:t>Incluir na SIC um Encontro de Monitores para socializar práticas </a:t>
            </a:r>
            <a:r>
              <a:rPr lang="pt-BR" dirty="0" smtClean="0"/>
              <a:t>exitosas.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390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90C226"/>
                </a:solidFill>
              </a:rPr>
              <a:t>Bacharelado em Engenharia Ambiental e Sanitária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130" y="1764406"/>
            <a:ext cx="7675809" cy="42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Bacharelado em Engenharia Ambiental e Sanitária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/>
              <a:t>ASPECTOS POSITIVOS: </a:t>
            </a:r>
            <a:endParaRPr lang="pt-BR" sz="2800" dirty="0"/>
          </a:p>
          <a:p>
            <a:pPr lvl="0"/>
            <a:r>
              <a:rPr lang="pt-BR" dirty="0"/>
              <a:t>Estudos e pesquisas constantes facilitam o aprendizado do aluno enquanto monitor. “Aprendemos muito além do que quando estudamos a disciplina. Para mim, foi tão positivo que decidi utilizar recursos da monitoria para o meu TCC e o mestrado” (Rafaela);</a:t>
            </a:r>
          </a:p>
          <a:p>
            <a:pPr lvl="0"/>
            <a:r>
              <a:rPr lang="pt-BR" dirty="0"/>
              <a:t>Houve de fato contribuição no aprendizado para quem se interessou. Bastante procura pela monitoria, até porque é prática no laboratório;</a:t>
            </a:r>
          </a:p>
          <a:p>
            <a:pPr lvl="0"/>
            <a:r>
              <a:rPr lang="pt-BR" dirty="0"/>
              <a:t>Estudo em grupo, orientações por e-mail, </a:t>
            </a:r>
            <a:r>
              <a:rPr lang="pt-BR" dirty="0" err="1"/>
              <a:t>WhatsApp</a:t>
            </a:r>
            <a:r>
              <a:rPr lang="pt-BR" dirty="0"/>
              <a:t>; </a:t>
            </a:r>
          </a:p>
          <a:p>
            <a:pPr lvl="0"/>
            <a:r>
              <a:rPr lang="pt-BR" dirty="0"/>
              <a:t>O monitor é um ‘braço’ do professor no laboratório.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25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Bacharelado em Engenharia Ambiental e Sanitária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b="1" dirty="0"/>
              <a:t>ASPECTOS NEGATIVOS: </a:t>
            </a:r>
            <a:endParaRPr lang="pt-BR" sz="2800" dirty="0"/>
          </a:p>
          <a:p>
            <a:pPr lvl="0"/>
            <a:r>
              <a:rPr lang="pt-BR" dirty="0"/>
              <a:t>Falta de recursos laboratoriais, equipamentos básicos como luvas, vidrarias, máscaras, papel filme dificultam o desenvolvimento do aluno na prática;</a:t>
            </a:r>
          </a:p>
          <a:p>
            <a:pPr lvl="0"/>
            <a:r>
              <a:rPr lang="pt-BR" dirty="0"/>
              <a:t>Não temos um laboratório de Limnologia. Utilizamos um laboratório de microbiologia cedido.</a:t>
            </a:r>
          </a:p>
          <a:p>
            <a:pPr lvl="0">
              <a:buClr>
                <a:srgbClr val="90C226"/>
              </a:buClr>
            </a:pP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“Rever </a:t>
            </a:r>
            <a:r>
              <a:rPr lang="pt-BR" dirty="0">
                <a:solidFill>
                  <a:prstClr val="black">
                    <a:lumMod val="75000"/>
                    <a:lumOff val="25000"/>
                  </a:prstClr>
                </a:solidFill>
              </a:rPr>
              <a:t>a baixa procura pela disciplina de Climatologia, não há indicativos de necessidade de monitoria nesta </a:t>
            </a:r>
            <a:r>
              <a:rPr lang="pt-B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disciplina”. ( Monitor)</a:t>
            </a:r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3010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Bacharelado em Engenharia Ambiental e Sanitária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dirty="0"/>
              <a:t>SUGESTÕES: </a:t>
            </a:r>
            <a:endParaRPr lang="pt-BR" sz="2800" dirty="0"/>
          </a:p>
          <a:p>
            <a:pPr lvl="0"/>
            <a:r>
              <a:rPr lang="pt-BR" dirty="0"/>
              <a:t>Implantar um laboratório de Limnologia com recursos básicos necessários;</a:t>
            </a:r>
          </a:p>
          <a:p>
            <a:pPr lvl="0"/>
            <a:r>
              <a:rPr lang="pt-BR" dirty="0"/>
              <a:t>Processo contínuo de liberação de editais, pelo menos valer por dois semestres (Resolução 06/03/10 Art. </a:t>
            </a:r>
            <a:r>
              <a:rPr lang="pt-BR" dirty="0" smtClean="0"/>
              <a:t>18);</a:t>
            </a:r>
            <a:endParaRPr lang="pt-BR" dirty="0"/>
          </a:p>
          <a:p>
            <a:pPr lvl="0"/>
            <a:r>
              <a:rPr lang="pt-BR" dirty="0"/>
              <a:t>Seleção continuada com cadastro de reserva para substituir monitor que deixou a monitoria no semestre em curso;</a:t>
            </a:r>
          </a:p>
          <a:p>
            <a:pPr lvl="0"/>
            <a:r>
              <a:rPr lang="pt-BR" dirty="0"/>
              <a:t>Solicitar recursos básicos comtemplando a disciplina.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03882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846</TotalTime>
  <Words>787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Facetado</vt:lpstr>
      <vt:lpstr>Avaliação Programa de Monitoria 2019.1</vt:lpstr>
      <vt:lpstr>Licenciatura em Química</vt:lpstr>
      <vt:lpstr>Licenciatura em Química</vt:lpstr>
      <vt:lpstr>Licenciatura em Química</vt:lpstr>
      <vt:lpstr>Licenciatura em Química</vt:lpstr>
      <vt:lpstr>Bacharelado em Engenharia Ambiental e Sanitária</vt:lpstr>
      <vt:lpstr>Bacharelado em Engenharia Ambiental e Sanitária</vt:lpstr>
      <vt:lpstr>Bacharelado em Engenharia Ambiental e Sanitária</vt:lpstr>
      <vt:lpstr>Bacharelado em Engenharia Ambiental e Sanitária</vt:lpstr>
      <vt:lpstr>Técnico em Informática e Bacharelado em Ciência da Computação</vt:lpstr>
      <vt:lpstr>Técnico em Informática e Bacharelado em Ciência da Computação</vt:lpstr>
      <vt:lpstr>Técnico em Informática e Bacharelado em Ciência da Computação</vt:lpstr>
      <vt:lpstr>Técnico em Informática e Bacharelado em Ciência da Computação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Avaliação Programa de Monitoria 2019.1</dc:title>
  <dc:creator>Roseane Silveira</dc:creator>
  <cp:lastModifiedBy>Restaurante</cp:lastModifiedBy>
  <cp:revision>12</cp:revision>
  <dcterms:created xsi:type="dcterms:W3CDTF">2019-08-23T17:34:25Z</dcterms:created>
  <dcterms:modified xsi:type="dcterms:W3CDTF">2019-10-11T19:51:16Z</dcterms:modified>
</cp:coreProperties>
</file>