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70" r:id="rId4"/>
    <p:sldId id="274" r:id="rId5"/>
    <p:sldId id="275" r:id="rId6"/>
    <p:sldId id="271" r:id="rId7"/>
    <p:sldId id="273" r:id="rId8"/>
    <p:sldId id="272" r:id="rId9"/>
    <p:sldId id="266" r:id="rId10"/>
    <p:sldId id="257" r:id="rId11"/>
    <p:sldId id="258" r:id="rId12"/>
    <p:sldId id="259" r:id="rId13"/>
    <p:sldId id="267" r:id="rId14"/>
    <p:sldId id="260" r:id="rId15"/>
    <p:sldId id="261" r:id="rId16"/>
    <p:sldId id="262" r:id="rId17"/>
    <p:sldId id="268" r:id="rId18"/>
    <p:sldId id="263" r:id="rId19"/>
    <p:sldId id="264" r:id="rId20"/>
    <p:sldId id="26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PROGRAMA DE MONITORIA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1097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Licenciatura em Química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680883"/>
            <a:ext cx="8596668" cy="4360480"/>
          </a:xfrm>
        </p:spPr>
        <p:txBody>
          <a:bodyPr/>
          <a:lstStyle/>
          <a:p>
            <a:pPr marL="0" lvl="0" indent="0">
              <a:buNone/>
            </a:pPr>
            <a:r>
              <a:rPr lang="pt-BR" sz="2800" b="1" dirty="0" smtClean="0"/>
              <a:t>ASPECTOS POSITIVOS:</a:t>
            </a:r>
          </a:p>
          <a:p>
            <a:pPr lvl="0"/>
            <a:r>
              <a:rPr lang="pt-BR" dirty="0" smtClean="0"/>
              <a:t>O </a:t>
            </a:r>
            <a:r>
              <a:rPr lang="pt-BR" dirty="0"/>
              <a:t>processo de monitoria vai além da </a:t>
            </a:r>
            <a:r>
              <a:rPr lang="pt-BR" dirty="0" smtClean="0"/>
              <a:t>disciplina favorece ao aprendizado, é dinâmico, prático, agrega muita experiência, principalmente na licenciatura. </a:t>
            </a:r>
            <a:r>
              <a:rPr lang="pt-BR" dirty="0"/>
              <a:t>No 1° semestre há dúvidas </a:t>
            </a:r>
            <a:r>
              <a:rPr lang="pt-BR" dirty="0" smtClean="0"/>
              <a:t>até sobre a </a:t>
            </a:r>
            <a:r>
              <a:rPr lang="pt-BR" dirty="0"/>
              <a:t>instituição; </a:t>
            </a:r>
          </a:p>
          <a:p>
            <a:pPr lvl="0"/>
            <a:r>
              <a:rPr lang="pt-BR" dirty="0"/>
              <a:t>Há disciplinas em que a prática mediada pelo monitor viabiliza o processo de aprendizagem – aprender a fazer, fazendo;</a:t>
            </a:r>
          </a:p>
          <a:p>
            <a:pPr lvl="0"/>
            <a:r>
              <a:rPr lang="pt-BR" dirty="0"/>
              <a:t>O orientador foi fundamental no desempenho da monitoria. A parceria funcionou muito bem.</a:t>
            </a:r>
          </a:p>
          <a:p>
            <a:pPr lvl="0"/>
            <a:r>
              <a:rPr lang="pt-BR" dirty="0"/>
              <a:t>“Fez rever minha prática como orientadora e surpreendeu” (</a:t>
            </a:r>
            <a:r>
              <a:rPr lang="pt-BR" dirty="0" smtClean="0"/>
              <a:t>profa. De Metodologia Científica)</a:t>
            </a:r>
            <a:endParaRPr lang="pt-BR" dirty="0"/>
          </a:p>
          <a:p>
            <a:r>
              <a:rPr lang="pt-BR" dirty="0"/>
              <a:t>O monitor precisa pesquisar, desenvolvendo muito mais </a:t>
            </a:r>
            <a:r>
              <a:rPr lang="pt-BR" dirty="0" smtClean="0"/>
              <a:t>aprendizagem </a:t>
            </a:r>
            <a:r>
              <a:rPr lang="pt-BR" dirty="0"/>
              <a:t>do que quando cursou a disciplina.</a:t>
            </a:r>
          </a:p>
        </p:txBody>
      </p:sp>
    </p:spTree>
    <p:extLst>
      <p:ext uri="{BB962C8B-B14F-4D97-AF65-F5344CB8AC3E}">
        <p14:creationId xmlns:p14="http://schemas.microsoft.com/office/powerpoint/2010/main" val="2728810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Licenciatura em Química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b="1" dirty="0"/>
              <a:t>ASPECTOS NEGATIVOS: </a:t>
            </a:r>
            <a:endParaRPr lang="pt-BR" sz="2800" dirty="0"/>
          </a:p>
          <a:p>
            <a:pPr lvl="0"/>
            <a:r>
              <a:rPr lang="pt-BR" dirty="0"/>
              <a:t>Dificuldade de orientadores em orientar monitores – horários incompatíveis</a:t>
            </a:r>
            <a:r>
              <a:rPr lang="pt-BR" dirty="0" smtClean="0"/>
              <a:t>;</a:t>
            </a:r>
          </a:p>
          <a:p>
            <a:pPr lvl="0"/>
            <a:r>
              <a:rPr lang="pt-BR" dirty="0" smtClean="0"/>
              <a:t>Sala disponível e choque de horários com outros monitores;</a:t>
            </a:r>
            <a:endParaRPr lang="pt-BR" dirty="0"/>
          </a:p>
          <a:p>
            <a:pPr lvl="0"/>
            <a:r>
              <a:rPr lang="pt-BR" dirty="0"/>
              <a:t>Monitoria não ter espaço físico determinado para acontecer. Ter que </a:t>
            </a:r>
            <a:r>
              <a:rPr lang="pt-BR" dirty="0" smtClean="0"/>
              <a:t>procurar sala e buscar </a:t>
            </a:r>
            <a:r>
              <a:rPr lang="pt-BR" dirty="0"/>
              <a:t>recursos, </a:t>
            </a:r>
            <a:r>
              <a:rPr lang="pt-BR" dirty="0" smtClean="0"/>
              <a:t>como pincel, Datashow, comprometendo </a:t>
            </a:r>
            <a:r>
              <a:rPr lang="pt-BR" dirty="0"/>
              <a:t>o tempo de monitoria</a:t>
            </a:r>
            <a:r>
              <a:rPr lang="pt-BR" dirty="0" smtClean="0"/>
              <a:t>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4254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Licenciatura em Química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716836"/>
            <a:ext cx="8596668" cy="38807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800" b="1" dirty="0"/>
              <a:t>SUGESTÕES: </a:t>
            </a:r>
            <a:endParaRPr lang="pt-BR" sz="2800" dirty="0"/>
          </a:p>
          <a:p>
            <a:pPr lvl="0"/>
            <a:r>
              <a:rPr lang="pt-BR" dirty="0"/>
              <a:t>Reuniões com o eixo da química para pensar junto a </a:t>
            </a:r>
            <a:r>
              <a:rPr lang="pt-BR" dirty="0" smtClean="0"/>
              <a:t>monitoria, marcar reuniões mensais com monitores e alunos;</a:t>
            </a:r>
            <a:endParaRPr lang="pt-BR" dirty="0"/>
          </a:p>
          <a:p>
            <a:pPr lvl="0"/>
            <a:r>
              <a:rPr lang="pt-BR" dirty="0"/>
              <a:t>Monitor planejar junto com orientador o processo de monitoria e prestar contas;</a:t>
            </a:r>
          </a:p>
          <a:p>
            <a:pPr lvl="0"/>
            <a:r>
              <a:rPr lang="pt-BR" sz="1900" dirty="0" smtClean="0">
                <a:solidFill>
                  <a:srgbClr val="FF0000"/>
                </a:solidFill>
              </a:rPr>
              <a:t>COORDENADORES ESTABELECEREM SALA RESERVADA PARA MONITORIA COM RECURSOS COMO DATASHOW, QUADRO BRANCO E CRONOGRAMA PLANEJADO COLETIVAMENTE DIVULGADO COM ANTECEDÊNCIA</a:t>
            </a:r>
            <a:r>
              <a:rPr lang="pt-BR" dirty="0" smtClean="0"/>
              <a:t>;</a:t>
            </a:r>
            <a:endParaRPr lang="pt-BR" dirty="0"/>
          </a:p>
          <a:p>
            <a:pPr lvl="0"/>
            <a:r>
              <a:rPr lang="pt-BR" dirty="0" smtClean="0">
                <a:solidFill>
                  <a:srgbClr val="FF0000"/>
                </a:solidFill>
              </a:rPr>
              <a:t>REALIZAR UM DIAGNÓSTICO COM OS ALUNOS QUE PARTICIPARAM DA MONITORIA, PARA AVALIAR O TRABALHO DO MONITOR</a:t>
            </a:r>
            <a:r>
              <a:rPr lang="pt-BR" dirty="0" smtClean="0"/>
              <a:t>;</a:t>
            </a:r>
          </a:p>
          <a:p>
            <a:pPr lvl="0"/>
            <a:r>
              <a:rPr lang="pt-BR" dirty="0" smtClean="0">
                <a:solidFill>
                  <a:srgbClr val="FF0000"/>
                </a:solidFill>
              </a:rPr>
              <a:t>LANÇAR O EDITAL DE MONITORIA NO INÍCIO DO SEMESTRE PARA NÃO COMPROMETER O PROCESSO COM CLASSIFICÁVEIS OU RENOVAÇÃO PREVISTA;</a:t>
            </a:r>
          </a:p>
          <a:p>
            <a:pPr lvl="0"/>
            <a:r>
              <a:rPr lang="pt-BR" dirty="0" smtClean="0"/>
              <a:t>Incluir </a:t>
            </a:r>
            <a:r>
              <a:rPr lang="pt-BR" dirty="0"/>
              <a:t>na SIC um Encontro de Monitores para socializar práticas </a:t>
            </a:r>
            <a:r>
              <a:rPr lang="pt-BR" dirty="0" smtClean="0"/>
              <a:t>exitosas.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3903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90C226"/>
                </a:solidFill>
              </a:rPr>
              <a:t>Bacharelado em Engenharia Ambiental e Sanitária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2130" y="1764406"/>
            <a:ext cx="7675809" cy="427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45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Bacharelado em Engenharia Ambiental e Sanitária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800" b="1" dirty="0"/>
              <a:t>ASPECTOS POSITIVOS: </a:t>
            </a:r>
            <a:endParaRPr lang="pt-BR" sz="2800" dirty="0"/>
          </a:p>
          <a:p>
            <a:pPr lvl="0"/>
            <a:r>
              <a:rPr lang="pt-BR" dirty="0"/>
              <a:t>Estudos e pesquisas constantes facilitam o aprendizado do aluno enquanto monitor. “Aprendemos muito além do que quando estudamos a disciplina. Para mim, foi tão positivo que decidi utilizar recursos da monitoria para o meu TCC e o mestrado” (Rafaela);</a:t>
            </a:r>
          </a:p>
          <a:p>
            <a:pPr lvl="0"/>
            <a:r>
              <a:rPr lang="pt-BR" dirty="0"/>
              <a:t>Houve de fato contribuição no aprendizado para quem se interessou. Bastante procura pela monitoria, até porque é prática no laboratório;</a:t>
            </a:r>
          </a:p>
          <a:p>
            <a:pPr lvl="0"/>
            <a:r>
              <a:rPr lang="pt-BR" dirty="0"/>
              <a:t>Estudo em grupo, orientações por e-mail, </a:t>
            </a:r>
            <a:r>
              <a:rPr lang="pt-BR" dirty="0" err="1"/>
              <a:t>WhatsApp</a:t>
            </a:r>
            <a:r>
              <a:rPr lang="pt-BR" dirty="0"/>
              <a:t>; </a:t>
            </a:r>
          </a:p>
          <a:p>
            <a:pPr lvl="0"/>
            <a:r>
              <a:rPr lang="pt-BR" dirty="0"/>
              <a:t>O monitor é um ‘braço’ do professor no laboratório.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5255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Bacharelado em Engenharia Ambiental e Sanitária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800" b="1" dirty="0"/>
              <a:t>ASPECTOS NEGATIVOS: </a:t>
            </a:r>
            <a:endParaRPr lang="pt-BR" sz="2800" dirty="0"/>
          </a:p>
          <a:p>
            <a:pPr lvl="0"/>
            <a:r>
              <a:rPr lang="pt-BR" dirty="0"/>
              <a:t>Falta de recursos laboratoriais, equipamentos básicos como luvas, vidrarias, máscaras, papel filme dificultam o desenvolvimento do aluno na prática;</a:t>
            </a:r>
          </a:p>
          <a:p>
            <a:pPr lvl="0"/>
            <a:r>
              <a:rPr lang="pt-BR" dirty="0"/>
              <a:t>Não temos um laboratório de Limnologia. Utilizamos um laboratório de microbiologia cedido.</a:t>
            </a:r>
          </a:p>
          <a:p>
            <a:pPr lvl="0">
              <a:buClr>
                <a:srgbClr val="90C226"/>
              </a:buClr>
            </a:pPr>
            <a:r>
              <a:rPr lang="pt-B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“Rever </a:t>
            </a:r>
            <a:r>
              <a:rPr lang="pt-BR" dirty="0">
                <a:solidFill>
                  <a:prstClr val="black">
                    <a:lumMod val="75000"/>
                    <a:lumOff val="25000"/>
                  </a:prstClr>
                </a:solidFill>
              </a:rPr>
              <a:t>a baixa procura pela disciplina de Climatologia, não há indicativos de necessidade de monitoria nesta </a:t>
            </a:r>
            <a:r>
              <a:rPr lang="pt-B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disciplina”. ( Monitor)</a:t>
            </a:r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3010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Bacharelado em Engenharia Ambiental e Sanitária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b="1" dirty="0"/>
              <a:t>SUGESTÕES: </a:t>
            </a:r>
            <a:endParaRPr lang="pt-BR" sz="2800" dirty="0"/>
          </a:p>
          <a:p>
            <a:pPr lvl="0"/>
            <a:r>
              <a:rPr lang="pt-BR" dirty="0"/>
              <a:t>Implantar um laboratório de Limnologia com recursos básicos necessários;</a:t>
            </a:r>
          </a:p>
          <a:p>
            <a:pPr lvl="0"/>
            <a:r>
              <a:rPr lang="pt-BR" dirty="0"/>
              <a:t>Processo contínuo de liberação de editais, pelo menos valer por dois semestres (Resolução 06/03/10 Art. </a:t>
            </a:r>
            <a:r>
              <a:rPr lang="pt-BR" dirty="0" smtClean="0"/>
              <a:t>18);</a:t>
            </a:r>
            <a:endParaRPr lang="pt-BR" dirty="0"/>
          </a:p>
          <a:p>
            <a:pPr lvl="0"/>
            <a:r>
              <a:rPr lang="pt-BR" dirty="0" smtClean="0">
                <a:solidFill>
                  <a:srgbClr val="FF0000"/>
                </a:solidFill>
              </a:rPr>
              <a:t>SELEÇÃO CONTINUADA COM CADASTRO DE RESERVA PARA SUBSTITUIR MONITOR QUE DEIXOU A MONITORIA NO SEMESTRE EM CURSO</a:t>
            </a:r>
            <a:r>
              <a:rPr lang="pt-BR" dirty="0" smtClean="0"/>
              <a:t>;</a:t>
            </a:r>
          </a:p>
          <a:p>
            <a:pPr lvl="0"/>
            <a:r>
              <a:rPr lang="pt-BR" dirty="0" smtClean="0"/>
              <a:t>Solicitar </a:t>
            </a:r>
            <a:r>
              <a:rPr lang="pt-BR" dirty="0"/>
              <a:t>recursos básicos comtemplando a disciplina.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0388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90C226"/>
                </a:solidFill>
              </a:rPr>
              <a:t>Técnico em Informática e Bacharelado em Ciência da Computação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6335" y="1777286"/>
            <a:ext cx="7979368" cy="426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9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Técnico em Informática e Bacharelado em Ciência da Computação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800" b="1" dirty="0"/>
              <a:t>ASPECTOS POSITIVOS: </a:t>
            </a:r>
            <a:endParaRPr lang="pt-BR" sz="2800" dirty="0"/>
          </a:p>
          <a:p>
            <a:pPr lvl="0"/>
            <a:r>
              <a:rPr lang="pt-BR" dirty="0"/>
              <a:t>Os monitores afirmaram a importância da monitoria para todos alunos e a experiência que </a:t>
            </a:r>
            <a:r>
              <a:rPr lang="pt-BR" dirty="0" smtClean="0"/>
              <a:t>proporciona;</a:t>
            </a:r>
            <a:endParaRPr lang="pt-BR" dirty="0"/>
          </a:p>
          <a:p>
            <a:pPr lvl="0"/>
            <a:r>
              <a:rPr lang="pt-BR" dirty="0"/>
              <a:t>Segundo os tutores, os estudantes PNEE demonstraram evolução quanto à socialização, o </a:t>
            </a:r>
            <a:r>
              <a:rPr lang="pt-BR" dirty="0" smtClean="0"/>
              <a:t>apoio entre os pares </a:t>
            </a:r>
            <a:r>
              <a:rPr lang="pt-BR" dirty="0"/>
              <a:t>fortaleceu a aprendizagem, apesar de curto tempo de </a:t>
            </a:r>
            <a:r>
              <a:rPr lang="pt-BR" dirty="0" smtClean="0"/>
              <a:t>intervenção; </a:t>
            </a:r>
            <a:endParaRPr lang="pt-BR" dirty="0"/>
          </a:p>
          <a:p>
            <a:pPr lvl="0"/>
            <a:r>
              <a:rPr lang="pt-BR" dirty="0" smtClean="0"/>
              <a:t>Professores foram unânimes quanto a importância da monitoria para todos alunos.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9083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Técnico em Informática e Bacharelado em Ciência da Computação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800" b="1" dirty="0"/>
              <a:t>ASPECTOS NEGATIVOS: </a:t>
            </a:r>
            <a:endParaRPr lang="pt-BR" sz="2800" dirty="0"/>
          </a:p>
          <a:p>
            <a:pPr lvl="0"/>
            <a:r>
              <a:rPr lang="pt-BR" dirty="0"/>
              <a:t>Monitores e professores apontaram o desinteresse dos alunos, a apatia como dificuldade e como causa o contra turno, a distância, a desinformação quanto à monitoria;</a:t>
            </a:r>
          </a:p>
          <a:p>
            <a:pPr lvl="0"/>
            <a:r>
              <a:rPr lang="pt-BR" dirty="0"/>
              <a:t>A fadiga mental e física do monitor que atua também como bolsista;</a:t>
            </a:r>
          </a:p>
          <a:p>
            <a:pPr lvl="0"/>
            <a:r>
              <a:rPr lang="pt-BR" dirty="0"/>
              <a:t>Dificuldade de encontrar o professor – orientador;</a:t>
            </a:r>
          </a:p>
          <a:p>
            <a:pPr lvl="0"/>
            <a:r>
              <a:rPr lang="pt-BR" dirty="0" smtClean="0"/>
              <a:t>; </a:t>
            </a:r>
            <a:r>
              <a:rPr lang="pt-BR" dirty="0"/>
              <a:t>Ausência de ações voltadas para os alunos novatos com conhecimento lógico-matemático deficitário</a:t>
            </a:r>
          </a:p>
          <a:p>
            <a:pPr lvl="0"/>
            <a:r>
              <a:rPr lang="pt-BR" dirty="0"/>
              <a:t>Professores encontram dificuldades de integrar as PNEE à turma.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20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74501"/>
          </a:xfrm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Programa de Monitoria do IFCE: </a:t>
            </a:r>
            <a:br>
              <a:rPr lang="pt-BR" sz="28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BR" sz="28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             </a:t>
            </a:r>
            <a:r>
              <a:rPr lang="pt-BR" sz="2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(Resolução Nº006 de março de 2010)</a:t>
            </a:r>
            <a:r>
              <a:rPr lang="pt-BR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pt-BR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BR" sz="28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pt-BR" sz="28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pt-BR" sz="28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687133"/>
            <a:ext cx="8596668" cy="43542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sz="2000" dirty="0" smtClean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pt-BR" sz="2800" dirty="0" smtClean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Estratégia para melhoria do processo de ensino-aprendizagem dos alunos do IFCE</a:t>
            </a:r>
            <a:r>
              <a:rPr lang="pt-BR" sz="28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pt-BR" sz="2800" dirty="0" smtClean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pt-BR" sz="2800" dirty="0" smtClean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pt-BR" sz="2800" dirty="0">
                <a:solidFill>
                  <a:schemeClr val="tx2"/>
                </a:solidFill>
              </a:rPr>
              <a:t>Art. 3º – A Monitoria constitui-se em atividade optativa dentro dos cursos do IFCE, podendo, quando da sua conclusão, ser pontuada como Atividade Complementar e constar no Histórico Escolar do estudante. </a:t>
            </a:r>
            <a:r>
              <a:rPr lang="pt-BR" sz="28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pt-BR" sz="28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BR" sz="28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                   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71995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Técnico em Informática e Bacharelado em Ciência da Computação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800" b="1" dirty="0"/>
              <a:t>SUGESTÕES: </a:t>
            </a:r>
            <a:endParaRPr lang="pt-BR" sz="2800" dirty="0"/>
          </a:p>
          <a:p>
            <a:pPr lvl="0"/>
            <a:r>
              <a:rPr lang="pt-BR" dirty="0"/>
              <a:t>Na acolhida, garantir que um </a:t>
            </a:r>
            <a:r>
              <a:rPr lang="pt-BR" dirty="0" smtClean="0"/>
              <a:t>ESTUDANE-MONITOR</a:t>
            </a:r>
            <a:r>
              <a:rPr lang="pt-BR" dirty="0" smtClean="0"/>
              <a:t> </a:t>
            </a:r>
            <a:r>
              <a:rPr lang="pt-BR" dirty="0"/>
              <a:t>fale sobre Monitoria;</a:t>
            </a:r>
          </a:p>
          <a:p>
            <a:pPr lvl="0"/>
            <a:r>
              <a:rPr lang="pt-BR" dirty="0" smtClean="0">
                <a:solidFill>
                  <a:srgbClr val="FF0000"/>
                </a:solidFill>
              </a:rPr>
              <a:t>AVALIAR A MONITORIA COM OS ALUNOS PARTICIPANTES ATRAVÉS DE QUESTIONÁRIOS PELO Q-ACADÊMICO</a:t>
            </a:r>
            <a:r>
              <a:rPr lang="pt-BR" dirty="0" smtClean="0"/>
              <a:t>;</a:t>
            </a:r>
            <a:endParaRPr lang="pt-BR" dirty="0"/>
          </a:p>
          <a:p>
            <a:pPr lvl="0"/>
            <a:r>
              <a:rPr lang="pt-BR" dirty="0">
                <a:solidFill>
                  <a:schemeClr val="tx2"/>
                </a:solidFill>
              </a:rPr>
              <a:t>Professor vincular pontuação aos alunos à frequência na monitoria;</a:t>
            </a:r>
          </a:p>
          <a:p>
            <a:pPr lvl="0"/>
            <a:r>
              <a:rPr lang="pt-BR" dirty="0"/>
              <a:t>Implantar o Plano Educacional Individualizado – PEI com as PNEE para corrigir deficiências em matemática visando integração à turma e favorecer a aprendizagem</a:t>
            </a:r>
            <a:r>
              <a:rPr lang="pt-BR" dirty="0" smtClean="0"/>
              <a:t>;</a:t>
            </a:r>
          </a:p>
          <a:p>
            <a:pPr lvl="0"/>
            <a:r>
              <a:rPr lang="pt-BR" dirty="0" smtClean="0"/>
              <a:t>NAPNE juntamente com monitores e professores desenvolver ações para integrar as PNNE à turma;</a:t>
            </a:r>
            <a:endParaRPr lang="pt-BR" dirty="0"/>
          </a:p>
          <a:p>
            <a:pPr lvl="0"/>
            <a:r>
              <a:rPr lang="pt-BR" dirty="0" smtClean="0">
                <a:solidFill>
                  <a:srgbClr val="FF0000"/>
                </a:solidFill>
              </a:rPr>
              <a:t>HAVER UMA MAIOR COBRANÇA POR PARTE DA DIREN COM RELAÇÃO AO ACOMPANHAMENTO DO MONITOR PELO PROFESSOR-ORIENTADOR</a:t>
            </a:r>
            <a:r>
              <a:rPr lang="pt-BR" dirty="0" smtClean="0"/>
              <a:t>;</a:t>
            </a:r>
          </a:p>
          <a:p>
            <a:pPr lvl="0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112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8439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Objetivos: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378039"/>
            <a:ext cx="8596668" cy="4855336"/>
          </a:xfrm>
        </p:spPr>
        <p:txBody>
          <a:bodyPr>
            <a:noAutofit/>
          </a:bodyPr>
          <a:lstStyle/>
          <a:p>
            <a:r>
              <a:rPr lang="pt-BR" sz="2400" dirty="0"/>
              <a:t>Art. 4º – Os objetivos do Programa de Monitoria do IFCE são: </a:t>
            </a:r>
          </a:p>
          <a:p>
            <a:r>
              <a:rPr lang="pt-BR" sz="2400" dirty="0"/>
              <a:t>I. Despertar no estudante o interesse pelo ensino e oportunizar a sua participação na vida acadêmica em situações </a:t>
            </a:r>
            <a:r>
              <a:rPr lang="pt-BR" sz="2400" dirty="0" err="1"/>
              <a:t>extra-curriculares</a:t>
            </a:r>
            <a:r>
              <a:rPr lang="pt-BR" sz="2400" dirty="0"/>
              <a:t> e que o conduzam à plena formação científica, técnica, cidadã e humanística; </a:t>
            </a:r>
          </a:p>
          <a:p>
            <a:r>
              <a:rPr lang="pt-BR" sz="2400" dirty="0"/>
              <a:t>II. Prestar o suporte ao corpo docente no desenvolvimento das práticas pedagógicas, no desenvolvimento de novas metodologias de ensino e na produção de material de apoio que aprimorem o processo ensino-aprendizagem; e </a:t>
            </a:r>
          </a:p>
          <a:p>
            <a:r>
              <a:rPr lang="pt-BR" sz="2400" dirty="0"/>
              <a:t>III. Prestar o apoio ao aprendizado do estudante que apresente maior grau de dificuldade em disciplinas/unidades curriculares e/ou conteúdo. 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53565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2682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D</a:t>
            </a:r>
            <a:r>
              <a:rPr lang="pt-BR" dirty="0" smtClean="0">
                <a:solidFill>
                  <a:schemeClr val="tx1"/>
                </a:solidFill>
              </a:rPr>
              <a:t>as atribuições do docente-orientador: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352282"/>
            <a:ext cx="8596668" cy="495836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800" dirty="0"/>
          </a:p>
          <a:p>
            <a:pPr>
              <a:spcBef>
                <a:spcPts val="0"/>
              </a:spcBef>
            </a:pPr>
            <a:r>
              <a:rPr lang="pt-BR" sz="2000" dirty="0"/>
              <a:t>participar, no âmbito da Coordenação de Curso ou do Departamento de Área, na elaboração do Edital do Programa de Monitoria e na seleção de estudantes candidatos; </a:t>
            </a:r>
          </a:p>
          <a:p>
            <a:pPr>
              <a:spcBef>
                <a:spcPts val="0"/>
              </a:spcBef>
            </a:pPr>
            <a:endParaRPr lang="pt-BR" sz="2000" dirty="0"/>
          </a:p>
          <a:p>
            <a:pPr>
              <a:spcBef>
                <a:spcPts val="0"/>
              </a:spcBef>
            </a:pPr>
            <a:r>
              <a:rPr lang="pt-BR" sz="2000" dirty="0"/>
              <a:t>II. Propor plano de trabalho a ser desenvolvido pelo Estudante-Monitor; </a:t>
            </a:r>
          </a:p>
          <a:p>
            <a:pPr>
              <a:spcBef>
                <a:spcPts val="0"/>
              </a:spcBef>
            </a:pPr>
            <a:endParaRPr lang="pt-BR" sz="2000" dirty="0"/>
          </a:p>
          <a:p>
            <a:pPr>
              <a:spcBef>
                <a:spcPts val="0"/>
              </a:spcBef>
            </a:pPr>
            <a:r>
              <a:rPr lang="pt-BR" sz="2000" dirty="0"/>
              <a:t>III. auxiliar o Estudante-Monitor na execução das suas atividades; </a:t>
            </a:r>
          </a:p>
          <a:p>
            <a:pPr>
              <a:spcBef>
                <a:spcPts val="0"/>
              </a:spcBef>
            </a:pPr>
            <a:endParaRPr lang="pt-BR" sz="2000" dirty="0"/>
          </a:p>
          <a:p>
            <a:pPr>
              <a:spcBef>
                <a:spcPts val="0"/>
              </a:spcBef>
            </a:pPr>
            <a:r>
              <a:rPr lang="pt-BR" sz="2000" dirty="0"/>
              <a:t>IV. acompanhar e avaliar o Estudante-Monitor, preencher o relatório conclusivo no final do ano letivo e opinar sobre a renovação ou cancelamento da Bolsa-Monitoria; e </a:t>
            </a:r>
          </a:p>
          <a:p>
            <a:pPr>
              <a:spcBef>
                <a:spcPts val="0"/>
              </a:spcBef>
            </a:pPr>
            <a:endParaRPr lang="pt-BR" sz="2000" dirty="0"/>
          </a:p>
          <a:p>
            <a:pPr>
              <a:spcBef>
                <a:spcPts val="0"/>
              </a:spcBef>
            </a:pPr>
            <a:r>
              <a:rPr lang="pt-BR" sz="2000" dirty="0"/>
              <a:t>V. analisar, semestralmente, Relatório de Atividades desenvolvidas, elaborado pelo Estudante-Monitor em seus aspectos quantitativos e qualitativos. 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836323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3564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Das atribuições do Coordenador: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413165"/>
            <a:ext cx="8596668" cy="4628198"/>
          </a:xfrm>
        </p:spPr>
        <p:txBody>
          <a:bodyPr/>
          <a:lstStyle/>
          <a:p>
            <a:r>
              <a:rPr lang="pt-BR" dirty="0"/>
              <a:t>I</a:t>
            </a:r>
            <a:r>
              <a:rPr lang="pt-BR" sz="2400" dirty="0"/>
              <a:t>. encaminhar à Diretoria de Ensino/ Departamento de Ensino do Campus ficha de </a:t>
            </a:r>
            <a:r>
              <a:rPr lang="pt-BR" sz="2400" dirty="0" err="1"/>
              <a:t>freqüência</a:t>
            </a:r>
            <a:r>
              <a:rPr lang="pt-BR" sz="2400" dirty="0"/>
              <a:t> mensal dos Estudantes-Monitores; </a:t>
            </a:r>
          </a:p>
          <a:p>
            <a:endParaRPr lang="pt-BR" sz="2400" dirty="0"/>
          </a:p>
          <a:p>
            <a:r>
              <a:rPr lang="pt-BR" sz="2400" dirty="0"/>
              <a:t>II. apoiar a Diretoria de Ensino /Departamento de Ensino, na elaboração do edital para seleção de alunos monitores observando o que estabelece este regulamento </a:t>
            </a:r>
          </a:p>
          <a:p>
            <a:endParaRPr lang="pt-BR" sz="2400" dirty="0"/>
          </a:p>
          <a:p>
            <a:r>
              <a:rPr lang="pt-BR" sz="2400" dirty="0"/>
              <a:t>III. encaminhar à Diretoria de Ensino/ Departamento de Ensino o relatório sobre o desenvolvimento e resultados do Programa Monitoria ao final do semestre letivo. </a:t>
            </a:r>
          </a:p>
        </p:txBody>
      </p:sp>
    </p:spTree>
    <p:extLst>
      <p:ext uri="{BB962C8B-B14F-4D97-AF65-F5344CB8AC3E}">
        <p14:creationId xmlns:p14="http://schemas.microsoft.com/office/powerpoint/2010/main" val="61545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33589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tx1"/>
                </a:solidFill>
              </a:rPr>
              <a:t>Das atribuições do </a:t>
            </a:r>
            <a:r>
              <a:rPr lang="pt-BR" dirty="0" smtClean="0">
                <a:solidFill>
                  <a:schemeClr val="tx1"/>
                </a:solidFill>
              </a:rPr>
              <a:t>Estudante-Monitor: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184856"/>
            <a:ext cx="8596668" cy="4856507"/>
          </a:xfrm>
        </p:spPr>
        <p:txBody>
          <a:bodyPr>
            <a:normAutofit fontScale="250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</a:pPr>
            <a:endParaRPr lang="pt-BR" sz="8000" dirty="0"/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pt-BR" sz="8000" dirty="0" smtClean="0"/>
              <a:t>I. Auxiliar </a:t>
            </a:r>
            <a:r>
              <a:rPr lang="pt-BR" sz="8000" dirty="0"/>
              <a:t>os docentes em tarefas didáticas, compatíveis com o seu grau de conhecimento relacionadas a: 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pt-BR" sz="3600" dirty="0"/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pt-BR" sz="8000" dirty="0"/>
              <a:t>a) assistência aos estudantes dos cursos técnicos e de graduação para resolução de exercícios, esclarecimento de dúvidas; 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pt-BR" sz="3600" dirty="0"/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pt-BR" sz="8000" dirty="0"/>
              <a:t>b) preparação de atividades teóricas e/ou práticas compatíveis com seu grau de conhecimento e experiência; e 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pt-BR" sz="8000" dirty="0"/>
              <a:t>c) auxiliar o professor-orientador na elaboração de material didático complementar. 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pt-BR" sz="8000" dirty="0"/>
              <a:t>II. Zelar pelo patrimônio e nome da Instituição, bem como cumprir suas normas internas; 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pt-BR" sz="3200" dirty="0"/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pt-BR" sz="8000" dirty="0"/>
              <a:t>III. Participar no apoio ao desenvolvimento de atividades institucionais como semana de curso, exposição tecnológica, feira de profissões, ou outros eventos promovidos pelas Coordenações de Curso ou Departamentos de Áreas; </a:t>
            </a:r>
            <a:endParaRPr lang="pt-BR" sz="3200" dirty="0"/>
          </a:p>
          <a:p>
            <a:r>
              <a:rPr lang="pt-BR" sz="8000" dirty="0"/>
              <a:t>IV. Elaborar semestralmente o Relatório de Atividades desenvolvidas; </a:t>
            </a:r>
          </a:p>
        </p:txBody>
      </p:sp>
    </p:spTree>
    <p:extLst>
      <p:ext uri="{BB962C8B-B14F-4D97-AF65-F5344CB8AC3E}">
        <p14:creationId xmlns:p14="http://schemas.microsoft.com/office/powerpoint/2010/main" val="2494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378039"/>
            <a:ext cx="8596668" cy="4663323"/>
          </a:xfrm>
        </p:spPr>
        <p:txBody>
          <a:bodyPr>
            <a:normAutofit lnSpcReduction="10000"/>
          </a:bodyPr>
          <a:lstStyle/>
          <a:p>
            <a:r>
              <a:rPr lang="pt-BR" sz="2200" dirty="0"/>
              <a:t>Art. 8º – São vedadas ao Estudante-Monitor as seguintes atividades: </a:t>
            </a:r>
          </a:p>
          <a:p>
            <a:r>
              <a:rPr lang="pt-BR" sz="2200" dirty="0"/>
              <a:t>I. o exercício de atividades técnico-administrativas; </a:t>
            </a:r>
          </a:p>
          <a:p>
            <a:r>
              <a:rPr lang="pt-BR" sz="2200" dirty="0"/>
              <a:t>II. a regência de classe, em aulas teóricas e/ou práticas, em substituição ao professor titular da disciplina/unidade curricular; </a:t>
            </a:r>
          </a:p>
          <a:p>
            <a:r>
              <a:rPr lang="pt-BR" sz="2200" dirty="0"/>
              <a:t>III. o preenchimento de documentos oficiais, de responsabilidade docente; </a:t>
            </a:r>
          </a:p>
          <a:p>
            <a:r>
              <a:rPr lang="pt-BR" sz="2200" dirty="0"/>
              <a:t>IV. a correção de prova ou outros trabalhos acadêmicos que impliquem na atribuição de mérito ou julgamento de valor; e </a:t>
            </a:r>
          </a:p>
          <a:p>
            <a:r>
              <a:rPr lang="pt-BR" sz="2200" dirty="0"/>
              <a:t>V. a resolução de listas de exercícios ou outros trabalhos acadêmicos, em substituição ao professor, limitando-se ao auxilio aos estudantes que buscam o apoio da Monitoria.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627063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É VEDADO AO ESTUDANTE-MONITOR: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769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5400" dirty="0">
                <a:solidFill>
                  <a:srgbClr val="90C226"/>
                </a:solidFill>
                <a:ea typeface="+mj-ea"/>
                <a:cs typeface="+mj-cs"/>
              </a:rPr>
              <a:t>Avaliação Programa de Monitoria 2019.1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7381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90C226"/>
                </a:solidFill>
              </a:rPr>
              <a:t>Licenciatura em Química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792" y="1493948"/>
            <a:ext cx="4695542" cy="355814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548" y="2746298"/>
            <a:ext cx="4545029" cy="359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0646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607</TotalTime>
  <Words>1381</Words>
  <Application>Microsoft Office PowerPoint</Application>
  <PresentationFormat>Widescreen</PresentationFormat>
  <Paragraphs>109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 Unicode MS</vt:lpstr>
      <vt:lpstr>Arial</vt:lpstr>
      <vt:lpstr>Trebuchet MS</vt:lpstr>
      <vt:lpstr>Wingdings 3</vt:lpstr>
      <vt:lpstr>Facetado</vt:lpstr>
      <vt:lpstr>PROGRAMA DE MONITORIA</vt:lpstr>
      <vt:lpstr>Programa de Monitoria do IFCE:                                            (Resolução Nº006 de março de 2010)  </vt:lpstr>
      <vt:lpstr>Objetivos:</vt:lpstr>
      <vt:lpstr>Das atribuições do docente-orientador:</vt:lpstr>
      <vt:lpstr>Das atribuições do Coordenador:</vt:lpstr>
      <vt:lpstr>Das atribuições do Estudante-Monitor:</vt:lpstr>
      <vt:lpstr>É VEDADO AO ESTUDANTE-MONITOR:</vt:lpstr>
      <vt:lpstr>Apresentação do PowerPoint</vt:lpstr>
      <vt:lpstr>Licenciatura em Química</vt:lpstr>
      <vt:lpstr>Licenciatura em Química</vt:lpstr>
      <vt:lpstr>Licenciatura em Química</vt:lpstr>
      <vt:lpstr>Licenciatura em Química</vt:lpstr>
      <vt:lpstr>Bacharelado em Engenharia Ambiental e Sanitária</vt:lpstr>
      <vt:lpstr>Bacharelado em Engenharia Ambiental e Sanitária</vt:lpstr>
      <vt:lpstr>Bacharelado em Engenharia Ambiental e Sanitária</vt:lpstr>
      <vt:lpstr>Bacharelado em Engenharia Ambiental e Sanitária</vt:lpstr>
      <vt:lpstr>Técnico em Informática e Bacharelado em Ciência da Computação</vt:lpstr>
      <vt:lpstr>Técnico em Informática e Bacharelado em Ciência da Computação</vt:lpstr>
      <vt:lpstr>Técnico em Informática e Bacharelado em Ciência da Computação</vt:lpstr>
      <vt:lpstr>Técnico em Informática e Bacharelado em Ciência da Computação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Avaliação Programa de Monitoria 2019.1</dc:title>
  <dc:creator>Roseane Silveira</dc:creator>
  <cp:lastModifiedBy>Restaurante</cp:lastModifiedBy>
  <cp:revision>22</cp:revision>
  <dcterms:created xsi:type="dcterms:W3CDTF">2019-08-23T17:34:25Z</dcterms:created>
  <dcterms:modified xsi:type="dcterms:W3CDTF">2020-01-17T15:02:18Z</dcterms:modified>
</cp:coreProperties>
</file>