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6" r:id="rId3"/>
    <p:sldId id="297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57" r:id="rId15"/>
    <p:sldId id="271" r:id="rId16"/>
    <p:sldId id="298" r:id="rId17"/>
    <p:sldId id="299" r:id="rId18"/>
    <p:sldId id="258" r:id="rId19"/>
    <p:sldId id="275" r:id="rId20"/>
    <p:sldId id="259" r:id="rId21"/>
    <p:sldId id="265" r:id="rId22"/>
    <p:sldId id="277" r:id="rId23"/>
    <p:sldId id="270" r:id="rId24"/>
    <p:sldId id="269" r:id="rId25"/>
    <p:sldId id="260" r:id="rId26"/>
    <p:sldId id="279" r:id="rId27"/>
    <p:sldId id="274" r:id="rId28"/>
    <p:sldId id="261" r:id="rId29"/>
    <p:sldId id="262" r:id="rId30"/>
    <p:sldId id="263" r:id="rId31"/>
    <p:sldId id="264" r:id="rId32"/>
    <p:sldId id="266" r:id="rId33"/>
    <p:sldId id="278" r:id="rId34"/>
    <p:sldId id="267" r:id="rId35"/>
    <p:sldId id="280" r:id="rId36"/>
    <p:sldId id="281" r:id="rId37"/>
    <p:sldId id="282" r:id="rId38"/>
    <p:sldId id="283" r:id="rId39"/>
    <p:sldId id="284" r:id="rId40"/>
    <p:sldId id="285" r:id="rId41"/>
    <p:sldId id="272" r:id="rId42"/>
    <p:sldId id="268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ifce.edu.br/espaco-estudante/regulamento-de-ordem-didatica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07067" y="2315551"/>
            <a:ext cx="7335597" cy="1735282"/>
          </a:xfrm>
        </p:spPr>
        <p:txBody>
          <a:bodyPr/>
          <a:lstStyle/>
          <a:p>
            <a:pPr algn="ctr"/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sz="3600" dirty="0" smtClean="0">
                <a:solidFill>
                  <a:schemeClr val="accent2">
                    <a:lumMod val="75000"/>
                  </a:schemeClr>
                </a:solidFill>
              </a:rPr>
              <a:t>SEMINÁRIO DE INTEGRAÇÃO-  </a:t>
            </a:r>
            <a:r>
              <a:rPr lang="pt-BR" sz="3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Ensino Médio Integrado em Comércio</a:t>
            </a:r>
            <a:endParaRPr lang="pt-BR" sz="3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394003"/>
          </a:xfrm>
        </p:spPr>
        <p:txBody>
          <a:bodyPr>
            <a:normAutofit fontScale="47500" lnSpcReduction="20000"/>
          </a:bodyPr>
          <a:lstStyle/>
          <a:p>
            <a:endParaRPr lang="pt-BR" dirty="0" smtClean="0"/>
          </a:p>
          <a:p>
            <a:endParaRPr lang="pt-BR" dirty="0"/>
          </a:p>
          <a:p>
            <a:r>
              <a:rPr lang="pt-BR" sz="5000" dirty="0" smtClean="0"/>
              <a:t>Coordenação Técnico-Pedagógica (CTP)</a:t>
            </a:r>
          </a:p>
          <a:p>
            <a:r>
              <a:rPr lang="pt-BR" sz="5000" dirty="0" smtClean="0"/>
              <a:t>Departamento de Ensino</a:t>
            </a:r>
            <a:endParaRPr lang="pt-BR" sz="50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494" y="422563"/>
            <a:ext cx="3533775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727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3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E6/vXRMAAAAlAAAAEQAAAC0AAAAAkAAAAEgAAACQAAAASAAAAAAAAAAAAAAAAAAAAAEAAABQAAAAAAAAAAAA4D8AAAAAAADgPwAAAAAAAOA/AAAAAAAA4D8AAAAAAADgPwAAAAAAAOA/AAAAAAAA4D8AAAAAAADgPwAAAAAAAOA/AAAAAAAA4D8CAAAAjAAAAAAAAAAAAAAAkMIm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AcAAAA4AAAAAAAAAAAAAAAAAAAA////AAAAAAAAAAAAAAAAAAAAAAAAAAAAAAAAAAAAAABkAAAAZAAAAAAAAAAjAAAABAAAAGQAAAAXAAAAFAAAAAAAAAAAAAAA/38AAP9/AAAAAAAACQAAAAQAAAD+////DAAAABAAAAAAAAAAAAAAAAAAAAAAAAAAHgAAAGgAAAAAAAAAAAAAAAAAAAAAAAAAAAAAABAnAAAQJwAAAAAAAAAAAAAAAAAAAAAAAAAAAAAAAAAAAAAAAAAAAAAUAAAAAAAAAMDA/wAAAAAAZAAAADIAAAAAAAAAZAAAAAAAAAB/f38ACgAAAB8AAABUAAAAAAAABQAAAAEAAAAAAAAAAAAAAAAAAAAAAAAAAAAAAAAAAAAAAAAAAAAAAAJ/f38AAAAAA8zMzADAwP8Af39/AAAAAAAAAAAAAAAAAP///wAAAAAAIQAAABgAAAAUAAAAlRUAAOIAAACkLQAAtSE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2951019" y="517583"/>
            <a:ext cx="4561840" cy="5581881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0354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5"/>
          <p:cNvSpPr>
            <a:extLst>
              <a:ext uri="smNativeData">
                <pr:smNativeData xmlns:pr="smNativeData" xmlns:p14="http://schemas.microsoft.com/office/powerpoint/2010/main" xmlns="" val="SMDATA_13_E6/vXRMAAAAlAAAAZAAAAE0AAAAAkAAAAEgAAACQAAAASAAAAAAAAAAAAAAAAAAAAAEAAABQAAAAAAAAAAAA4D8AAAAAAADgPwAAAAAAAOA/AAAAAAAA4D8AAAAAAADgPwAAAAAAAOA/AAAAAAAA4D8AAAAAAADgPwAAAAAAAOA/AAAAAAAA4D8CAAAAjAAAAAAAAAAAAAAAkMImDP///wgAAAAAAAAAAAAAAAAAAAAAAAAAAAAAAAAAAAAAZAAAAAEAAABAAAAAAAAAAAAAAAAAAAAAAAAAAAAAAAAAAAAAAAAAAAAAAAAAAAAAAAAAAAAAAAAAAAAAAAAAAAAAAAAAAAAAAAAAAAAAAAAAAAAAAAAAAAAAAAAAAAAAFAAAADwAAAABAAAAAAAAAAAAAAkPAAAAAQAAACMAAAAjAAAAIwAAAB4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I8AAv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3FAAAXQIAAP4mAACjBAAAECAAACYAAAAIAAAA//////////8="/>
              </a:ext>
            </a:extLst>
          </p:cNvSpPr>
          <p:nvPr/>
        </p:nvSpPr>
        <p:spPr>
          <a:xfrm>
            <a:off x="3082680" y="203429"/>
            <a:ext cx="4163146" cy="36957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/>
            </a:pPr>
            <a:r>
              <a:rPr lang="pt-BR" b="1" dirty="0"/>
              <a:t>  </a:t>
            </a:r>
            <a:r>
              <a:rPr lang="pt-BR" b="1" dirty="0" smtClean="0"/>
              <a:t>3º ANO</a:t>
            </a:r>
            <a:endParaRPr lang="pt-BR" b="1" dirty="0"/>
          </a:p>
        </p:txBody>
      </p:sp>
      <p:pic>
        <p:nvPicPr>
          <p:cNvPr id="5" name="Imagem 3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E6/vXRMAAAAlAAAAEQAAAC0AAAAAkAAAAEgAAACQAAAASAAAAAAAAAAAAAAAAAAAAAEAAABQAAAAAAAAAAAA4D8AAAAAAADgPwAAAAAAAOA/AAAAAAAA4D8AAAAAAADgPwAAAAAAAOA/AAAAAAAA4D8AAAAAAADgPwAAAAAAAOA/AAAAAAAA4D8CAAAAjAAAAAAAAAAAAAAAkMIm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AcAAAA4AAAAAAAAAAAAAAAAAAAA////AAAAAAAAAAAAAAAAAAAAAAAAAAAAAAAAAAAAAABkAAAAZAAAAAAAAAAjAAAABAAAAGQAAAAXAAAAFAAAAAAAAAAAAAAA/38AAP9/AAAAAAAACQAAAAQAAAAABCAwDAAAABAAAAAAAAAAAAAAAAAAAAAAAAAAHgAAAGgAAAAAAAAAAAAAAAAAAAAAAAAAAAAAABAnAAAQJwAAAAAAAAAAAAAAAAAAAAAAAAAAAAAAAAAAAAAAAAAAAAAUAAAAAAAAAMDA/wAAAAAAZAAAADIAAAAAAAAAZAAAAAAAAAB/f38ACgAAAB8AAABUAAAAAAAABQAAAAEAAAAAAAAAAAAAAAAAAAAAAAAAAAAAAAAAAAAAAAAAAAAAAAJ/f38AAAAAA8zMzADAwP8Af39/AAAAAAAAAAAAAAAAAP///wAAAAAAIQAAABgAAAAUAAAAShAAAN8DAAA2KwAAvgY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2701636" y="712412"/>
            <a:ext cx="4748646" cy="46672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Imagem 5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E6/vXRMAAAAlAAAAEQAAAC0AAAAAkAAAAEgAAACQAAAASAAAAAAAAAAAAAAAAAAAAAEAAABQAAAAAAAAAAAA4D8AAAAAAADgPwAAAAAAAOA/AAAAAAAA4D8AAAAAAADgPwAAAAAAAOA/AAAAAAAA4D8AAAAAAADgPwAAAAAAAOA/AAAAAAAA4D8CAAAAjAAAAAAAAAAAAAAAkMIm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AAAABQAAAAEAAAAAAAAAAAAAAAAAAAAAAAAAAAAAAAAAAAAAAAAAAAAAAAJ/f38AAAAAA8zMzADAwP8Af39/AAAAAAAAAAAAAAAAAP///wAAAAAAIQAAABgAAAAUAAAAdxAAAL4GAAA2KwAAwyg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2784764" y="1179137"/>
            <a:ext cx="4665518" cy="5530215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33031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3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E6/vXRMAAAAlAAAAEQAAAC0AAAAAkAAAAEgAAACQAAAASAAAAAAAAAAAAAAAAAAAAAEAAABQAAAAAAAAAAAA4D8AAAAAAADgPwAAAAAAAOA/AAAAAAAA4D8AAAAAAADgPwAAAAAAAOA/AAAAAAAA4D8AAAAAAADgPwAAAAAAAOA/AAAAAAAA4D8CAAAAjAAAAAAAAAAAAAAAkMIm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kMImBf///wEAAAAAAAAAAAAAAAAAAAAAAAAAAAAAAAAAAAAAAAAAAAAAAAJ/f38A6+vrA8zMzADAwP8Af39/AAAAAAAAAAAAAAAAAP///wAAAAAAIQAAABgAAAAUAAAA6g0AAK8CAADALwAAfCY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2261870" y="436245"/>
            <a:ext cx="5500370" cy="5819775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5420941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15636" y="2430425"/>
            <a:ext cx="995449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ü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pt-BR" altLang="pt-BR" sz="3200" b="1" dirty="0"/>
              <a:t>Coordenação do Curso Técnico Integrado em Comércio: </a:t>
            </a:r>
            <a:r>
              <a:rPr lang="pt-BR" altLang="pt-BR" sz="3200" b="1" dirty="0">
                <a:solidFill>
                  <a:srgbClr val="FF0000"/>
                </a:solidFill>
              </a:rPr>
              <a:t>Profª Adriana Sales</a:t>
            </a:r>
          </a:p>
        </p:txBody>
      </p:sp>
    </p:spTree>
    <p:extLst>
      <p:ext uri="{BB962C8B-B14F-4D97-AF65-F5344CB8AC3E}">
        <p14:creationId xmlns:p14="http://schemas.microsoft.com/office/powerpoint/2010/main" val="11457530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34534" y="1690255"/>
            <a:ext cx="8596668" cy="2466108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Ensino Médio Integrado em Comércio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2700" dirty="0" smtClean="0">
                <a:solidFill>
                  <a:schemeClr val="tx1"/>
                </a:solidFill>
              </a:rPr>
              <a:t>Ao </a:t>
            </a:r>
            <a:r>
              <a:rPr lang="pt-BR" sz="2700" dirty="0">
                <a:solidFill>
                  <a:schemeClr val="tx1"/>
                </a:solidFill>
              </a:rPr>
              <a:t>concluir </a:t>
            </a:r>
            <a:r>
              <a:rPr lang="pt-BR" sz="2700" dirty="0" smtClean="0">
                <a:solidFill>
                  <a:schemeClr val="tx1"/>
                </a:solidFill>
              </a:rPr>
              <a:t>o </a:t>
            </a:r>
            <a:r>
              <a:rPr lang="pt-BR" sz="2700" dirty="0">
                <a:solidFill>
                  <a:schemeClr val="tx1"/>
                </a:solidFill>
              </a:rPr>
              <a:t>curso, o aluno receberá certificado de conclusão do </a:t>
            </a:r>
            <a:r>
              <a:rPr lang="pt-BR" sz="2700" dirty="0" smtClean="0">
                <a:solidFill>
                  <a:schemeClr val="tx1"/>
                </a:solidFill>
              </a:rPr>
              <a:t>Ensino </a:t>
            </a:r>
            <a:r>
              <a:rPr lang="pt-BR" sz="2700" dirty="0">
                <a:solidFill>
                  <a:schemeClr val="tx1"/>
                </a:solidFill>
              </a:rPr>
              <a:t>M</a:t>
            </a:r>
            <a:r>
              <a:rPr lang="pt-BR" sz="2700" dirty="0" smtClean="0">
                <a:solidFill>
                  <a:schemeClr val="tx1"/>
                </a:solidFill>
              </a:rPr>
              <a:t>édio </a:t>
            </a:r>
            <a:r>
              <a:rPr lang="pt-BR" sz="2700" dirty="0">
                <a:solidFill>
                  <a:schemeClr val="tx1"/>
                </a:solidFill>
              </a:rPr>
              <a:t>e diploma do curso </a:t>
            </a:r>
            <a:r>
              <a:rPr lang="pt-BR" sz="2700" dirty="0" smtClean="0">
                <a:solidFill>
                  <a:schemeClr val="tx1"/>
                </a:solidFill>
              </a:rPr>
              <a:t>técnico em Comércio</a:t>
            </a:r>
            <a:r>
              <a:rPr lang="pt-BR" dirty="0" smtClean="0">
                <a:solidFill>
                  <a:schemeClr val="tx1"/>
                </a:solidFill>
              </a:rPr>
              <a:t>.</a:t>
            </a:r>
            <a:r>
              <a:rPr lang="pt-BR" altLang="pt-BR" dirty="0">
                <a:solidFill>
                  <a:schemeClr val="tx1"/>
                </a:solidFill>
              </a:rPr>
              <a:t/>
            </a:r>
            <a:br>
              <a:rPr lang="pt-BR" altLang="pt-BR" dirty="0">
                <a:solidFill>
                  <a:schemeClr val="tx1"/>
                </a:solidFill>
              </a:rPr>
            </a:b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358737" y="3699163"/>
            <a:ext cx="37407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1313">
              <a:buFont typeface="Wingdings" panose="05000000000000000000" pitchFamily="2" charset="2"/>
              <a:buChar char="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pt-BR" altLang="pt-BR" sz="2400" b="1" dirty="0" smtClean="0"/>
              <a:t>Regime Semestral;</a:t>
            </a:r>
          </a:p>
          <a:p>
            <a:pPr indent="-341313">
              <a:buFont typeface="Wingdings" panose="05000000000000000000" pitchFamily="2" charset="2"/>
              <a:buChar char="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pt-BR" altLang="pt-BR" sz="2400" dirty="0" smtClean="0"/>
              <a:t>Duração de 3 anos;</a:t>
            </a:r>
          </a:p>
          <a:p>
            <a:pPr indent="-341313">
              <a:buFont typeface="Wingdings" panose="05000000000000000000" pitchFamily="2" charset="2"/>
              <a:buChar char="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pt-BR" altLang="pt-BR" sz="2400" dirty="0" smtClean="0"/>
              <a:t>Turma com 40 alunos</a:t>
            </a:r>
            <a:r>
              <a:rPr lang="pt-BR" altLang="pt-BR" sz="2400" dirty="0"/>
              <a:t>;</a:t>
            </a:r>
            <a:endParaRPr lang="pt-BR" altLang="pt-BR" sz="2400" dirty="0" smtClean="0"/>
          </a:p>
          <a:p>
            <a:pPr indent="-341313">
              <a:buFont typeface="Wingdings" panose="05000000000000000000" pitchFamily="2" charset="2"/>
              <a:buChar char="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pt-BR" altLang="pt-BR" sz="2400" dirty="0" smtClean="0"/>
              <a:t>Integral.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494" y="422563"/>
            <a:ext cx="3533775" cy="95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4601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7996" y="1111105"/>
            <a:ext cx="6381191" cy="3881437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706582" y="5371053"/>
            <a:ext cx="69878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ctr">
              <a:buFont typeface="Arial" panose="020B0604020202020204" pitchFamily="34" charset="0"/>
              <a:buChar char="✔"/>
            </a:pPr>
            <a:r>
              <a:rPr lang="pt-BR" kern="150" dirty="0">
                <a:latin typeface="Arial" panose="020B060402020202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Os estudantes receberão gratuitamente </a:t>
            </a:r>
            <a:r>
              <a:rPr lang="pt-BR" kern="150" dirty="0" smtClean="0">
                <a:latin typeface="Arial" panose="020B060402020202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lanche/almoço/lanche quando tiver aulas à tarde.</a:t>
            </a:r>
            <a:endParaRPr lang="pt-BR" kern="150" dirty="0">
              <a:effectLst/>
              <a:latin typeface="StarSymbol"/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289968" y="467591"/>
            <a:ext cx="4977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Horário das Aulas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102078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812371" y="2558534"/>
            <a:ext cx="52229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pt-BR" altLang="pt-BR" sz="3600" b="1" dirty="0"/>
              <a:t>Professores do Curso;</a:t>
            </a:r>
          </a:p>
        </p:txBody>
      </p:sp>
    </p:spTree>
    <p:extLst>
      <p:ext uri="{BB962C8B-B14F-4D97-AF65-F5344CB8AC3E}">
        <p14:creationId xmlns:p14="http://schemas.microsoft.com/office/powerpoint/2010/main" val="3943935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616676" y="2818306"/>
            <a:ext cx="78779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pt-BR" altLang="pt-BR" sz="3600" b="1" dirty="0"/>
              <a:t>Coordenação Técnico-Pedagógica;</a:t>
            </a:r>
          </a:p>
        </p:txBody>
      </p:sp>
    </p:spTree>
    <p:extLst>
      <p:ext uri="{BB962C8B-B14F-4D97-AF65-F5344CB8AC3E}">
        <p14:creationId xmlns:p14="http://schemas.microsoft.com/office/powerpoint/2010/main" val="25109713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652155" y="612292"/>
            <a:ext cx="743989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1313" algn="ctr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pt-BR" altLang="pt-BR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Função </a:t>
            </a:r>
            <a:r>
              <a:rPr lang="pt-BR" altLang="pt-BR" sz="3200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da Família</a:t>
            </a:r>
          </a:p>
          <a:p>
            <a:pPr indent="-341313" algn="just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endParaRPr lang="pt-BR" altLang="pt-BR" sz="2400" dirty="0">
              <a:latin typeface="Calibri" panose="020F0502020204030204" pitchFamily="34" charset="0"/>
            </a:endParaRPr>
          </a:p>
          <a:p>
            <a:pPr indent="-341313" algn="just">
              <a:buSzTx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pt-BR" altLang="pt-BR" sz="2400" dirty="0">
                <a:latin typeface="Calibri" panose="020F0502020204030204" pitchFamily="34" charset="0"/>
              </a:rPr>
              <a:t>           O que os pais podem fazer para melhorar o desempenho </a:t>
            </a:r>
            <a:r>
              <a:rPr lang="pt-BR" altLang="pt-BR" sz="2400" dirty="0" smtClean="0">
                <a:latin typeface="Calibri" panose="020F0502020204030204" pitchFamily="34" charset="0"/>
              </a:rPr>
              <a:t>do(a) filho(a) </a:t>
            </a:r>
            <a:r>
              <a:rPr lang="pt-BR" altLang="pt-BR" sz="2400" dirty="0">
                <a:latin typeface="Calibri" panose="020F0502020204030204" pitchFamily="34" charset="0"/>
              </a:rPr>
              <a:t>na escola?</a:t>
            </a:r>
          </a:p>
          <a:p>
            <a:pPr indent="-341313" algn="just">
              <a:buFont typeface="Wingdings" panose="05000000000000000000" pitchFamily="2" charset="2"/>
              <a:buChar char="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pt-BR" altLang="pt-BR" sz="2400" dirty="0">
                <a:latin typeface="Calibri" panose="020F0502020204030204" pitchFamily="34" charset="0"/>
              </a:rPr>
              <a:t>Interessar-se pelo que acontece na escola; </a:t>
            </a:r>
          </a:p>
          <a:p>
            <a:pPr indent="-341313" algn="just">
              <a:buFont typeface="Wingdings" panose="05000000000000000000" pitchFamily="2" charset="2"/>
              <a:buChar char="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pt-BR" altLang="pt-BR" sz="2400" dirty="0">
                <a:latin typeface="Calibri" panose="020F0502020204030204" pitchFamily="34" charset="0"/>
              </a:rPr>
              <a:t>Criar rotinas de estudo; </a:t>
            </a:r>
          </a:p>
          <a:p>
            <a:pPr indent="-341313" algn="just">
              <a:buFont typeface="Wingdings" panose="05000000000000000000" pitchFamily="2" charset="2"/>
              <a:buChar char="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pt-BR" altLang="pt-BR" sz="2400" dirty="0">
                <a:latin typeface="Calibri" panose="020F0502020204030204" pitchFamily="34" charset="0"/>
              </a:rPr>
              <a:t>Acompanhar boletins, tarefas, avaliações;</a:t>
            </a:r>
          </a:p>
          <a:p>
            <a:pPr indent="-341313" algn="just">
              <a:buFont typeface="Wingdings" panose="05000000000000000000" pitchFamily="2" charset="2"/>
              <a:buChar char="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pt-BR" altLang="pt-BR" sz="2400" dirty="0">
                <a:latin typeface="Calibri" panose="020F0502020204030204" pitchFamily="34" charset="0"/>
              </a:rPr>
              <a:t>Participar das reuniões de pais;</a:t>
            </a:r>
          </a:p>
        </p:txBody>
      </p:sp>
      <p:sp>
        <p:nvSpPr>
          <p:cNvPr id="6" name="Retângulo 5"/>
          <p:cNvSpPr/>
          <p:nvPr/>
        </p:nvSpPr>
        <p:spPr>
          <a:xfrm>
            <a:off x="1652155" y="3659280"/>
            <a:ext cx="73255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1313" algn="just">
              <a:buFont typeface="Wingdings" panose="05000000000000000000" pitchFamily="2" charset="2"/>
              <a:buChar char="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pt-BR" altLang="pt-BR" sz="2400" dirty="0">
                <a:latin typeface="Calibri" panose="020F0502020204030204" pitchFamily="34" charset="0"/>
              </a:rPr>
              <a:t>Valorizar a relação entre a escola e a família;</a:t>
            </a:r>
          </a:p>
          <a:p>
            <a:pPr indent="-341313" algn="just">
              <a:buFont typeface="Wingdings" panose="05000000000000000000" pitchFamily="2" charset="2"/>
              <a:buChar char="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pt-BR" altLang="pt-BR" sz="2400" dirty="0">
                <a:latin typeface="Calibri" panose="020F0502020204030204" pitchFamily="34" charset="0"/>
              </a:rPr>
              <a:t>Entender a Instituição e suas regras; </a:t>
            </a:r>
          </a:p>
          <a:p>
            <a:pPr indent="-341313" algn="just">
              <a:buFont typeface="Wingdings" panose="05000000000000000000" pitchFamily="2" charset="2"/>
              <a:buChar char="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pt-BR" altLang="pt-BR" sz="2400" dirty="0">
                <a:latin typeface="Calibri" panose="020F0502020204030204" pitchFamily="34" charset="0"/>
              </a:rPr>
              <a:t>Buscar parcerias produtivas com os professores</a:t>
            </a:r>
            <a:r>
              <a:rPr lang="pt-BR" altLang="pt-BR" dirty="0">
                <a:latin typeface="Calibri" panose="020F05020202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430434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465119" y="2160537"/>
            <a:ext cx="7439891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1313" algn="just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endParaRPr lang="pt-BR" altLang="pt-BR" sz="2400" dirty="0">
              <a:latin typeface="Calibri" panose="020F0502020204030204" pitchFamily="34" charset="0"/>
            </a:endParaRPr>
          </a:p>
          <a:p>
            <a:pPr marL="457200" indent="-457200" algn="ctr">
              <a:buFont typeface="Wingdings" panose="05000000000000000000" pitchFamily="2" charset="2"/>
              <a:buChar char="ü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pt-BR" altLang="pt-BR" sz="4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Informativo;</a:t>
            </a:r>
          </a:p>
          <a:p>
            <a:pPr marL="457200" indent="-457200" algn="ctr">
              <a:buFont typeface="Wingdings" panose="05000000000000000000" pitchFamily="2" charset="2"/>
              <a:buChar char="ü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pt-BR" altLang="pt-BR" sz="4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Ficha de saúde;</a:t>
            </a:r>
            <a:endParaRPr lang="pt-BR" altLang="pt-BR" sz="4400" dirty="0">
              <a:solidFill>
                <a:schemeClr val="accent5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  <a:p>
            <a:pPr indent="-341313" algn="just">
              <a:buFont typeface="Wingdings" panose="05000000000000000000" pitchFamily="2" charset="2"/>
              <a:buChar char="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endParaRPr lang="pt-BR" altLang="pt-BR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238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789709" y="259772"/>
            <a:ext cx="950768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endParaRPr lang="pt-BR" altLang="pt-BR" sz="2400" b="1" dirty="0" smtClean="0"/>
          </a:p>
          <a:p>
            <a: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endParaRPr lang="pt-BR" altLang="pt-BR" sz="2400" b="1" dirty="0"/>
          </a:p>
          <a:p>
            <a: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endParaRPr lang="pt-BR" altLang="pt-BR" sz="2400" b="1" dirty="0" smtClean="0"/>
          </a:p>
          <a:p>
            <a: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endParaRPr lang="pt-BR" altLang="pt-BR" sz="2400" b="1" dirty="0"/>
          </a:p>
          <a:p>
            <a: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endParaRPr lang="pt-BR" altLang="pt-BR" sz="2400" b="1" dirty="0" smtClean="0"/>
          </a:p>
          <a:p>
            <a: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endParaRPr lang="pt-BR" altLang="pt-BR" sz="2400" b="1" dirty="0"/>
          </a:p>
          <a:p>
            <a:pPr marL="342900" indent="-342900" algn="ctr">
              <a:buFont typeface="Wingdings" panose="05000000000000000000" pitchFamily="2" charset="2"/>
              <a:buChar char="ü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pt-BR" altLang="pt-BR" sz="3600" b="1" dirty="0" smtClean="0"/>
              <a:t>Direção Geral: </a:t>
            </a:r>
            <a:r>
              <a:rPr lang="pt-BR" altLang="pt-BR" sz="3600" b="1" dirty="0" smtClean="0">
                <a:solidFill>
                  <a:srgbClr val="FF0000"/>
                </a:solidFill>
              </a:rPr>
              <a:t>Profº Lourival Soares</a:t>
            </a:r>
          </a:p>
          <a:p>
            <a:pPr marL="342900" indent="-342900">
              <a:buFont typeface="Wingdings" panose="05000000000000000000" pitchFamily="2" charset="2"/>
              <a:buChar char="ü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endParaRPr lang="pt-BR" altLang="pt-BR" sz="2400" b="1" dirty="0" smtClean="0"/>
          </a:p>
          <a:p>
            <a: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endParaRPr lang="pt-BR" altLang="pt-BR" sz="2400" b="1" dirty="0" smtClean="0">
              <a:solidFill>
                <a:srgbClr val="FF0000"/>
              </a:solidFill>
            </a:endParaRPr>
          </a:p>
          <a:p>
            <a: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endParaRPr lang="pt-BR" altLang="pt-BR" sz="2400" b="1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endParaRPr lang="pt-BR" altLang="pt-BR" sz="2400" b="1" dirty="0" smtClean="0"/>
          </a:p>
          <a:p>
            <a:pPr marL="342900" indent="-342900">
              <a:buFont typeface="Wingdings" panose="05000000000000000000" pitchFamily="2" charset="2"/>
              <a:buChar char="ü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endParaRPr lang="pt-BR" alt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3076449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645226" y="875721"/>
            <a:ext cx="883920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1313">
              <a:buFont typeface="Wingdings" panose="05000000000000000000" pitchFamily="2" charset="2"/>
              <a:buChar char="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pt-BR" altLang="pt-BR" sz="2400" dirty="0"/>
              <a:t>Fardamento obrigatório;</a:t>
            </a:r>
          </a:p>
          <a:p>
            <a:pPr indent="-341313">
              <a:buFont typeface="Wingdings" panose="05000000000000000000" pitchFamily="2" charset="2"/>
              <a:buChar char="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pt-BR" altLang="pt-BR" sz="2400" dirty="0"/>
              <a:t>Prezar pela pontualidade</a:t>
            </a:r>
            <a:r>
              <a:rPr lang="pt-BR" altLang="pt-BR" sz="2400" dirty="0" smtClean="0"/>
              <a:t>;</a:t>
            </a:r>
          </a:p>
          <a:p>
            <a:pPr indent="-341313">
              <a:buFont typeface="Wingdings" panose="05000000000000000000" pitchFamily="2" charset="2"/>
              <a:buChar char="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pt-BR" altLang="pt-BR" sz="2400" dirty="0" smtClean="0"/>
              <a:t>Mapa de sala;</a:t>
            </a:r>
            <a:endParaRPr lang="pt-BR" altLang="pt-BR" sz="2400" dirty="0"/>
          </a:p>
          <a:p>
            <a:pPr indent="-341313">
              <a:buFont typeface="Wingdings" panose="05000000000000000000" pitchFamily="2" charset="2"/>
              <a:buChar char="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pt-BR" altLang="pt-BR" sz="2400" dirty="0"/>
              <a:t>Cuidado com o material de uso pessoal;</a:t>
            </a:r>
          </a:p>
          <a:p>
            <a:pPr indent="-341313">
              <a:buFont typeface="Wingdings" panose="05000000000000000000" pitchFamily="2" charset="2"/>
              <a:buChar char="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pt-BR" altLang="pt-BR" sz="2400" dirty="0" smtClean="0"/>
              <a:t>Justificativa </a:t>
            </a:r>
            <a:r>
              <a:rPr lang="pt-BR" altLang="pt-BR" sz="2400" dirty="0"/>
              <a:t>de faltas/Segunda chamada;</a:t>
            </a:r>
          </a:p>
          <a:p>
            <a:pPr indent="-341313">
              <a:buFont typeface="Wingdings" panose="05000000000000000000" pitchFamily="2" charset="2"/>
              <a:buChar char="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pt-BR" altLang="pt-BR" sz="2400" dirty="0"/>
              <a:t>Saída </a:t>
            </a:r>
            <a:r>
              <a:rPr lang="pt-BR" altLang="pt-BR" sz="2400" dirty="0" smtClean="0"/>
              <a:t>Antecipada/Entrada Atrasada</a:t>
            </a:r>
          </a:p>
          <a:p>
            <a:pPr indent="-341313">
              <a:buFont typeface="Wingdings" panose="05000000000000000000" pitchFamily="2" charset="2"/>
              <a:buChar char="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pt-BR" altLang="pt-BR" sz="2400" dirty="0" smtClean="0"/>
              <a:t>Visitas técnicas;</a:t>
            </a:r>
          </a:p>
          <a:p>
            <a:pPr indent="-341313">
              <a:buFont typeface="Wingdings" panose="05000000000000000000" pitchFamily="2" charset="2"/>
              <a:buChar char="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pt-BR" altLang="pt-BR" sz="2400" dirty="0" smtClean="0"/>
              <a:t>Horário </a:t>
            </a:r>
            <a:r>
              <a:rPr lang="pt-BR" altLang="pt-BR" sz="2400" dirty="0"/>
              <a:t>l</a:t>
            </a:r>
            <a:r>
              <a:rPr lang="pt-BR" altLang="pt-BR" sz="2400" dirty="0" smtClean="0"/>
              <a:t>anche: </a:t>
            </a:r>
            <a:r>
              <a:rPr lang="pt-BR" altLang="pt-BR" sz="2400" dirty="0" smtClean="0">
                <a:solidFill>
                  <a:srgbClr val="FF0000"/>
                </a:solidFill>
              </a:rPr>
              <a:t>9h às 9h30</a:t>
            </a:r>
          </a:p>
          <a:p>
            <a:pPr indent="-341313">
              <a:buFont typeface="Wingdings" panose="05000000000000000000" pitchFamily="2" charset="2"/>
              <a:buChar char="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pt-BR" altLang="pt-BR" sz="2400" dirty="0" smtClean="0"/>
              <a:t>Horário almoço: </a:t>
            </a:r>
            <a:r>
              <a:rPr lang="pt-BR" altLang="pt-BR" sz="2400" dirty="0" smtClean="0">
                <a:solidFill>
                  <a:srgbClr val="FF0000"/>
                </a:solidFill>
              </a:rPr>
              <a:t>12h às 12h30 (pegar fichas na recepção);</a:t>
            </a:r>
            <a:endParaRPr lang="pt-BR" altLang="pt-BR" sz="2400" dirty="0">
              <a:solidFill>
                <a:srgbClr val="FF0000"/>
              </a:solidFill>
            </a:endParaRPr>
          </a:p>
          <a:p>
            <a:pPr indent="-341313">
              <a:buFont typeface="Wingdings" panose="05000000000000000000" pitchFamily="2" charset="2"/>
              <a:buChar char="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pt-BR" altLang="pt-BR" sz="2400" dirty="0" smtClean="0"/>
              <a:t>Acesso aos documentos do Ensino;</a:t>
            </a:r>
          </a:p>
          <a:p>
            <a:pPr indent="-341313">
              <a:buFont typeface="Wingdings" panose="05000000000000000000" pitchFamily="2" charset="2"/>
              <a:buChar char="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pt-BR" altLang="pt-BR" sz="2400" dirty="0" smtClean="0"/>
              <a:t>Período de provas: </a:t>
            </a:r>
            <a:r>
              <a:rPr lang="pt-BR" altLang="pt-BR" sz="2400" dirty="0" smtClean="0">
                <a:solidFill>
                  <a:srgbClr val="FF0000"/>
                </a:solidFill>
              </a:rPr>
              <a:t>N1: 06 a 17 de abril</a:t>
            </a:r>
          </a:p>
          <a:p>
            <a:pPr indent="-341313">
              <a:buFont typeface="Wingdings" panose="05000000000000000000" pitchFamily="2" charset="2"/>
              <a:buChar char="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pt-BR" altLang="pt-BR" sz="2400" dirty="0" smtClean="0"/>
              <a:t>Período de provas: </a:t>
            </a:r>
            <a:r>
              <a:rPr lang="pt-BR" altLang="pt-BR" sz="2400" dirty="0" smtClean="0">
                <a:solidFill>
                  <a:srgbClr val="FF0000"/>
                </a:solidFill>
              </a:rPr>
              <a:t>N2: 22 de junho a 02 de julho</a:t>
            </a:r>
            <a:endParaRPr lang="pt-BR" altLang="pt-BR" sz="2400" dirty="0">
              <a:solidFill>
                <a:srgbClr val="FF0000"/>
              </a:solidFill>
            </a:endParaRPr>
          </a:p>
          <a:p>
            <a:pPr indent="-341313">
              <a:buFont typeface="Wingdings" panose="05000000000000000000" pitchFamily="2" charset="2"/>
              <a:buChar char="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pt-BR" altLang="pt-BR" sz="2400" dirty="0"/>
              <a:t>Internet em casa – os pais precisam estar atentos ao uso da internet e redes sociais. </a:t>
            </a:r>
            <a:endParaRPr lang="pt-BR" altLang="pt-BR" sz="2400" dirty="0" smtClean="0"/>
          </a:p>
          <a:p>
            <a:pPr indent="-341313">
              <a:buFont typeface="Wingdings" panose="05000000000000000000" pitchFamily="2" charset="2"/>
              <a:buChar char="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endParaRPr lang="pt-BR" altLang="pt-BR" sz="24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2504209" y="290946"/>
            <a:ext cx="4499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AVISOS</a:t>
            </a:r>
            <a:endParaRPr lang="pt-BR" sz="3200" dirty="0">
              <a:solidFill>
                <a:schemeClr val="accent5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9572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 </a:t>
            </a:r>
            <a:r>
              <a:rPr lang="pt-BR" sz="2000" dirty="0">
                <a:solidFill>
                  <a:schemeClr val="tx1"/>
                </a:solidFill>
              </a:rPr>
              <a:t>A saída do aluno das dependências do </a:t>
            </a:r>
            <a:r>
              <a:rPr lang="pt-BR" sz="2000" i="1" dirty="0">
                <a:solidFill>
                  <a:schemeClr val="tx1"/>
                </a:solidFill>
              </a:rPr>
              <a:t>campus</a:t>
            </a:r>
            <a:r>
              <a:rPr lang="pt-BR" sz="2000" dirty="0">
                <a:solidFill>
                  <a:schemeClr val="tx1"/>
                </a:solidFill>
              </a:rPr>
              <a:t> dentro do horário de aulas só será permitida com a autorização por escrito dos responsáveis (mediante confirmação via telefone) ou presença dos mesmos na CTP. </a:t>
            </a:r>
          </a:p>
        </p:txBody>
      </p:sp>
      <p:sp>
        <p:nvSpPr>
          <p:cNvPr id="5" name="Retângulo 4"/>
          <p:cNvSpPr/>
          <p:nvPr/>
        </p:nvSpPr>
        <p:spPr>
          <a:xfrm>
            <a:off x="727364" y="665018"/>
            <a:ext cx="8437418" cy="1205346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dirty="0" smtClean="0"/>
              <a:t> 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saída do(a) aluno(a) das dependências do </a:t>
            </a:r>
            <a:r>
              <a:rPr lang="pt-BR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campus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dentro do horário de aulas só será possível mediante autorização por escrito dos responsáveis  (confirmação via telefone) ou presença dos mesmos na CTP. </a:t>
            </a:r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3271" y="2103725"/>
            <a:ext cx="5095875" cy="3648075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1149928" y="5841998"/>
            <a:ext cx="8437418" cy="710046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dirty="0" smtClean="0"/>
              <a:t> 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aluno só sairá da instituição acompanhado de um responsável legal.</a:t>
            </a:r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8942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27364" y="665018"/>
            <a:ext cx="8437418" cy="1205346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dirty="0" smtClean="0"/>
              <a:t> 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ida do(a) aluno(a) para as visitas técnicas só será possível mediante autorização por escrito dos responsáveis  (confirmação via telefone) ou presença dos mesmos na Coordenação de Curso/CTP. </a:t>
            </a:r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5171" y="2437534"/>
            <a:ext cx="5172075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4584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593272" y="733428"/>
            <a:ext cx="713509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✔"/>
            </a:pPr>
            <a:r>
              <a:rPr lang="pt-BR" kern="15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Os materiais de uso pessoal (celular, câmera, Mp3, dinheiro ou quaisquer objetos de valor</a:t>
            </a:r>
            <a:r>
              <a:rPr lang="pt-BR" kern="150" dirty="0" smtClean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) </a:t>
            </a:r>
            <a:r>
              <a:rPr lang="pt-BR" kern="15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alheios às atividades escolares, são de total responsabilidade </a:t>
            </a:r>
            <a:r>
              <a:rPr lang="pt-BR" kern="150" dirty="0" smtClean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do(a) aluno(a). </a:t>
            </a:r>
            <a:r>
              <a:rPr lang="pt-BR" kern="150" dirty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O </a:t>
            </a:r>
            <a:r>
              <a:rPr lang="pt-BR" i="1" kern="150" dirty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Campus</a:t>
            </a:r>
            <a:r>
              <a:rPr lang="pt-BR" kern="150" dirty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 Baturité não se responsabiliza</a:t>
            </a:r>
            <a:r>
              <a:rPr lang="pt-BR" kern="15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 por eventuais danos, extravios ou furtos que possa haver.</a:t>
            </a:r>
            <a:endParaRPr lang="pt-BR" kern="150" dirty="0">
              <a:effectLst/>
              <a:latin typeface="StarSymbol"/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593272" y="2487754"/>
            <a:ext cx="7135090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spcAft>
                <a:spcPts val="0"/>
              </a:spcAft>
            </a:pPr>
            <a:endParaRPr lang="pt-BR" kern="150" dirty="0" smtClean="0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✔"/>
            </a:pPr>
            <a:r>
              <a:rPr lang="pt-BR" dirty="0" smtClean="0"/>
              <a:t>O celular </a:t>
            </a:r>
            <a:r>
              <a:rPr lang="pt-BR" dirty="0" smtClean="0">
                <a:solidFill>
                  <a:srgbClr val="FF0000"/>
                </a:solidFill>
              </a:rPr>
              <a:t>DEVE</a:t>
            </a:r>
            <a:r>
              <a:rPr lang="pt-BR" dirty="0" smtClean="0"/>
              <a:t> permanecer </a:t>
            </a:r>
            <a:r>
              <a:rPr lang="pt-BR" dirty="0" smtClean="0">
                <a:solidFill>
                  <a:srgbClr val="FF0000"/>
                </a:solidFill>
              </a:rPr>
              <a:t>desligado</a:t>
            </a:r>
            <a:r>
              <a:rPr lang="pt-BR" dirty="0" smtClean="0"/>
              <a:t> durante as aulas. O uso do celular só pode </a:t>
            </a:r>
            <a:r>
              <a:rPr lang="pt-BR" dirty="0"/>
              <a:t>ser permitido para fins didáticos, com a autorização do docente, conforme estabelecido na LEI n° 14.146, de 25 de junho de 2008</a:t>
            </a:r>
            <a:r>
              <a:rPr lang="pt-BR" dirty="0" smtClean="0"/>
              <a:t>.</a:t>
            </a:r>
          </a:p>
          <a:p>
            <a:pPr marL="342900" lvl="0" indent="-342900" algn="just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✔"/>
            </a:pP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✔"/>
            </a:pPr>
            <a:r>
              <a:rPr lang="pt-BR" kern="15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É obrigatório seguir os prazos e procedimentos descritos no Regulamento de Organização Didática (ROD</a:t>
            </a:r>
            <a:r>
              <a:rPr lang="pt-BR" kern="150" dirty="0" smtClean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) disponibilizado no link: </a:t>
            </a:r>
            <a:r>
              <a:rPr lang="pt-BR" dirty="0" smtClean="0">
                <a:solidFill>
                  <a:srgbClr val="FF0000"/>
                </a:solidFill>
                <a:hlinkClick r:id="rId2"/>
              </a:rPr>
              <a:t>https</a:t>
            </a:r>
            <a:r>
              <a:rPr lang="pt-BR" dirty="0">
                <a:solidFill>
                  <a:srgbClr val="FF0000"/>
                </a:solidFill>
                <a:hlinkClick r:id="rId2"/>
              </a:rPr>
              <a:t>://ifce.edu.br/espaco-estudante/regulamento-de-ordem-didatica</a:t>
            </a:r>
            <a:endParaRPr lang="pt-BR" kern="150" dirty="0">
              <a:solidFill>
                <a:srgbClr val="FF0000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✔"/>
            </a:pPr>
            <a:endParaRPr lang="pt-BR" kern="150" dirty="0" smtClean="0">
              <a:solidFill>
                <a:srgbClr val="FF0000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✔"/>
            </a:pPr>
            <a:endParaRPr lang="pt-BR" kern="150" dirty="0" smtClean="0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lvl="0" algn="just">
              <a:lnSpc>
                <a:spcPct val="120000"/>
              </a:lnSpc>
              <a:spcAft>
                <a:spcPts val="0"/>
              </a:spcAft>
            </a:pPr>
            <a:r>
              <a:rPr lang="pt-BR" dirty="0"/>
              <a:t/>
            </a:r>
            <a:br>
              <a:rPr lang="pt-BR" dirty="0"/>
            </a:br>
            <a:endParaRPr lang="pt-BR" kern="150" dirty="0">
              <a:effectLst/>
              <a:latin typeface="StarSymbol"/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1289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87135" y="457200"/>
            <a:ext cx="7933575" cy="2067791"/>
          </a:xfrm>
        </p:spPr>
        <p:txBody>
          <a:bodyPr>
            <a:normAutofit/>
          </a:bodyPr>
          <a:lstStyle/>
          <a:p>
            <a:pPr algn="ctr"/>
            <a:r>
              <a:rPr lang="pt-BR" sz="2400" dirty="0">
                <a:solidFill>
                  <a:schemeClr val="tx1"/>
                </a:solidFill>
              </a:rPr>
              <a:t>A aprovação em cada componente curricular resultará da média ponderada das avaliações, devendo ser superior ou igual a 6,0 (seis).</a:t>
            </a:r>
            <a:br>
              <a:rPr lang="pt-BR" sz="2400" dirty="0">
                <a:solidFill>
                  <a:schemeClr val="tx1"/>
                </a:solidFill>
              </a:rPr>
            </a:br>
            <a:endParaRPr lang="pt-BR" sz="2400" dirty="0">
              <a:solidFill>
                <a:schemeClr val="tx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2891" y="2268249"/>
            <a:ext cx="6829425" cy="36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4330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3" y="789709"/>
            <a:ext cx="9370675" cy="5251653"/>
          </a:xfrm>
        </p:spPr>
        <p:txBody>
          <a:bodyPr/>
          <a:lstStyle/>
          <a:p>
            <a:pPr indent="-341313" algn="ctr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pt-BR" altLang="pt-BR" sz="32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Conselho de Classe</a:t>
            </a:r>
          </a:p>
          <a:p>
            <a:pPr indent="-341313" algn="just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endParaRPr lang="pt-BR" altLang="pt-BR" sz="3200" dirty="0"/>
          </a:p>
          <a:p>
            <a:pPr indent="-341313" algn="just">
              <a:buFont typeface="Wingdings" panose="05000000000000000000" pitchFamily="2" charset="2"/>
              <a:buChar char="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pt-BR" altLang="pt-BR" sz="2800" dirty="0"/>
              <a:t>O que é?</a:t>
            </a:r>
          </a:p>
          <a:p>
            <a:pPr indent="-341313" algn="just">
              <a:buFont typeface="Wingdings" panose="05000000000000000000" pitchFamily="2" charset="2"/>
              <a:buChar char="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pt-BR" altLang="pt-BR" sz="2800" dirty="0"/>
              <a:t>Quem deve participar?</a:t>
            </a:r>
          </a:p>
          <a:p>
            <a:pPr indent="-341313" algn="just">
              <a:buFont typeface="Wingdings" panose="05000000000000000000" pitchFamily="2" charset="2"/>
              <a:buChar char="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pt-BR" altLang="pt-BR" sz="2800" dirty="0" smtClean="0"/>
              <a:t>Primeira reunião será </a:t>
            </a:r>
            <a:r>
              <a:rPr lang="pt-BR" altLang="pt-BR" sz="2800" dirty="0"/>
              <a:t>realizada no </a:t>
            </a:r>
            <a:r>
              <a:rPr lang="pt-BR" altLang="pt-BR" sz="2800" dirty="0" smtClean="0"/>
              <a:t>dia 04/03/2020;</a:t>
            </a:r>
            <a:endParaRPr lang="pt-BR" altLang="pt-BR" sz="2800" dirty="0"/>
          </a:p>
          <a:p>
            <a:pPr indent="-341313" algn="just">
              <a:buFont typeface="Wingdings" panose="05000000000000000000" pitchFamily="2" charset="2"/>
              <a:buChar char="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pt-BR" altLang="pt-BR" sz="2800" dirty="0" smtClean="0"/>
              <a:t>Deliberativo;</a:t>
            </a:r>
          </a:p>
          <a:p>
            <a:pPr indent="-341313" algn="just">
              <a:buFont typeface="Wingdings" panose="05000000000000000000" pitchFamily="2" charset="2"/>
              <a:buChar char="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pt-BR" altLang="pt-BR" sz="2800" dirty="0" smtClean="0"/>
              <a:t>Eleição do representante de pais;</a:t>
            </a:r>
            <a:endParaRPr lang="pt-BR" altLang="pt-BR" sz="28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519976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 txBox="1">
            <a:spLocks/>
          </p:cNvSpPr>
          <p:nvPr/>
        </p:nvSpPr>
        <p:spPr>
          <a:xfrm>
            <a:off x="677333" y="789709"/>
            <a:ext cx="9370675" cy="525165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41313" algn="ctr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pt-BR" altLang="pt-BR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Reuniões Conselho de Classe</a:t>
            </a:r>
          </a:p>
          <a:p>
            <a:pPr indent="-341313" algn="just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endParaRPr lang="pt-BR" altLang="pt-BR" sz="3200" dirty="0" smtClean="0"/>
          </a:p>
          <a:p>
            <a:pPr indent="-341313" algn="just">
              <a:buFont typeface="Wingdings" panose="05000000000000000000" pitchFamily="2" charset="2"/>
              <a:buChar char="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pt-BR" altLang="pt-BR" sz="2800" dirty="0" smtClean="0"/>
              <a:t>04 de março;</a:t>
            </a:r>
          </a:p>
          <a:p>
            <a:pPr indent="-341313" algn="just">
              <a:buFont typeface="Wingdings" panose="05000000000000000000" pitchFamily="2" charset="2"/>
              <a:buChar char="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pt-BR" altLang="pt-BR" sz="2800" dirty="0" smtClean="0"/>
              <a:t>06 de maio;</a:t>
            </a:r>
          </a:p>
          <a:p>
            <a:pPr indent="-341313" algn="just">
              <a:buFont typeface="Wingdings" panose="05000000000000000000" pitchFamily="2" charset="2"/>
              <a:buChar char="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pt-BR" altLang="pt-BR" sz="2800" dirty="0" smtClean="0"/>
              <a:t>09 de julho;</a:t>
            </a:r>
          </a:p>
        </p:txBody>
      </p:sp>
    </p:spTree>
    <p:extLst>
      <p:ext uri="{BB962C8B-B14F-4D97-AF65-F5344CB8AC3E}">
        <p14:creationId xmlns:p14="http://schemas.microsoft.com/office/powerpoint/2010/main" val="24551303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94509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Coordenadoria Controle Acadêmico-CCA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t-BR" sz="4000" dirty="0" smtClean="0"/>
          </a:p>
          <a:p>
            <a:pPr marL="0" indent="0" algn="ctr">
              <a:buNone/>
            </a:pPr>
            <a:r>
              <a:rPr lang="pt-BR" sz="4000" dirty="0" smtClean="0"/>
              <a:t>1º Acesso – Sistema Q-Acadêmico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34889474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16527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/>
              <a:t>SEMESTRE 2020.1 - </a:t>
            </a:r>
            <a:r>
              <a:rPr lang="pt-BR" sz="2800" b="1" u="dbl" dirty="0"/>
              <a:t>ENSINO MÉDIO INTEGRADO</a:t>
            </a:r>
            <a:r>
              <a:rPr lang="pt-BR" sz="2800" dirty="0"/>
              <a:t>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 smtClean="0"/>
              <a:t>Calendário Acadêmico </a:t>
            </a:r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9582" y="2858366"/>
            <a:ext cx="6567054" cy="318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6092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627" y="1675534"/>
            <a:ext cx="5700713" cy="326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752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389909" y="2317173"/>
            <a:ext cx="75126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pt-BR" altLang="pt-BR" sz="3200" b="1" dirty="0"/>
              <a:t>Direção de Ensino: </a:t>
            </a:r>
            <a:r>
              <a:rPr lang="pt-BR" altLang="pt-BR" sz="3200" b="1" dirty="0">
                <a:solidFill>
                  <a:srgbClr val="FF0000"/>
                </a:solidFill>
              </a:rPr>
              <a:t>Profª Lene </a:t>
            </a:r>
            <a:r>
              <a:rPr lang="pt-BR" altLang="pt-BR" sz="3200" b="1" dirty="0" smtClean="0">
                <a:solidFill>
                  <a:srgbClr val="FF0000"/>
                </a:solidFill>
              </a:rPr>
              <a:t>Maia</a:t>
            </a:r>
          </a:p>
          <a:p>
            <a: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endParaRPr lang="pt-BR" altLang="pt-BR" sz="3200" b="1" dirty="0">
              <a:solidFill>
                <a:srgbClr val="FF0000"/>
              </a:solidFill>
            </a:endParaRPr>
          </a:p>
          <a:p>
            <a: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pt-BR" altLang="pt-BR" sz="3200" b="1" dirty="0"/>
              <a:t>Substituta: </a:t>
            </a:r>
            <a:r>
              <a:rPr lang="pt-BR" altLang="pt-BR" sz="3200" b="1" dirty="0">
                <a:solidFill>
                  <a:srgbClr val="FF0000"/>
                </a:solidFill>
              </a:rPr>
              <a:t>Profª Lais Rodrigues</a:t>
            </a:r>
          </a:p>
        </p:txBody>
      </p:sp>
    </p:spTree>
    <p:extLst>
      <p:ext uri="{BB962C8B-B14F-4D97-AF65-F5344CB8AC3E}">
        <p14:creationId xmlns:p14="http://schemas.microsoft.com/office/powerpoint/2010/main" val="3208911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9192" y="1784638"/>
            <a:ext cx="6001182" cy="345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5315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t="1437"/>
          <a:stretch/>
        </p:blipFill>
        <p:spPr>
          <a:xfrm>
            <a:off x="1943100" y="1995054"/>
            <a:ext cx="6762750" cy="358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9194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t="2413"/>
          <a:stretch/>
        </p:blipFill>
        <p:spPr>
          <a:xfrm>
            <a:off x="1672936" y="1423556"/>
            <a:ext cx="7613939" cy="347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4149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128" y="1917555"/>
            <a:ext cx="6182158" cy="348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6323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0137" y="1927946"/>
            <a:ext cx="6120245" cy="367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5365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071254" y="607552"/>
            <a:ext cx="69376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</a:tabLst>
              <a:defRPr/>
            </a:pPr>
            <a:r>
              <a:rPr 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</a:rPr>
              <a:t>Fluxos (Integrado</a:t>
            </a:r>
            <a:r>
              <a:rPr lang="pt-B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</a:rPr>
              <a:t>)</a:t>
            </a:r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</a:rPr>
              <a:t/>
            </a:r>
            <a:b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</a:rPr>
            </a:br>
            <a:r>
              <a:rPr lang="pt-BR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</a:rPr>
              <a:t/>
            </a:r>
            <a:br>
              <a:rPr lang="pt-BR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</a:rPr>
            </a:br>
            <a:r>
              <a:rPr lang="pt-BR" b="1" dirty="0">
                <a:solidFill>
                  <a:srgbClr val="548235"/>
                </a:solidFill>
                <a:latin typeface="Calibri" pitchFamily="32" charset="0"/>
              </a:rPr>
              <a:t>Objetivo: </a:t>
            </a:r>
          </a:p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</a:tabLst>
              <a:defRPr/>
            </a:pPr>
            <a:r>
              <a:rPr lang="pt-BR" dirty="0">
                <a:solidFill>
                  <a:srgbClr val="000000"/>
                </a:solidFill>
                <a:latin typeface="Calibri" pitchFamily="32" charset="0"/>
              </a:rPr>
              <a:t>Melhorar os fluxos para as diferentes situações que podem ocorrer no universo integrado do nosso campus. </a:t>
            </a: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290945" y="2337953"/>
            <a:ext cx="9715500" cy="329391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buClr>
                <a:srgbClr val="FF0000"/>
              </a:buClr>
            </a:pPr>
            <a:r>
              <a:rPr lang="pt-BR" dirty="0" smtClean="0">
                <a:solidFill>
                  <a:schemeClr val="tx1"/>
                </a:solidFill>
              </a:rPr>
              <a:t/>
            </a:r>
            <a:br>
              <a:rPr lang="pt-BR" dirty="0" smtClean="0">
                <a:solidFill>
                  <a:schemeClr val="tx1"/>
                </a:solidFill>
              </a:rPr>
            </a:br>
            <a:r>
              <a:rPr lang="pt-BR" sz="2000" dirty="0" smtClean="0">
                <a:solidFill>
                  <a:srgbClr val="FF0000"/>
                </a:solidFill>
              </a:rPr>
              <a:t>1. Q</a:t>
            </a:r>
            <a:r>
              <a:rPr lang="pt-BR" altLang="pt-BR" sz="2000" b="1" dirty="0" smtClean="0">
                <a:solidFill>
                  <a:srgbClr val="FF0000"/>
                </a:solidFill>
              </a:rPr>
              <a:t>uando o(a) aluno(a) vier sem o fardamento adequado: </a:t>
            </a:r>
          </a:p>
          <a:p>
            <a:pPr>
              <a:buClr>
                <a:srgbClr val="FF0000"/>
              </a:buClr>
            </a:pPr>
            <a:r>
              <a:rPr lang="pt-BR" altLang="pt-BR" sz="2000" b="1" dirty="0" smtClean="0">
                <a:solidFill>
                  <a:srgbClr val="FF0000"/>
                </a:solidFill>
              </a:rPr>
              <a:t/>
            </a:r>
            <a:br>
              <a:rPr lang="pt-BR" altLang="pt-BR" sz="2000" b="1" dirty="0" smtClean="0">
                <a:solidFill>
                  <a:srgbClr val="FF0000"/>
                </a:solidFill>
              </a:rPr>
            </a:br>
            <a:r>
              <a:rPr lang="pt-BR" altLang="pt-BR" sz="2000" dirty="0" smtClean="0">
                <a:solidFill>
                  <a:schemeClr val="tx1"/>
                </a:solidFill>
              </a:rPr>
              <a:t>Vigilante/recepção/Prof.              Coord. Integrado</a:t>
            </a:r>
            <a:br>
              <a:rPr lang="pt-BR" altLang="pt-BR" sz="2000" dirty="0" smtClean="0">
                <a:solidFill>
                  <a:schemeClr val="tx1"/>
                </a:solidFill>
              </a:rPr>
            </a:br>
            <a:r>
              <a:rPr lang="pt-BR" altLang="pt-BR" sz="2000" dirty="0" smtClean="0">
                <a:solidFill>
                  <a:srgbClr val="FF0000"/>
                </a:solidFill>
              </a:rPr>
              <a:t>– autorizado (na primeira vez, analise do coordenador) –</a:t>
            </a:r>
            <a:r>
              <a:rPr lang="pt-BR" altLang="pt-BR" sz="2000" dirty="0" smtClean="0">
                <a:solidFill>
                  <a:schemeClr val="tx1"/>
                </a:solidFill>
              </a:rPr>
              <a:t> aluno entregar ao prof. / biblioteca;</a:t>
            </a:r>
            <a:br>
              <a:rPr lang="pt-BR" altLang="pt-BR" sz="2000" dirty="0" smtClean="0">
                <a:solidFill>
                  <a:schemeClr val="tx1"/>
                </a:solidFill>
              </a:rPr>
            </a:br>
            <a:r>
              <a:rPr lang="pt-BR" altLang="pt-BR" sz="2000" dirty="0" smtClean="0">
                <a:solidFill>
                  <a:schemeClr val="tx1"/>
                </a:solidFill>
              </a:rPr>
              <a:t> </a:t>
            </a:r>
            <a:br>
              <a:rPr lang="pt-BR" altLang="pt-BR" sz="2000" dirty="0" smtClean="0">
                <a:solidFill>
                  <a:schemeClr val="tx1"/>
                </a:solidFill>
              </a:rPr>
            </a:br>
            <a:r>
              <a:rPr lang="pt-BR" altLang="pt-BR" sz="2000" dirty="0" smtClean="0">
                <a:solidFill>
                  <a:schemeClr val="tx1"/>
                </a:solidFill>
              </a:rPr>
              <a:t>- </a:t>
            </a:r>
            <a:r>
              <a:rPr lang="pt-BR" altLang="pt-BR" sz="2000" dirty="0" smtClean="0">
                <a:solidFill>
                  <a:srgbClr val="FF0000"/>
                </a:solidFill>
              </a:rPr>
              <a:t>não autorizado – </a:t>
            </a:r>
            <a:r>
              <a:rPr lang="pt-BR" altLang="pt-BR" sz="2000" dirty="0" smtClean="0">
                <a:solidFill>
                  <a:schemeClr val="tx1"/>
                </a:solidFill>
              </a:rPr>
              <a:t>Enviar o aluno para CTP para ligar  pais/responsáveis;</a:t>
            </a:r>
            <a:br>
              <a:rPr lang="pt-BR" altLang="pt-BR" sz="2000" dirty="0" smtClean="0">
                <a:solidFill>
                  <a:schemeClr val="tx1"/>
                </a:solidFill>
              </a:rPr>
            </a:br>
            <a:endParaRPr lang="pt-BR" sz="2000" dirty="0">
              <a:solidFill>
                <a:schemeClr val="tx1"/>
              </a:solidFill>
            </a:endParaRPr>
          </a:p>
        </p:txBody>
      </p:sp>
      <p:cxnSp>
        <p:nvCxnSpPr>
          <p:cNvPr id="5" name="Conector de seta reta 4"/>
          <p:cNvCxnSpPr/>
          <p:nvPr/>
        </p:nvCxnSpPr>
        <p:spPr>
          <a:xfrm>
            <a:off x="3751118" y="3730337"/>
            <a:ext cx="54032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47133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677333" y="609599"/>
            <a:ext cx="9433021" cy="493914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altLang="pt-BR" sz="2000" dirty="0">
                <a:solidFill>
                  <a:srgbClr val="FF0000"/>
                </a:solidFill>
              </a:rPr>
              <a:t>2</a:t>
            </a:r>
            <a:r>
              <a:rPr lang="pt-BR" altLang="pt-BR" sz="2000" dirty="0" smtClean="0">
                <a:solidFill>
                  <a:srgbClr val="FF0000"/>
                </a:solidFill>
              </a:rPr>
              <a:t>) Quando o(a) aluno(a) sair do campus antes do término da aula sem autorização:</a:t>
            </a:r>
          </a:p>
          <a:p>
            <a:endParaRPr lang="pt-BR" altLang="pt-BR" sz="2000" dirty="0">
              <a:solidFill>
                <a:srgbClr val="FF0000"/>
              </a:solidFill>
              <a:latin typeface="Calibri Light" panose="020F0302020204030204" pitchFamily="34" charset="0"/>
            </a:endParaRPr>
          </a:p>
          <a:p>
            <a:r>
              <a:rPr lang="pt-BR" altLang="pt-BR" sz="4000" dirty="0" smtClean="0">
                <a:solidFill>
                  <a:schemeClr val="accent4"/>
                </a:solidFill>
                <a:latin typeface="Calibri Light" panose="020F0302020204030204" pitchFamily="34" charset="0"/>
              </a:rPr>
              <a:t/>
            </a:r>
            <a:br>
              <a:rPr lang="pt-BR" altLang="pt-BR" sz="4000" dirty="0" smtClean="0">
                <a:solidFill>
                  <a:schemeClr val="accent4"/>
                </a:solidFill>
                <a:latin typeface="Calibri Light" panose="020F0302020204030204" pitchFamily="34" charset="0"/>
              </a:rPr>
            </a:br>
            <a:r>
              <a:rPr lang="pt-BR" altLang="pt-BR" sz="4000" dirty="0" smtClean="0">
                <a:latin typeface="Calibri Light" panose="020F0302020204030204" pitchFamily="34" charset="0"/>
              </a:rPr>
              <a:t/>
            </a:r>
            <a:br>
              <a:rPr lang="pt-BR" altLang="pt-BR" sz="4000" dirty="0" smtClean="0">
                <a:latin typeface="Calibri Light" panose="020F0302020204030204" pitchFamily="34" charset="0"/>
              </a:rPr>
            </a:br>
            <a:endParaRPr lang="pt-BR" dirty="0"/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563033" y="1796907"/>
            <a:ext cx="9100511" cy="388077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70000"/>
              </a:lnSpc>
              <a:buFont typeface="Wingdings 3" charset="2"/>
              <a:buNone/>
            </a:pPr>
            <a:r>
              <a:rPr lang="pt-BR" altLang="pt-BR" sz="2000" dirty="0" smtClean="0"/>
              <a:t>(I) Informar a CTP: ligará imediatamente para os pais/responsável, registrar na pasta do aluno; solicitar explicações do ocorrido;</a:t>
            </a:r>
          </a:p>
          <a:p>
            <a:pPr algn="just">
              <a:lnSpc>
                <a:spcPct val="70000"/>
              </a:lnSpc>
              <a:buFont typeface="Wingdings 3" charset="2"/>
              <a:buNone/>
            </a:pPr>
            <a:endParaRPr lang="pt-BR" altLang="pt-BR" sz="2000" dirty="0" smtClean="0"/>
          </a:p>
          <a:p>
            <a:pPr algn="just">
              <a:lnSpc>
                <a:spcPct val="70000"/>
              </a:lnSpc>
              <a:buFont typeface="Wingdings 3" charset="2"/>
              <a:buNone/>
            </a:pPr>
            <a:r>
              <a:rPr lang="pt-BR" altLang="pt-BR" sz="2000" dirty="0" smtClean="0"/>
              <a:t>(II) Caso o problema seja recorrente (a partir da segunda vez), os responsáveis devem ser chamados à escola para reunião com a Direção de Ensino e a Comissão Disciplinar.</a:t>
            </a:r>
          </a:p>
          <a:p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6320125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>
            <a:normAutofit fontScale="5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altLang="pt-BR" sz="3800" dirty="0">
                <a:solidFill>
                  <a:srgbClr val="FF0000"/>
                </a:solidFill>
              </a:rPr>
              <a:t>3</a:t>
            </a:r>
            <a:r>
              <a:rPr lang="pt-BR" altLang="pt-BR" sz="3800" dirty="0" smtClean="0">
                <a:solidFill>
                  <a:srgbClr val="FF0000"/>
                </a:solidFill>
              </a:rPr>
              <a:t>) </a:t>
            </a:r>
            <a:r>
              <a:rPr lang="pt-BR" altLang="pt-BR" sz="3800" dirty="0">
                <a:solidFill>
                  <a:srgbClr val="FF0000"/>
                </a:solidFill>
              </a:rPr>
              <a:t>Q</a:t>
            </a:r>
            <a:r>
              <a:rPr lang="pt-BR" altLang="pt-BR" sz="3800" dirty="0" smtClean="0">
                <a:solidFill>
                  <a:srgbClr val="FF0000"/>
                </a:solidFill>
              </a:rPr>
              <a:t>uando o(a) aluno(a) se envolver em situações de agressões físicas e/ou verbais:</a:t>
            </a:r>
            <a:r>
              <a:rPr lang="pt-BR" altLang="pt-BR" dirty="0" smtClean="0">
                <a:solidFill>
                  <a:schemeClr val="accent4"/>
                </a:solidFill>
                <a:latin typeface="Calibri Light" panose="020F0302020204030204" pitchFamily="34" charset="0"/>
              </a:rPr>
              <a:t/>
            </a:r>
            <a:br>
              <a:rPr lang="pt-BR" altLang="pt-BR" dirty="0" smtClean="0">
                <a:solidFill>
                  <a:schemeClr val="accent4"/>
                </a:solidFill>
                <a:latin typeface="Calibri Light" panose="020F0302020204030204" pitchFamily="34" charset="0"/>
              </a:rPr>
            </a:br>
            <a:r>
              <a:rPr lang="pt-BR" altLang="pt-BR" dirty="0" smtClean="0">
                <a:solidFill>
                  <a:schemeClr val="accent4"/>
                </a:solidFill>
                <a:latin typeface="Calibri Light" panose="020F0302020204030204" pitchFamily="34" charset="0"/>
              </a:rPr>
              <a:t/>
            </a:r>
            <a:br>
              <a:rPr lang="pt-BR" altLang="pt-BR" dirty="0" smtClean="0">
                <a:solidFill>
                  <a:schemeClr val="accent4"/>
                </a:solidFill>
                <a:latin typeface="Calibri Light" panose="020F0302020204030204" pitchFamily="34" charset="0"/>
              </a:rPr>
            </a:br>
            <a:r>
              <a:rPr lang="pt-BR" altLang="pt-BR" dirty="0" smtClean="0">
                <a:solidFill>
                  <a:schemeClr val="accent4"/>
                </a:solidFill>
                <a:latin typeface="Calibri Light" panose="020F0302020204030204" pitchFamily="34" charset="0"/>
              </a:rPr>
              <a:t/>
            </a:r>
            <a:br>
              <a:rPr lang="pt-BR" altLang="pt-BR" dirty="0" smtClean="0">
                <a:solidFill>
                  <a:schemeClr val="accent4"/>
                </a:solidFill>
                <a:latin typeface="Calibri Light" panose="020F0302020204030204" pitchFamily="34" charset="0"/>
              </a:rPr>
            </a:br>
            <a:endParaRPr lang="pt-BR" dirty="0">
              <a:solidFill>
                <a:schemeClr val="accent4"/>
              </a:solidFill>
            </a:endParaRPr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None/>
            </a:pPr>
            <a:r>
              <a:rPr lang="pt-BR" altLang="pt-BR" sz="2000" dirty="0" smtClean="0"/>
              <a:t>(I) Alunos(as) devem ser encaminhados pelo assistente de alunos à Assistência Estudantil e Coordenação de curso, ligar para os pais buscar o aluno; </a:t>
            </a:r>
          </a:p>
          <a:p>
            <a:pPr marL="514350" indent="-514350">
              <a:lnSpc>
                <a:spcPct val="70000"/>
              </a:lnSpc>
              <a:buFont typeface="Wingdings 3" charset="2"/>
              <a:buAutoNum type="romanUcParenBoth"/>
            </a:pPr>
            <a:endParaRPr lang="pt-BR" altLang="pt-BR" sz="2000" dirty="0" smtClean="0"/>
          </a:p>
          <a:p>
            <a:pPr>
              <a:lnSpc>
                <a:spcPct val="70000"/>
              </a:lnSpc>
              <a:buNone/>
            </a:pPr>
            <a:r>
              <a:rPr lang="pt-BR" altLang="pt-BR" sz="2000" dirty="0" smtClean="0"/>
              <a:t>(II</a:t>
            </a:r>
            <a:r>
              <a:rPr lang="pt-BR" altLang="pt-BR" sz="2000" dirty="0"/>
              <a:t>) O caso será analisado pela Direção de Ensino e Comissão Disciplinar.</a:t>
            </a:r>
          </a:p>
          <a:p>
            <a:pPr>
              <a:lnSpc>
                <a:spcPct val="70000"/>
              </a:lnSpc>
              <a:buFont typeface="Wingdings 3" charset="2"/>
              <a:buNone/>
            </a:pPr>
            <a:endParaRPr lang="pt-BR" altLang="pt-BR" sz="2000" dirty="0" smtClean="0"/>
          </a:p>
          <a:p>
            <a:pPr>
              <a:lnSpc>
                <a:spcPct val="70000"/>
              </a:lnSpc>
              <a:buFont typeface="Wingdings 3" charset="2"/>
              <a:buNone/>
            </a:pPr>
            <a:r>
              <a:rPr lang="pt-BR" altLang="pt-BR" sz="2000" dirty="0" smtClean="0"/>
              <a:t>(III) Os pais / responsáveis: informados sobre o ocorrido e a punição aplicada.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671581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altLang="pt-BR" sz="2100" dirty="0">
                <a:solidFill>
                  <a:srgbClr val="FF0000"/>
                </a:solidFill>
              </a:rPr>
              <a:t>4</a:t>
            </a:r>
            <a:r>
              <a:rPr lang="pt-BR" altLang="pt-BR" sz="2100" dirty="0" smtClean="0">
                <a:solidFill>
                  <a:srgbClr val="FF0000"/>
                </a:solidFill>
              </a:rPr>
              <a:t>) Presença de pessoas externas à comunidade escolar no interior do campus:</a:t>
            </a:r>
            <a:r>
              <a:rPr lang="pt-BR" altLang="pt-BR" sz="4400" dirty="0" smtClean="0">
                <a:solidFill>
                  <a:schemeClr val="accent4"/>
                </a:solidFill>
                <a:latin typeface="Calibri Light" panose="020F0302020204030204" pitchFamily="34" charset="0"/>
              </a:rPr>
              <a:t/>
            </a:r>
            <a:br>
              <a:rPr lang="pt-BR" altLang="pt-BR" sz="4400" dirty="0" smtClean="0">
                <a:solidFill>
                  <a:schemeClr val="accent4"/>
                </a:solidFill>
                <a:latin typeface="Calibri Light" panose="020F0302020204030204" pitchFamily="34" charset="0"/>
              </a:rPr>
            </a:br>
            <a:endParaRPr lang="pt-BR" dirty="0">
              <a:solidFill>
                <a:schemeClr val="accent4"/>
              </a:solidFill>
            </a:endParaRPr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750071" y="1930400"/>
            <a:ext cx="8596668" cy="388077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None/>
            </a:pPr>
            <a:r>
              <a:rPr lang="pt-BR" altLang="pt-BR" u="sng" dirty="0" smtClean="0">
                <a:solidFill>
                  <a:schemeClr val="tx1"/>
                </a:solidFill>
              </a:rPr>
              <a:t>(I) Vigilante</a:t>
            </a:r>
            <a:r>
              <a:rPr lang="pt-BR" altLang="pt-BR" dirty="0" smtClean="0">
                <a:solidFill>
                  <a:schemeClr val="tx1"/>
                </a:solidFill>
              </a:rPr>
              <a:t>: abordagem e encaminhamento à recepção;</a:t>
            </a:r>
          </a:p>
          <a:p>
            <a:pPr marL="400050" indent="-400050">
              <a:lnSpc>
                <a:spcPct val="70000"/>
              </a:lnSpc>
              <a:buFont typeface="Wingdings 3" charset="2"/>
              <a:buAutoNum type="romanUcParenBoth"/>
            </a:pPr>
            <a:endParaRPr lang="pt-BR" altLang="pt-BR" dirty="0">
              <a:solidFill>
                <a:schemeClr val="tx1"/>
              </a:solidFill>
            </a:endParaRPr>
          </a:p>
          <a:p>
            <a:pPr marL="400050" indent="-400050">
              <a:lnSpc>
                <a:spcPct val="70000"/>
              </a:lnSpc>
              <a:buFont typeface="Wingdings 3" charset="2"/>
              <a:buAutoNum type="romanUcParenBoth"/>
            </a:pPr>
            <a:endParaRPr lang="pt-BR" altLang="pt-BR" dirty="0" smtClean="0">
              <a:solidFill>
                <a:schemeClr val="tx1"/>
              </a:solidFill>
            </a:endParaRPr>
          </a:p>
          <a:p>
            <a:pPr>
              <a:lnSpc>
                <a:spcPct val="70000"/>
              </a:lnSpc>
              <a:buFont typeface="Wingdings 3" charset="2"/>
              <a:buNone/>
            </a:pPr>
            <a:endParaRPr lang="pt-BR" altLang="pt-BR" dirty="0" smtClean="0">
              <a:solidFill>
                <a:schemeClr val="tx1"/>
              </a:solidFill>
            </a:endParaRPr>
          </a:p>
          <a:p>
            <a:pPr>
              <a:lnSpc>
                <a:spcPct val="70000"/>
              </a:lnSpc>
              <a:buFont typeface="Wingdings 3" charset="2"/>
              <a:buNone/>
            </a:pPr>
            <a:r>
              <a:rPr lang="pt-BR" altLang="pt-BR" dirty="0" smtClean="0">
                <a:solidFill>
                  <a:schemeClr val="tx1"/>
                </a:solidFill>
              </a:rPr>
              <a:t>(II) </a:t>
            </a:r>
            <a:r>
              <a:rPr lang="pt-BR" altLang="pt-BR" u="sng" dirty="0" smtClean="0">
                <a:solidFill>
                  <a:schemeClr val="tx1"/>
                </a:solidFill>
              </a:rPr>
              <a:t>Recepção</a:t>
            </a:r>
            <a:r>
              <a:rPr lang="pt-BR" altLang="pt-BR" dirty="0" smtClean="0">
                <a:solidFill>
                  <a:schemeClr val="tx1"/>
                </a:solidFill>
              </a:rPr>
              <a:t>:    registrar (documento com foto) e setor de destino;</a:t>
            </a:r>
          </a:p>
          <a:p>
            <a:pPr>
              <a:lnSpc>
                <a:spcPct val="70000"/>
              </a:lnSpc>
              <a:buFont typeface="Wingdings 3" charset="2"/>
              <a:buNone/>
            </a:pPr>
            <a:r>
              <a:rPr lang="pt-BR" altLang="pt-BR" dirty="0" smtClean="0">
                <a:solidFill>
                  <a:schemeClr val="tx1"/>
                </a:solidFill>
              </a:rPr>
              <a:t>                         entregar crachá de identificação;</a:t>
            </a:r>
          </a:p>
          <a:p>
            <a:pPr>
              <a:lnSpc>
                <a:spcPct val="70000"/>
              </a:lnSpc>
              <a:buFont typeface="Wingdings 3" charset="2"/>
              <a:buNone/>
            </a:pPr>
            <a:r>
              <a:rPr lang="pt-BR" altLang="pt-BR" dirty="0" smtClean="0">
                <a:solidFill>
                  <a:schemeClr val="tx1"/>
                </a:solidFill>
              </a:rPr>
              <a:t>                         comunicar </a:t>
            </a:r>
            <a:r>
              <a:rPr lang="pt-BR" altLang="pt-BR" dirty="0" smtClean="0"/>
              <a:t>o setor de destino;</a:t>
            </a:r>
          </a:p>
          <a:p>
            <a:pPr>
              <a:lnSpc>
                <a:spcPct val="70000"/>
              </a:lnSpc>
              <a:buFont typeface="Wingdings 3" charset="2"/>
              <a:buNone/>
            </a:pPr>
            <a:r>
              <a:rPr lang="pt-BR" altLang="pt-BR" dirty="0" smtClean="0"/>
              <a:t>                         encaminhar o visitante ao setor de destino.</a:t>
            </a:r>
          </a:p>
          <a:p>
            <a:pPr>
              <a:lnSpc>
                <a:spcPct val="70000"/>
              </a:lnSpc>
              <a:buFont typeface="Wingdings 3" charset="2"/>
              <a:buNone/>
            </a:pPr>
            <a:endParaRPr lang="pt-BR" altLang="pt-BR" dirty="0" smtClean="0"/>
          </a:p>
        </p:txBody>
      </p:sp>
    </p:spTree>
    <p:extLst>
      <p:ext uri="{BB962C8B-B14F-4D97-AF65-F5344CB8AC3E}">
        <p14:creationId xmlns:p14="http://schemas.microsoft.com/office/powerpoint/2010/main" val="6315562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altLang="pt-BR" sz="2200" dirty="0" smtClean="0">
                <a:solidFill>
                  <a:srgbClr val="FF0000"/>
                </a:solidFill>
              </a:rPr>
              <a:t>5)</a:t>
            </a:r>
            <a:r>
              <a:rPr lang="pt-BR" altLang="pt-BR" sz="2200" dirty="0">
                <a:solidFill>
                  <a:srgbClr val="FF0000"/>
                </a:solidFill>
              </a:rPr>
              <a:t> </a:t>
            </a:r>
            <a:r>
              <a:rPr lang="pt-BR" altLang="pt-BR" sz="2200" dirty="0" smtClean="0">
                <a:solidFill>
                  <a:srgbClr val="FF0000"/>
                </a:solidFill>
              </a:rPr>
              <a:t>Salas de aula no período do almoço e intervalo:</a:t>
            </a:r>
            <a:r>
              <a:rPr lang="pt-BR" altLang="pt-BR" sz="40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/>
            </a:r>
            <a:br>
              <a:rPr lang="pt-BR" altLang="pt-BR" sz="4000" dirty="0" smtClean="0">
                <a:solidFill>
                  <a:srgbClr val="FF0000"/>
                </a:solidFill>
                <a:latin typeface="Calibri Light" panose="020F0302020204030204" pitchFamily="34" charset="0"/>
              </a:rPr>
            </a:br>
            <a:r>
              <a:rPr lang="pt-BR" altLang="pt-BR" sz="40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/>
            </a:r>
            <a:br>
              <a:rPr lang="pt-BR" altLang="pt-BR" sz="4000" dirty="0" smtClean="0">
                <a:solidFill>
                  <a:srgbClr val="FF0000"/>
                </a:solidFill>
                <a:latin typeface="Calibri Light" panose="020F0302020204030204" pitchFamily="34" charset="0"/>
              </a:rPr>
            </a:b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594207" y="1649845"/>
            <a:ext cx="8596668" cy="388077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altLang="pt-BR" sz="2000" dirty="0" smtClean="0"/>
              <a:t>(I) Vigilante trancará a sala.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49219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 txBox="1">
            <a:spLocks noChangeArrowheads="1"/>
            <a:extLst>
              <a:ext uri="smNativeData">
                <pr:smNativeData xmlns:pr="smNativeData" xmlns:p14="http://schemas.microsoft.com/office/powerpoint/2010/main" xmlns="" val="SMDATA_13_E6/vXR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AAAAH9/fwDr6+sDzMzMAMDA/wB/f38AAAAAAAAAAAAAAAAAAAAAAAAAAAAhAAAAGAAAABQAAAD1BQAArwUAANc6AACPHQAAEAAAACYAAAAIAAAAAQAAAAAAAAA="/>
              </a:ext>
            </a:extLst>
          </p:cNvSpPr>
          <p:nvPr/>
        </p:nvSpPr>
        <p:spPr>
          <a:xfrm>
            <a:off x="968375" y="923925"/>
            <a:ext cx="8596630" cy="388112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  <a:defRPr lang="pt-BR"/>
            </a:pPr>
            <a:endParaRPr lang="pt-BR" dirty="0" smtClean="0"/>
          </a:p>
          <a:p>
            <a:pPr marL="0" indent="0">
              <a:buFont typeface="Wingdings 3" charset="2"/>
              <a:buNone/>
              <a:defRPr lang="pt-BR"/>
            </a:pPr>
            <a:r>
              <a:rPr lang="pt-BR" sz="2800" b="1" dirty="0" smtClean="0"/>
              <a:t>Objetivo geral do curso</a:t>
            </a:r>
            <a:r>
              <a:rPr lang="pt-BR" b="1" dirty="0" smtClean="0"/>
              <a:t>:</a:t>
            </a:r>
          </a:p>
          <a:p>
            <a:pPr marL="0" indent="0">
              <a:buFont typeface="Wingdings 3" charset="2"/>
              <a:buNone/>
              <a:defRPr lang="pt-BR"/>
            </a:pPr>
            <a:r>
              <a:rPr lang="pt-BR" dirty="0" smtClean="0"/>
              <a:t> </a:t>
            </a:r>
          </a:p>
          <a:p>
            <a:pPr marL="0" indent="0" algn="just">
              <a:buFont typeface="Wingdings 3" charset="2"/>
              <a:buNone/>
              <a:defRPr lang="pt-BR"/>
            </a:pPr>
            <a:r>
              <a:rPr lang="pt-BR" dirty="0" smtClean="0"/>
              <a:t>➢ </a:t>
            </a:r>
            <a:r>
              <a:rPr lang="pt-BR" sz="2000" dirty="0" smtClean="0"/>
              <a:t>Formar um profissional-cidadão, técnico de nível médio em Comércio, capaz de articular teoria à prática, demonstrando conhecimentos, competências, habilidades e atitudes para o desenvolvimento das atividades inerentes aos métodos de comercialização de bens e serviços.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3236065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Shape 2"/>
          <p:cNvSpPr txBox="1"/>
          <p:nvPr/>
        </p:nvSpPr>
        <p:spPr>
          <a:xfrm>
            <a:off x="677160" y="2160720"/>
            <a:ext cx="8596440" cy="38804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343080" indent="-342720">
              <a:lnSpc>
                <a:spcPct val="7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Arial"/>
              <a:buChar char="•"/>
            </a:pPr>
            <a:r>
              <a:rPr lang="en-US" sz="2400" b="0" strike="noStrike" spc="-1" dirty="0">
                <a:solidFill>
                  <a:srgbClr val="404040"/>
                </a:solidFill>
                <a:latin typeface="Trebuchet MS"/>
              </a:rPr>
              <a:t>A </a:t>
            </a:r>
            <a:r>
              <a:rPr lang="en-US" sz="2400" b="0" strike="noStrike" spc="-1" dirty="0" err="1">
                <a:solidFill>
                  <a:srgbClr val="404040"/>
                </a:solidFill>
                <a:latin typeface="Trebuchet MS"/>
              </a:rPr>
              <a:t>Coordenação</a:t>
            </a:r>
            <a:r>
              <a:rPr lang="en-US" sz="2400" b="0" strike="noStrike" spc="-1" dirty="0">
                <a:solidFill>
                  <a:srgbClr val="404040"/>
                </a:solidFill>
                <a:latin typeface="Trebuchet MS"/>
              </a:rPr>
              <a:t> de </a:t>
            </a:r>
            <a:r>
              <a:rPr lang="en-US" sz="2400" b="0" strike="noStrike" spc="-1" dirty="0" err="1">
                <a:solidFill>
                  <a:srgbClr val="404040"/>
                </a:solidFill>
                <a:latin typeface="Trebuchet MS"/>
              </a:rPr>
              <a:t>Curso</a:t>
            </a:r>
            <a:r>
              <a:rPr lang="en-US" sz="2400" b="0" strike="noStrike" spc="-1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b="0" strike="noStrike" spc="-1" dirty="0" err="1">
                <a:solidFill>
                  <a:srgbClr val="404040"/>
                </a:solidFill>
                <a:latin typeface="Trebuchet MS"/>
              </a:rPr>
              <a:t>informará</a:t>
            </a:r>
            <a:r>
              <a:rPr lang="en-US" sz="2400" b="0" strike="noStrike" spc="-1" dirty="0">
                <a:solidFill>
                  <a:srgbClr val="404040"/>
                </a:solidFill>
                <a:latin typeface="Trebuchet MS"/>
              </a:rPr>
              <a:t> a CTP , </a:t>
            </a:r>
            <a:r>
              <a:rPr lang="en-US" sz="2400" b="0" strike="noStrike" spc="-1" dirty="0" err="1">
                <a:solidFill>
                  <a:srgbClr val="404040"/>
                </a:solidFill>
                <a:latin typeface="Trebuchet MS"/>
              </a:rPr>
              <a:t>Recepção</a:t>
            </a:r>
            <a:r>
              <a:rPr lang="en-US" sz="2400" b="0" strike="noStrike" spc="-1" dirty="0">
                <a:solidFill>
                  <a:srgbClr val="404040"/>
                </a:solidFill>
                <a:latin typeface="Trebuchet MS"/>
              </a:rPr>
              <a:t> e </a:t>
            </a:r>
            <a:r>
              <a:rPr lang="en-US" sz="2400" b="0" strike="noStrike" spc="-1" dirty="0" err="1">
                <a:solidFill>
                  <a:srgbClr val="404040"/>
                </a:solidFill>
                <a:latin typeface="Trebuchet MS"/>
              </a:rPr>
              <a:t>colocará</a:t>
            </a:r>
            <a:r>
              <a:rPr lang="en-US" sz="2400" b="0" strike="noStrike" spc="-1" dirty="0">
                <a:solidFill>
                  <a:srgbClr val="404040"/>
                </a:solidFill>
                <a:latin typeface="Trebuchet MS"/>
              </a:rPr>
              <a:t> no Mural o </a:t>
            </a:r>
            <a:r>
              <a:rPr lang="en-US" sz="2400" b="0" strike="noStrike" spc="-1" dirty="0" err="1">
                <a:solidFill>
                  <a:srgbClr val="404040"/>
                </a:solidFill>
                <a:latin typeface="Trebuchet MS"/>
              </a:rPr>
              <a:t>informativo</a:t>
            </a:r>
            <a:r>
              <a:rPr lang="en-US" sz="2400" b="0" strike="noStrike" spc="-1" dirty="0">
                <a:solidFill>
                  <a:srgbClr val="404040"/>
                </a:solidFill>
                <a:latin typeface="Trebuchet MS"/>
              </a:rPr>
              <a:t> da </a:t>
            </a:r>
            <a:r>
              <a:rPr lang="en-US" sz="2400" b="0" strike="noStrike" spc="-1" dirty="0" err="1">
                <a:solidFill>
                  <a:srgbClr val="404040"/>
                </a:solidFill>
                <a:latin typeface="Trebuchet MS"/>
              </a:rPr>
              <a:t>semana</a:t>
            </a:r>
            <a:r>
              <a:rPr lang="en-US" sz="2400" b="0" strike="noStrike" spc="-1" dirty="0">
                <a:solidFill>
                  <a:srgbClr val="404040"/>
                </a:solidFill>
                <a:latin typeface="Trebuchet MS"/>
              </a:rPr>
              <a:t> de </a:t>
            </a:r>
            <a:r>
              <a:rPr lang="en-US" sz="2400" b="0" strike="noStrike" spc="-1" dirty="0" err="1">
                <a:solidFill>
                  <a:srgbClr val="404040"/>
                </a:solidFill>
                <a:latin typeface="Trebuchet MS"/>
              </a:rPr>
              <a:t>provas</a:t>
            </a:r>
            <a:r>
              <a:rPr lang="en-US" sz="2400" b="0" strike="noStrike" spc="-1" dirty="0">
                <a:solidFill>
                  <a:srgbClr val="404040"/>
                </a:solidFill>
                <a:latin typeface="Trebuchet MS"/>
              </a:rPr>
              <a:t>;</a:t>
            </a:r>
          </a:p>
          <a:p>
            <a:pPr marL="343080" indent="-342720">
              <a:lnSpc>
                <a:spcPct val="7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Arial"/>
              <a:buChar char="•"/>
            </a:pPr>
            <a:r>
              <a:rPr lang="en-US" sz="2400" b="0" strike="noStrike" spc="-1" dirty="0">
                <a:solidFill>
                  <a:srgbClr val="404040"/>
                </a:solidFill>
                <a:latin typeface="Trebuchet MS"/>
              </a:rPr>
              <a:t>Na </a:t>
            </a:r>
            <a:r>
              <a:rPr lang="en-US" sz="2400" b="0" strike="noStrike" spc="-1" dirty="0" err="1">
                <a:solidFill>
                  <a:srgbClr val="404040"/>
                </a:solidFill>
                <a:latin typeface="Trebuchet MS"/>
              </a:rPr>
              <a:t>semana</a:t>
            </a:r>
            <a:r>
              <a:rPr lang="en-US" sz="2400" b="0" strike="noStrike" spc="-1" dirty="0">
                <a:solidFill>
                  <a:srgbClr val="404040"/>
                </a:solidFill>
                <a:latin typeface="Trebuchet MS"/>
              </a:rPr>
              <a:t> de </a:t>
            </a:r>
            <a:r>
              <a:rPr lang="en-US" sz="2400" b="0" strike="noStrike" spc="-1" dirty="0" err="1">
                <a:solidFill>
                  <a:srgbClr val="404040"/>
                </a:solidFill>
                <a:latin typeface="Trebuchet MS"/>
              </a:rPr>
              <a:t>provas</a:t>
            </a:r>
            <a:r>
              <a:rPr lang="en-US" sz="2400" b="0" strike="noStrike" spc="-1" dirty="0">
                <a:solidFill>
                  <a:srgbClr val="404040"/>
                </a:solidFill>
                <a:latin typeface="Trebuchet MS"/>
              </a:rPr>
              <a:t> o </a:t>
            </a:r>
            <a:r>
              <a:rPr lang="en-US" sz="2400" b="0" strike="noStrike" spc="-1" dirty="0" err="1">
                <a:solidFill>
                  <a:srgbClr val="404040"/>
                </a:solidFill>
                <a:latin typeface="Trebuchet MS"/>
              </a:rPr>
              <a:t>aluno</a:t>
            </a:r>
            <a:r>
              <a:rPr lang="en-US" sz="2400" b="0" strike="noStrike" spc="-1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b="0" strike="noStrike" spc="-1" dirty="0" err="1">
                <a:solidFill>
                  <a:srgbClr val="404040"/>
                </a:solidFill>
                <a:latin typeface="Trebuchet MS"/>
              </a:rPr>
              <a:t>ao</a:t>
            </a:r>
            <a:r>
              <a:rPr lang="en-US" sz="2400" b="0" strike="noStrike" spc="-1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b="0" strike="noStrike" spc="-1" dirty="0" err="1">
                <a:solidFill>
                  <a:srgbClr val="404040"/>
                </a:solidFill>
                <a:latin typeface="Trebuchet MS"/>
              </a:rPr>
              <a:t>terminar</a:t>
            </a:r>
            <a:r>
              <a:rPr lang="en-US" sz="2400" b="0" strike="noStrike" spc="-1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b="0" strike="noStrike" spc="-1" dirty="0" err="1">
                <a:solidFill>
                  <a:srgbClr val="404040"/>
                </a:solidFill>
                <a:latin typeface="Trebuchet MS"/>
              </a:rPr>
              <a:t>ficará</a:t>
            </a:r>
            <a:r>
              <a:rPr lang="en-US" sz="2400" b="0" strike="noStrike" spc="-1" dirty="0">
                <a:solidFill>
                  <a:srgbClr val="404040"/>
                </a:solidFill>
                <a:latin typeface="Trebuchet MS"/>
              </a:rPr>
              <a:t> no campus </a:t>
            </a:r>
            <a:r>
              <a:rPr lang="en-US" sz="2400" b="0" strike="noStrike" spc="-1" dirty="0" err="1">
                <a:solidFill>
                  <a:srgbClr val="404040"/>
                </a:solidFill>
                <a:latin typeface="Trebuchet MS"/>
              </a:rPr>
              <a:t>até</a:t>
            </a:r>
            <a:r>
              <a:rPr lang="en-US" sz="2400" b="0" strike="noStrike" spc="-1" dirty="0">
                <a:solidFill>
                  <a:srgbClr val="404040"/>
                </a:solidFill>
                <a:latin typeface="Trebuchet MS"/>
              </a:rPr>
              <a:t> o </a:t>
            </a:r>
            <a:r>
              <a:rPr lang="en-US" sz="2400" b="0" strike="noStrike" spc="-1" dirty="0" err="1">
                <a:solidFill>
                  <a:srgbClr val="404040"/>
                </a:solidFill>
                <a:latin typeface="Trebuchet MS"/>
              </a:rPr>
              <a:t>início</a:t>
            </a:r>
            <a:r>
              <a:rPr lang="en-US" sz="2400" b="0" strike="noStrike" spc="-1" dirty="0">
                <a:solidFill>
                  <a:srgbClr val="404040"/>
                </a:solidFill>
                <a:latin typeface="Trebuchet MS"/>
              </a:rPr>
              <a:t> da </a:t>
            </a:r>
            <a:r>
              <a:rPr lang="en-US" sz="2400" b="0" strike="noStrike" spc="-1" dirty="0" err="1">
                <a:solidFill>
                  <a:srgbClr val="404040"/>
                </a:solidFill>
                <a:latin typeface="Trebuchet MS"/>
              </a:rPr>
              <a:t>próxima</a:t>
            </a:r>
            <a:r>
              <a:rPr lang="en-US" sz="2400" b="0" strike="noStrike" spc="-1" dirty="0">
                <a:solidFill>
                  <a:srgbClr val="404040"/>
                </a:solidFill>
                <a:latin typeface="Trebuchet MS"/>
              </a:rPr>
              <a:t> aula;</a:t>
            </a: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2400" b="0" strike="noStrike" spc="-1" dirty="0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" name="TextShape 1"/>
          <p:cNvSpPr txBox="1"/>
          <p:nvPr/>
        </p:nvSpPr>
        <p:spPr>
          <a:xfrm>
            <a:off x="677160" y="609479"/>
            <a:ext cx="8596440" cy="1115411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8000"/>
          </a:bodyPr>
          <a:lstStyle/>
          <a:p>
            <a:pPr>
              <a:lnSpc>
                <a:spcPct val="100000"/>
              </a:lnSpc>
            </a:pPr>
            <a:r>
              <a:rPr lang="en-US" sz="2400" spc="-1" dirty="0">
                <a:solidFill>
                  <a:srgbClr val="FF0000"/>
                </a:solidFill>
                <a:latin typeface="+mj-lt"/>
              </a:rPr>
              <a:t>6</a:t>
            </a:r>
            <a:r>
              <a:rPr lang="en-US" sz="2400" b="0" strike="noStrike" spc="-1" dirty="0" smtClean="0">
                <a:solidFill>
                  <a:srgbClr val="FF0000"/>
                </a:solidFill>
                <a:latin typeface="+mj-lt"/>
              </a:rPr>
              <a:t>) </a:t>
            </a:r>
            <a:r>
              <a:rPr lang="en-US" sz="2400" b="0" strike="noStrike" spc="-1" dirty="0" err="1" smtClean="0">
                <a:solidFill>
                  <a:srgbClr val="FF0000"/>
                </a:solidFill>
                <a:latin typeface="+mj-lt"/>
              </a:rPr>
              <a:t>Após</a:t>
            </a:r>
            <a:r>
              <a:rPr lang="en-US" sz="2400" b="0" strike="noStrike" spc="-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b="0" strike="noStrike" spc="-1" dirty="0">
                <a:solidFill>
                  <a:srgbClr val="FF0000"/>
                </a:solidFill>
                <a:latin typeface="+mj-lt"/>
              </a:rPr>
              <a:t>o </a:t>
            </a:r>
            <a:r>
              <a:rPr lang="en-US" sz="2400" b="0" strike="noStrike" spc="-1" dirty="0" err="1">
                <a:solidFill>
                  <a:srgbClr val="FF0000"/>
                </a:solidFill>
                <a:latin typeface="+mj-lt"/>
              </a:rPr>
              <a:t>término</a:t>
            </a:r>
            <a:r>
              <a:rPr lang="en-US" sz="2400" b="0" strike="noStrike" spc="-1" dirty="0">
                <a:solidFill>
                  <a:srgbClr val="FF0000"/>
                </a:solidFill>
                <a:latin typeface="+mj-lt"/>
              </a:rPr>
              <a:t> da </a:t>
            </a:r>
            <a:r>
              <a:rPr lang="en-US" sz="2400" b="0" strike="noStrike" spc="-1" dirty="0" err="1" smtClean="0">
                <a:solidFill>
                  <a:srgbClr val="FF0000"/>
                </a:solidFill>
                <a:latin typeface="+mj-lt"/>
              </a:rPr>
              <a:t>prova</a:t>
            </a:r>
            <a:r>
              <a:rPr lang="en-US" sz="2400" spc="-1" dirty="0">
                <a:solidFill>
                  <a:srgbClr val="FF0000"/>
                </a:solidFill>
                <a:latin typeface="+mj-lt"/>
              </a:rPr>
              <a:t>:</a:t>
            </a:r>
            <a:endParaRPr lang="en-US" sz="3600" b="0" strike="noStrike" spc="-1" dirty="0">
              <a:solidFill>
                <a:srgbClr val="000000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8515238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354806" y="457276"/>
            <a:ext cx="37748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ROTA DO TRANSPORTE</a:t>
            </a:r>
            <a:endParaRPr kumimoji="0" lang="pt-BR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080527"/>
              </p:ext>
            </p:extLst>
          </p:nvPr>
        </p:nvGraphicFramePr>
        <p:xfrm>
          <a:off x="1953491" y="1278083"/>
          <a:ext cx="6286500" cy="45823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64764"/>
                <a:gridCol w="3221736"/>
              </a:tblGrid>
              <a:tr h="823890"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lang="pt-BR" sz="2000" b="1" i="0" u="none" kern="0" dirty="0">
                          <a:solidFill>
                            <a:schemeClr val="tx1"/>
                          </a:solidFill>
                          <a:effectLst/>
                        </a:rPr>
                        <a:t>MANHÃ</a:t>
                      </a:r>
                      <a:endParaRPr lang="pt-BR" sz="2000" b="1" i="0" u="none" kern="1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lang="pt-BR" sz="2000" b="1" i="0" u="none" kern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2000" b="1" i="0" u="none" kern="15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lang="pt-BR" sz="2000" b="1" i="0" u="none" kern="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TARDE</a:t>
                      </a:r>
                      <a:endParaRPr lang="pt-BR" sz="2000" b="1" i="0" u="none" kern="15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</a:tr>
              <a:tr h="907002">
                <a:tc gridSpan="2"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pt-BR" sz="2000" b="1" i="0" u="none" kern="0" dirty="0">
                          <a:solidFill>
                            <a:srgbClr val="FF0000"/>
                          </a:solidFill>
                          <a:effectLst/>
                        </a:rPr>
                        <a:t>Roteiro: Praça Conselheiro Estelita / Matriz / Mondego / Praça Santa Luzia / IFCE </a:t>
                      </a:r>
                      <a:endParaRPr lang="pt-BR" sz="2000" b="1" i="0" u="none" kern="150" dirty="0">
                        <a:solidFill>
                          <a:srgbClr val="FF0000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851498"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pt-BR" sz="2000" b="1" i="0" u="none" kern="0" dirty="0">
                          <a:solidFill>
                            <a:schemeClr val="tx1"/>
                          </a:solidFill>
                          <a:effectLst/>
                        </a:rPr>
                        <a:t>- 6h55: Saída da Praça Conselheiro Estelita para estar no IFCE às 7h15</a:t>
                      </a:r>
                      <a:endParaRPr lang="pt-BR" sz="2000" b="1" i="0" u="none" kern="1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pt-BR" sz="2000" b="1" i="0" u="none" kern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2000" b="1" i="0" u="none" kern="1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pt-BR" sz="2000" b="1" i="0" u="none" kern="0" dirty="0">
                          <a:solidFill>
                            <a:schemeClr val="tx1"/>
                          </a:solidFill>
                          <a:effectLst/>
                        </a:rPr>
                        <a:t> – 11h35: Saída do IFCE para a Matriz</a:t>
                      </a:r>
                      <a:endParaRPr lang="pt-BR" sz="2000" b="1" i="0" u="none" kern="1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lang="pt-BR" sz="2000" b="1" i="0" u="none" kern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2000" b="1" i="0" u="none" kern="15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pt-BR" sz="2000" b="1" i="0" u="none" kern="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- 12h55: Saída da Praça Conselheiro Estelita para estar no IFCE às 13h15 </a:t>
                      </a:r>
                      <a:endParaRPr lang="pt-BR" sz="2000" b="1" i="0" u="none" kern="15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pt-BR" sz="2000" b="1" i="0" u="none" kern="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pt-BR" sz="2000" b="1" i="0" u="none" kern="15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pt-BR" sz="2000" b="1" i="0" u="none" kern="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- 17h35: Saída do IFCE para a Matriz</a:t>
                      </a:r>
                      <a:endParaRPr lang="pt-BR" sz="2000" b="1" i="0" u="none" kern="15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lang="pt-BR" sz="2000" b="1" i="0" u="none" kern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2000" b="1" i="0" u="none" kern="15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54049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940626" y="2826326"/>
            <a:ext cx="6120245" cy="3215035"/>
          </a:xfrm>
        </p:spPr>
        <p:txBody>
          <a:bodyPr>
            <a:normAutofit fontScale="92500" lnSpcReduction="20000"/>
          </a:bodyPr>
          <a:lstStyle/>
          <a:p>
            <a:pPr algn="r">
              <a:spcBef>
                <a:spcPts val="1425"/>
              </a:spcBef>
            </a:pPr>
            <a:endParaRPr lang="pt-BR" altLang="pt-BR" dirty="0" smtClean="0">
              <a:solidFill>
                <a:srgbClr val="000000"/>
              </a:solidFill>
            </a:endParaRPr>
          </a:p>
          <a:p>
            <a:pPr algn="r">
              <a:spcBef>
                <a:spcPts val="1425"/>
              </a:spcBef>
            </a:pPr>
            <a:endParaRPr lang="pt-BR" altLang="pt-BR" dirty="0">
              <a:solidFill>
                <a:srgbClr val="000000"/>
              </a:solidFill>
            </a:endParaRPr>
          </a:p>
          <a:p>
            <a:pPr algn="r">
              <a:spcBef>
                <a:spcPts val="1425"/>
              </a:spcBef>
            </a:pPr>
            <a:endParaRPr lang="pt-BR" altLang="pt-BR" dirty="0" smtClean="0">
              <a:solidFill>
                <a:srgbClr val="000000"/>
              </a:solidFill>
            </a:endParaRPr>
          </a:p>
          <a:p>
            <a:pPr algn="r">
              <a:spcBef>
                <a:spcPts val="1425"/>
              </a:spcBef>
            </a:pPr>
            <a:endParaRPr lang="pt-BR" altLang="pt-BR" dirty="0">
              <a:solidFill>
                <a:srgbClr val="000000"/>
              </a:solidFill>
            </a:endParaRPr>
          </a:p>
          <a:p>
            <a:pPr algn="r">
              <a:spcBef>
                <a:spcPts val="1425"/>
              </a:spcBef>
            </a:pPr>
            <a:endParaRPr lang="pt-BR" altLang="pt-BR" dirty="0" smtClean="0">
              <a:solidFill>
                <a:srgbClr val="000000"/>
              </a:solidFill>
            </a:endParaRPr>
          </a:p>
          <a:p>
            <a:pPr algn="r">
              <a:spcBef>
                <a:spcPts val="1425"/>
              </a:spcBef>
            </a:pPr>
            <a:r>
              <a:rPr lang="pt-BR" altLang="pt-BR" sz="1900" dirty="0" smtClean="0">
                <a:solidFill>
                  <a:schemeClr val="accent2"/>
                </a:solidFill>
              </a:rPr>
              <a:t>Telefone IFCE </a:t>
            </a:r>
            <a:r>
              <a:rPr lang="pt-BR" altLang="pt-BR" sz="1900" dirty="0" smtClean="0">
                <a:solidFill>
                  <a:schemeClr val="tx1"/>
                </a:solidFill>
              </a:rPr>
              <a:t>Campus Baturité</a:t>
            </a:r>
            <a:r>
              <a:rPr lang="pt-BR" altLang="pt-BR" sz="1900" dirty="0" smtClean="0">
                <a:solidFill>
                  <a:schemeClr val="accent2"/>
                </a:solidFill>
              </a:rPr>
              <a:t>: </a:t>
            </a:r>
            <a:endParaRPr lang="pt-BR" altLang="pt-BR" sz="1900" dirty="0">
              <a:solidFill>
                <a:schemeClr val="accent2"/>
              </a:solidFill>
            </a:endParaRPr>
          </a:p>
          <a:p>
            <a:pPr marL="0" indent="0" algn="r">
              <a:spcBef>
                <a:spcPts val="1425"/>
              </a:spcBef>
              <a:buNone/>
            </a:pPr>
            <a:r>
              <a:rPr lang="pt-BR" altLang="pt-BR" sz="1900" dirty="0">
                <a:solidFill>
                  <a:schemeClr val="accent2"/>
                </a:solidFill>
              </a:rPr>
              <a:t> (</a:t>
            </a:r>
            <a:r>
              <a:rPr lang="pt-BR" altLang="pt-BR" sz="1900" dirty="0" smtClean="0">
                <a:solidFill>
                  <a:schemeClr val="accent2"/>
                </a:solidFill>
              </a:rPr>
              <a:t>85) 3347 </a:t>
            </a:r>
            <a:r>
              <a:rPr lang="pt-BR" altLang="pt-BR" sz="1900" dirty="0">
                <a:solidFill>
                  <a:schemeClr val="accent2"/>
                </a:solidFill>
              </a:rPr>
              <a:t>– </a:t>
            </a:r>
            <a:r>
              <a:rPr lang="pt-BR" altLang="pt-BR" sz="1900" dirty="0" smtClean="0">
                <a:solidFill>
                  <a:schemeClr val="accent2"/>
                </a:solidFill>
              </a:rPr>
              <a:t>9152</a:t>
            </a:r>
            <a:endParaRPr lang="pt-BR" altLang="pt-BR" sz="1900" dirty="0">
              <a:solidFill>
                <a:schemeClr val="accent2"/>
              </a:solidFill>
            </a:endParaRPr>
          </a:p>
          <a:p>
            <a:pPr marL="0" indent="0" algn="r">
              <a:spcBef>
                <a:spcPts val="1425"/>
              </a:spcBef>
              <a:buNone/>
            </a:pPr>
            <a:r>
              <a:rPr lang="pt-BR" altLang="pt-BR" sz="1900" dirty="0">
                <a:solidFill>
                  <a:schemeClr val="accent2"/>
                </a:solidFill>
              </a:rPr>
              <a:t>                                                         </a:t>
            </a:r>
            <a:endParaRPr lang="pt-BR" sz="1900" dirty="0">
              <a:solidFill>
                <a:schemeClr val="accent2"/>
              </a:solidFill>
            </a:endParaRPr>
          </a:p>
        </p:txBody>
      </p:sp>
      <p:pic>
        <p:nvPicPr>
          <p:cNvPr id="4" name="Imagem 133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774" y="622575"/>
            <a:ext cx="3811269" cy="3811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4794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 noChangeArrowheads="1"/>
            <a:extLst>
              <a:ext uri="smNativeData">
                <pr:smNativeData xmlns:pr="smNativeData" xmlns:p14="http://schemas.microsoft.com/office/powerpoint/2010/main" xmlns="" val="SMDATA_13_E6/vXR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AAAAH9/fwDr6+sDzMzMAMDA/wB/f38AAAAAAAAAAAAAAAAAAAAAAAAAAAAhAAAAGAAAABQAAAD1BQAArwUAANc6AACPHQAAEAAAACYAAAAIAAAAAQAAAAAAAAA="/>
              </a:ext>
            </a:extLst>
          </p:cNvSpPr>
          <p:nvPr/>
        </p:nvSpPr>
        <p:spPr>
          <a:xfrm>
            <a:off x="563129" y="477116"/>
            <a:ext cx="9079634" cy="388112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  <a:defRPr lang="pt-BR"/>
            </a:pPr>
            <a:endParaRPr lang="pt-BR" dirty="0" smtClean="0"/>
          </a:p>
          <a:p>
            <a:pPr marL="0" indent="0">
              <a:buFont typeface="Wingdings 3" charset="2"/>
              <a:buNone/>
              <a:defRPr lang="pt-BR"/>
            </a:pPr>
            <a:r>
              <a:rPr lang="pt-BR" sz="2800" b="1" dirty="0" smtClean="0"/>
              <a:t>Área de atuação:</a:t>
            </a:r>
            <a:endParaRPr lang="pt-BR" b="1" dirty="0" smtClean="0"/>
          </a:p>
          <a:p>
            <a:pPr marL="0" indent="0">
              <a:buFont typeface="Wingdings 3" charset="2"/>
              <a:buNone/>
              <a:defRPr lang="pt-BR"/>
            </a:pPr>
            <a:r>
              <a:rPr lang="pt-BR" dirty="0" smtClean="0"/>
              <a:t> </a:t>
            </a:r>
          </a:p>
          <a:p>
            <a:pPr algn="just"/>
            <a:r>
              <a:rPr lang="pt-BR" sz="2000" dirty="0" smtClean="0"/>
              <a:t>Empresas </a:t>
            </a:r>
            <a:r>
              <a:rPr lang="pt-BR" sz="2000" dirty="0"/>
              <a:t>de serviços, representantes comerciais, instituições públicas e privadas e do terceiro setor e comércio em geral</a:t>
            </a:r>
            <a:r>
              <a:rPr lang="pt-BR" sz="2000" dirty="0" smtClean="0"/>
              <a:t>.</a:t>
            </a:r>
          </a:p>
          <a:p>
            <a:pPr marL="0" indent="0" algn="just">
              <a:buNone/>
            </a:pPr>
            <a:endParaRPr lang="pt-BR" sz="2000" dirty="0"/>
          </a:p>
          <a:p>
            <a:pPr algn="just"/>
            <a:r>
              <a:rPr lang="pt-BR" sz="2000" dirty="0"/>
              <a:t>O profissional também poderá desempenhar as funções de: Assistente de Vendas; Auxiliar Administrativo; Auxiliar de Crédito e Cobrança; Auxiliar de Faturamento; Auxiliar Financeiro; Representante Comercial; Vendedor; Auxiliar de Compras; e Operador de Telemarketing.</a:t>
            </a:r>
          </a:p>
          <a:p>
            <a:pPr marL="0" indent="0">
              <a:buFont typeface="Wingdings 3" charset="2"/>
              <a:buNone/>
              <a:defRPr lang="pt-BR"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518534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 txBox="1">
            <a:spLocks noChangeArrowheads="1"/>
            <a:extLst>
              <a:ext uri="smNativeData">
                <pr:smNativeData xmlns:pr="smNativeData" xmlns:p14="http://schemas.microsoft.com/office/powerpoint/2010/main" xmlns="" val="SMDATA_13_E6/vXR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AAAAH9/fwDr6+sDzMzMAMDA/wB/f38AAAAAAAAAAAAAAAAAAAAAAAAAAAAhAAAAGAAAABQAAAD1BQAArwUAANc6AACPHQAAEAAAACYAAAAIAAAAAQAAAAAAAAA="/>
              </a:ext>
            </a:extLst>
          </p:cNvSpPr>
          <p:nvPr/>
        </p:nvSpPr>
        <p:spPr>
          <a:xfrm>
            <a:off x="280555" y="477116"/>
            <a:ext cx="9538854" cy="505084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  <a:defRPr lang="pt-BR"/>
            </a:pPr>
            <a:endParaRPr lang="pt-BR" dirty="0" smtClean="0"/>
          </a:p>
          <a:p>
            <a:pPr marL="0" indent="0">
              <a:buFont typeface="Wingdings 3" charset="2"/>
              <a:buNone/>
              <a:defRPr lang="pt-BR"/>
            </a:pPr>
            <a:r>
              <a:rPr lang="pt-BR" sz="2800" b="1" dirty="0" smtClean="0"/>
              <a:t>Perfil esperado do futuro profissional:</a:t>
            </a:r>
          </a:p>
          <a:p>
            <a:pPr marL="0" indent="0">
              <a:buFont typeface="Wingdings 3" charset="2"/>
              <a:buNone/>
              <a:defRPr lang="pt-BR"/>
            </a:pPr>
            <a:endParaRPr lang="pt-BR" dirty="0" smtClean="0"/>
          </a:p>
          <a:p>
            <a:pPr algn="just"/>
            <a:r>
              <a:rPr lang="pt-BR" sz="2000" dirty="0" smtClean="0"/>
              <a:t>Desempenhar </a:t>
            </a:r>
            <a:r>
              <a:rPr lang="pt-BR" sz="2000" dirty="0"/>
              <a:t>atividades voltadas para a atividade comercial, sendo capaz de aplicar métodos de comercialização de bens e </a:t>
            </a:r>
            <a:r>
              <a:rPr lang="pt-BR" sz="2000" dirty="0" smtClean="0"/>
              <a:t>serviços;</a:t>
            </a:r>
          </a:p>
          <a:p>
            <a:pPr algn="just"/>
            <a:r>
              <a:rPr lang="pt-BR" sz="2000" dirty="0"/>
              <a:t>E</a:t>
            </a:r>
            <a:r>
              <a:rPr lang="pt-BR" sz="2000" dirty="0" smtClean="0"/>
              <a:t>fetuar </a:t>
            </a:r>
            <a:r>
              <a:rPr lang="pt-BR" sz="2000" dirty="0"/>
              <a:t>controle quantitativo e qualitativo de produtos; coordenar a armazenagem no estabelecimento </a:t>
            </a:r>
            <a:r>
              <a:rPr lang="pt-BR" sz="2000" dirty="0" smtClean="0"/>
              <a:t>comercial;</a:t>
            </a:r>
          </a:p>
          <a:p>
            <a:pPr algn="just"/>
            <a:r>
              <a:rPr lang="pt-BR" sz="2000" dirty="0"/>
              <a:t>E</a:t>
            </a:r>
            <a:r>
              <a:rPr lang="pt-BR" sz="2000" dirty="0" smtClean="0"/>
              <a:t>laborar </a:t>
            </a:r>
            <a:r>
              <a:rPr lang="pt-BR" sz="2000" dirty="0"/>
              <a:t>planilha de custos</a:t>
            </a:r>
            <a:r>
              <a:rPr lang="pt-BR" sz="2000" dirty="0" smtClean="0"/>
              <a:t>;. </a:t>
            </a:r>
            <a:r>
              <a:rPr lang="pt-BR" sz="2000" dirty="0"/>
              <a:t>verificar demandas e comunicar previsões </a:t>
            </a:r>
            <a:r>
              <a:rPr lang="pt-BR" sz="2000" dirty="0" smtClean="0"/>
              <a:t>aos fornecedores;</a:t>
            </a:r>
            <a:endParaRPr lang="pt-BR" sz="2000" dirty="0"/>
          </a:p>
          <a:p>
            <a:pPr algn="just"/>
            <a:r>
              <a:rPr lang="pt-BR" sz="2000" dirty="0"/>
              <a:t>A</a:t>
            </a:r>
            <a:r>
              <a:rPr lang="pt-BR" sz="2000" dirty="0" smtClean="0"/>
              <a:t>tuar </a:t>
            </a:r>
            <a:r>
              <a:rPr lang="pt-BR" sz="2000" dirty="0"/>
              <a:t>na gestão do negócio, no processo de compra, na organização de equipes de trabalho, nos planos de marketing e vendas, no atendimento de clientes e na resolução de problemas das organizações.</a:t>
            </a:r>
          </a:p>
        </p:txBody>
      </p:sp>
    </p:spTree>
    <p:extLst>
      <p:ext uri="{BB962C8B-B14F-4D97-AF65-F5344CB8AC3E}">
        <p14:creationId xmlns:p14="http://schemas.microsoft.com/office/powerpoint/2010/main" val="1144368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5"/>
          <p:cNvSpPr>
            <a:extLst>
              <a:ext uri="smNativeData">
                <pr:smNativeData xmlns:pr="smNativeData" xmlns:p14="http://schemas.microsoft.com/office/powerpoint/2010/main" xmlns="" val="SMDATA_13_E6/vXRMAAAAlAAAAZAAAAE0AAAAAkAAAAEgAAACQAAAASAAAAAAAAAAAAAAAAAAAAAEAAABQAAAAAAAAAAAA4D8AAAAAAADgPwAAAAAAAOA/AAAAAAAA4D8AAAAAAADgPwAAAAAAAOA/AAAAAAAA4D8AAAAAAADgPwAAAAAAAOA/AAAAAAAA4D8CAAAAjAAAAAAAAAAAAAAAkMImDP///wgAAAAAAAAAAAAAAAAAAAAAAAAAAAAAAAAAAAAAZAAAAAEAAABAAAAAAAAAAAAAAAAAAAAAAAAAAAAAAAAAAAAAAAAAAAAAAAAAAAAAAAAAAAAAAAAAAAAAAAAAAAAAAAAAAAAAAAAAAAAAAAAAAAAAAAAAAAAAAAAAAAAAFAAAADwAAAABAAAAAAAAAAAAAAkPAAAAAQAAACMAAAAjAAAAIwAAAB4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I8AAv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3FAAAXQIAAP4mAACjBAAAECAAACYAAAAIAAAA//////////8="/>
              </a:ext>
            </a:extLst>
          </p:cNvSpPr>
          <p:nvPr/>
        </p:nvSpPr>
        <p:spPr>
          <a:xfrm>
            <a:off x="3740554" y="389773"/>
            <a:ext cx="2930525" cy="36957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en-US"/>
            </a:pPr>
            <a:r>
              <a:rPr lang="pt-BR" dirty="0"/>
              <a:t>           </a:t>
            </a:r>
            <a:r>
              <a:rPr lang="pt-BR" b="1" dirty="0"/>
              <a:t>Fluxograma</a:t>
            </a:r>
          </a:p>
        </p:txBody>
      </p:sp>
      <p:pic>
        <p:nvPicPr>
          <p:cNvPr id="3" name="Imagem 4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E6/vXRMAAAAlAAAAEQAAAC0AAAAAkAAAAEgAAACQAAAASAAAAAAAAAAAAAAAAAAAAAEAAABQAAAAAAAAAAAA4D8AAAAAAADgPwAAAAAAAOA/AAAAAAAA4D8AAAAAAADgPwAAAAAAAOA/AAAAAAAA4D8AAAAAAADgPwAAAAAAAOA/AAAAAAAA4D8CAAAAjAAAAAAAAAAAAAAAkMIm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AcAAAA4AAAAAAAAAAAAAAAAAAAA////AAAAAAAAAAAAAAAAAAAAAAAAAAAAAAAAAAAAAABkAAAAZAAAAAAAAAAjAAAABAAAAGQAAAAXAAAAFAAAAAAAAAAAAAAA/38AAP9/AAAAAAAACQAAAAQAAABnAGgADAAAABAAAAAAAAAAAAAAAAAAAAAAAAAAHgAAAGgAAAAAAAAAAAAAAAAAAAAAAAAAAAAAABAnAAAQJwAAAAAAAAAAAAAAAAAAAAAAAAAAAAAAAAAAAAAAAAAAAAAUAAAAAAAAAMDA/wAAAAAAZAAAADIAAAAAAAAAZAAAAAAAAAB/f38ACgAAAB8AAABUAAAAAAAABQAAAAEAAAAAAAAAAAAAAAAAAAAAAAAAAAAAAAAAAAAAAAAAAAAAAAJ/f38AAAAAA8zMzADAwP8Af39/AAAAAAAAAAAAAAAAAP///wAAAAAAIQAAABgAAAAUAAAAxA4AAKAGAABcKwAAGCU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2549207" y="1762760"/>
            <a:ext cx="4648200" cy="4953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CaixaDeTexto 5"/>
          <p:cNvSpPr>
            <a:extLst>
              <a:ext uri="smNativeData">
                <pr:smNativeData xmlns:pr="smNativeData" xmlns:p14="http://schemas.microsoft.com/office/powerpoint/2010/main" xmlns="" val="SMDATA_13_E6/vXRMAAAAlAAAAZAAAAE0AAAAAkAAAAEgAAACQAAAASAAAAAAAAAAAAAAAAAAAAAEAAABQAAAAAAAAAAAA4D8AAAAAAADgPwAAAAAAAOA/AAAAAAAA4D8AAAAAAADgPwAAAAAAAOA/AAAAAAAA4D8AAAAAAADgPwAAAAAAAOA/AAAAAAAA4D8CAAAAjAAAAAAAAAAAAAAAkMImDP///wgAAAAAAAAAAAAAAAAAAAAAAAAAAAAAAAAAAAAAZAAAAAEAAABAAAAAAAAAAAAAAAAAAAAAAAAAAAAAAAAAAAAAAAAAAAAAAAAAAAAAAAAAAAAAAAAAAAAAAAAAAAAAAAAAAAAAAAAAAAAAAAAAAAAAAAAAAAAAAAAAAAAAFAAAADwAAAABAAAAAAAAAAAAAAkPAAAAAQAAACMAAAAjAAAAIwAAAB4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I8AAv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3FAAAXQIAAP4mAACjBAAAECAAACYAAAAIAAAA//////////8="/>
              </a:ext>
            </a:extLst>
          </p:cNvSpPr>
          <p:nvPr/>
        </p:nvSpPr>
        <p:spPr>
          <a:xfrm>
            <a:off x="3124243" y="1076266"/>
            <a:ext cx="4163146" cy="36957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/>
            </a:pPr>
            <a:r>
              <a:rPr lang="pt-BR" b="1" dirty="0"/>
              <a:t>  </a:t>
            </a:r>
            <a:r>
              <a:rPr lang="pt-BR" b="1" dirty="0" smtClean="0"/>
              <a:t>1º ANO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475274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3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E6/vXRMAAAAlAAAAEQAAAC0AAAAAkAAAAEgAAACQAAAASAAAAAAAAAAAAAAAAAAAAAEAAABQAAAAAAAAAAAA4D8AAAAAAADgPwAAAAAAAOA/AAAAAAAA4D8AAAAAAADgPwAAAAAAAOA/AAAAAAAA4D8AAAAAAADgPwAAAAAAAOA/AAAAAAAA4D8CAAAAjAAAAAAAAAAAAAAAkMIm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AcAAAA4AAAAAAAAAAAAAAAAAAAA////AAAAAAAAAAAAAAAAAAAAAAAAAAAAAAAAAAAAAABkAAAAZAAAAAAAAAAjAAAABAAAAGQAAAAXAAAAFAAAAAAAAAAAAAAA/38AAP9/AAAAAAAACQAAAAQAAADXr19nDAAAABAAAAAAAAAAAAAAAAAAAAAAAAAAHgAAAGgAAAAAAAAAAAAAAAAAAAAAAAAAAAAAABAnAAAQJwAAAAAAAAAAAAAAAAAAAAAAAAAAAAAAAAAAAAAAAAAAAAAUAAAAAAAAAMDA/wAAAAAAZAAAADIAAAAAAAAAZAAAAAAAAAB/f38ACgAAAB8AAABUAAAAAAAABQAAAAEAAAAAAAAAAAAAAAAAAAAAAAAAAAAAAAAAAAAAAAAAAAAAAAJ/f38AAAAAA8zMzADAwP8Af39/AAAAAAAAAAAAAAAAAP///wAAAAAAIQAAABgAAAAUAAAAuBEAAKoCAADnLQAAwiY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2880360" y="433070"/>
            <a:ext cx="4581525" cy="586740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873135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5"/>
          <p:cNvSpPr>
            <a:extLst>
              <a:ext uri="smNativeData">
                <pr:smNativeData xmlns:pr="smNativeData" xmlns:p14="http://schemas.microsoft.com/office/powerpoint/2010/main" xmlns="" val="SMDATA_13_E6/vXRMAAAAlAAAAZAAAAE0AAAAAkAAAAEgAAACQAAAASAAAAAAAAAAAAAAAAAAAAAEAAABQAAAAAAAAAAAA4D8AAAAAAADgPwAAAAAAAOA/AAAAAAAA4D8AAAAAAADgPwAAAAAAAOA/AAAAAAAA4D8AAAAAAADgPwAAAAAAAOA/AAAAAAAA4D8CAAAAjAAAAAAAAAAAAAAAkMImDP///wgAAAAAAAAAAAAAAAAAAAAAAAAAAAAAAAAAAAAAZAAAAAEAAABAAAAAAAAAAAAAAAAAAAAAAAAAAAAAAAAAAAAAAAAAAAAAAAAAAAAAAAAAAAAAAAAAAAAAAAAAAAAAAAAAAAAAAAAAAAAAAAAAAAAAAAAAAAAAAAAAAAAAFAAAADwAAAABAAAAAAAAAAAAAAkPAAAAAQAAACMAAAAjAAAAIwAAAB4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I8AAv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3FAAAXQIAAP4mAACjBAAAECAAACYAAAAIAAAA//////////8="/>
              </a:ext>
            </a:extLst>
          </p:cNvSpPr>
          <p:nvPr/>
        </p:nvSpPr>
        <p:spPr>
          <a:xfrm>
            <a:off x="3082680" y="203429"/>
            <a:ext cx="4163146" cy="36957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/>
            </a:pPr>
            <a:r>
              <a:rPr lang="pt-BR" b="1" dirty="0"/>
              <a:t>  2</a:t>
            </a:r>
            <a:r>
              <a:rPr lang="pt-BR" b="1" dirty="0" smtClean="0"/>
              <a:t>º ANO</a:t>
            </a:r>
            <a:endParaRPr lang="pt-BR" b="1" dirty="0"/>
          </a:p>
        </p:txBody>
      </p:sp>
      <p:pic>
        <p:nvPicPr>
          <p:cNvPr id="3" name="Imagem 3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E6/vXRMAAAAlAAAAEQAAAC0AAAAAkAAAAEgAAACQAAAASAAAAAAAAAAAAAAAAAAAAAEAAABQAAAAAAAAAAAA4D8AAAAAAADgPwAAAAAAAOA/AAAAAAAA4D8AAAAAAADgPwAAAAAAAOA/AAAAAAAA4D8AAAAAAADgPwAAAAAAAOA/AAAAAAAA4D8CAAAAjAAAAAAAAAAAAAAAkMIm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AcAAAA4AAAAAAAAAAAAAAAAAAAA////AAAAAAAAAAAAAAAAAAAAAAAAAAAAAAAAAAAAAABkAAAAZAAAAAAAAAAjAAAABAAAAGQAAAAXAAAAFAAAAAAAAAAAAAAA/38AAP9/AAAAAAAACQAAAAQAAABnAGgADAAAABAAAAAAAAAAAAAAAAAAAAAAAAAAHgAAAGgAAAAAAAAAAAAAAAAAAAAAAAAAAAAAABAnAAAQJwAAAAAAAAAAAAAAAAAAAAAAAAAAAAAAAAAAAAAAAAAAAAAUAAAAAAAAAMDA/wAAAAAAZAAAADIAAAAAAAAAZAAAAAAAAAB/f38ACgAAAB8AAABUAAAAAAAABQAAAAEAAAAAAAAAAAAAAAAAAAAAAAAAAAAAAAAAAAAAAAAAAAAAAAJ/f38AAAAAA8zMzADAwP8Af39/AAAAAAAAAAAAAAAAAP///wAAAAAAIQAAABgAAAAUAAAA4A8AAAYBAABYLgAACik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2580640" y="687300"/>
            <a:ext cx="4953000" cy="598401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63064924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do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1494</TotalTime>
  <Words>1082</Words>
  <Application>Microsoft Office PowerPoint</Application>
  <PresentationFormat>Widescreen</PresentationFormat>
  <Paragraphs>157</Paragraphs>
  <Slides>42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42</vt:i4>
      </vt:variant>
    </vt:vector>
  </HeadingPairs>
  <TitlesOfParts>
    <vt:vector size="54" baseType="lpstr">
      <vt:lpstr>SimSun</vt:lpstr>
      <vt:lpstr>Arial</vt:lpstr>
      <vt:lpstr>Calibri</vt:lpstr>
      <vt:lpstr>Calibri Light</vt:lpstr>
      <vt:lpstr>方正姚体</vt:lpstr>
      <vt:lpstr>Liberation Serif</vt:lpstr>
      <vt:lpstr>Mangal</vt:lpstr>
      <vt:lpstr>StarSymbol</vt:lpstr>
      <vt:lpstr>Trebuchet MS</vt:lpstr>
      <vt:lpstr>Wingdings</vt:lpstr>
      <vt:lpstr>Wingdings 3</vt:lpstr>
      <vt:lpstr>Facetado</vt:lpstr>
      <vt:lpstr>   SEMINÁRIO DE INTEGRAÇÃO-  Ensino Médio Integrado em Comércio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Ensino Médio Integrado em Comércio Ao concluir o curso, o aluno receberá certificado de conclusão do Ensino Médio e diploma do curso técnico em Comércio.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A saída do aluno das dependências do campus dentro do horário de aulas só será permitida com a autorização por escrito dos responsáveis (mediante confirmação via telefone) ou presença dos mesmos na CTP. </vt:lpstr>
      <vt:lpstr>Apresentação do PowerPoint</vt:lpstr>
      <vt:lpstr>Apresentação do PowerPoint</vt:lpstr>
      <vt:lpstr>A aprovação em cada componente curricular resultará da média ponderada das avaliações, devendo ser superior ou igual a 6,0 (seis). </vt:lpstr>
      <vt:lpstr>Apresentação do PowerPoint</vt:lpstr>
      <vt:lpstr>Apresentação do PowerPoint</vt:lpstr>
      <vt:lpstr>Coordenadoria Controle Acadêmico-CCA </vt:lpstr>
      <vt:lpstr>SEMESTRE 2020.1 - ENSINO MÉDIO INTEGRADO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ROTA DO TRANSPORTE</vt:lpstr>
      <vt:lpstr>Apresentação do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SEMINÁRIO DE INTEGRAÇÃO-  Ensino Médio Integrado em Comércio</dc:title>
  <dc:creator>CTP</dc:creator>
  <cp:lastModifiedBy>kayciane</cp:lastModifiedBy>
  <cp:revision>59</cp:revision>
  <dcterms:created xsi:type="dcterms:W3CDTF">2020-01-10T14:51:03Z</dcterms:created>
  <dcterms:modified xsi:type="dcterms:W3CDTF">2020-03-30T17:48:00Z</dcterms:modified>
</cp:coreProperties>
</file>