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72" r:id="rId6"/>
    <p:sldId id="273" r:id="rId7"/>
    <p:sldId id="265" r:id="rId8"/>
    <p:sldId id="261" r:id="rId9"/>
    <p:sldId id="262" r:id="rId10"/>
    <p:sldId id="263" r:id="rId11"/>
    <p:sldId id="264" r:id="rId12"/>
    <p:sldId id="266" r:id="rId13"/>
    <p:sldId id="267" r:id="rId14"/>
    <p:sldId id="269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3" r:id="rId24"/>
    <p:sldId id="281" r:id="rId25"/>
    <p:sldId id="28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2315551"/>
            <a:ext cx="7335597" cy="1735282"/>
          </a:xfrm>
        </p:spPr>
        <p:txBody>
          <a:bodyPr/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>
                <a:solidFill>
                  <a:schemeClr val="tx1"/>
                </a:solidFill>
              </a:rPr>
              <a:t>Reunião </a:t>
            </a:r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sz="3600" dirty="0" smtClean="0">
                <a:solidFill>
                  <a:schemeClr val="accent2"/>
                </a:solidFill>
              </a:rPr>
              <a:t>Ensino Médio Integrado em Comércio</a:t>
            </a:r>
            <a:endParaRPr lang="pt-BR" sz="3600" dirty="0">
              <a:solidFill>
                <a:schemeClr val="accent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394003"/>
          </a:xfrm>
        </p:spPr>
        <p:txBody>
          <a:bodyPr>
            <a:normAutofit fontScale="475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sz="5000" dirty="0" smtClean="0"/>
              <a:t>Coordenação Técnico-Pedagógica (CTP)</a:t>
            </a:r>
          </a:p>
          <a:p>
            <a:r>
              <a:rPr lang="pt-BR" sz="5000" dirty="0" smtClean="0"/>
              <a:t>Departamento de Ensino</a:t>
            </a:r>
            <a:endParaRPr lang="pt-BR" sz="5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94" y="422563"/>
            <a:ext cx="353377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27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932494"/>
              </p:ext>
            </p:extLst>
          </p:nvPr>
        </p:nvGraphicFramePr>
        <p:xfrm>
          <a:off x="2015831" y="1059874"/>
          <a:ext cx="5818912" cy="4336832"/>
        </p:xfrm>
        <a:graphic>
          <a:graphicData uri="http://schemas.openxmlformats.org/drawingml/2006/table">
            <a:tbl>
              <a:tblPr/>
              <a:tblGrid>
                <a:gridCol w="485632"/>
                <a:gridCol w="485632"/>
                <a:gridCol w="485632"/>
                <a:gridCol w="485632"/>
                <a:gridCol w="485632"/>
                <a:gridCol w="485632"/>
                <a:gridCol w="398912"/>
                <a:gridCol w="433600"/>
                <a:gridCol w="277504"/>
                <a:gridCol w="403248"/>
                <a:gridCol w="277504"/>
                <a:gridCol w="433600"/>
                <a:gridCol w="403248"/>
                <a:gridCol w="277504"/>
              </a:tblGrid>
              <a:tr h="27105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ABRIL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04- Sábado letivo (quinta-feira)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08 - 2º Dia Encontro Pedagógico 2020.1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09 - Recesso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 Feriado Sexta - feira Santa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20- Dia não letivo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21- Tiradentes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1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23 -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Final da N1(Primeira Etapa)/ </a:t>
                      </a:r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24 -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Início da N2 (Segunda Etapa)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28 - 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Prazo final para lançamentos de notas - 1ª Etapa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Sábado letivo - 01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52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Dias letivos - 18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531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685103"/>
              </p:ext>
            </p:extLst>
          </p:nvPr>
        </p:nvGraphicFramePr>
        <p:xfrm>
          <a:off x="1683327" y="1340429"/>
          <a:ext cx="6452757" cy="3965791"/>
        </p:xfrm>
        <a:graphic>
          <a:graphicData uri="http://schemas.openxmlformats.org/drawingml/2006/table">
            <a:tbl>
              <a:tblPr/>
              <a:tblGrid>
                <a:gridCol w="447994"/>
                <a:gridCol w="465421"/>
                <a:gridCol w="465421"/>
                <a:gridCol w="465421"/>
                <a:gridCol w="465421"/>
                <a:gridCol w="465421"/>
                <a:gridCol w="465421"/>
                <a:gridCol w="465421"/>
                <a:gridCol w="536066"/>
                <a:gridCol w="747998"/>
                <a:gridCol w="531910"/>
                <a:gridCol w="465421"/>
                <a:gridCol w="465421"/>
              </a:tblGrid>
              <a:tr h="26647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MAIO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00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01 - Feriado Dia do trabalhador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 gridSpan="1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06 - RPC (Horário AB) e Reunião do Conselho de Classe (Horário CD) Tarde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476">
                <a:tc gridSpan="8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13 - Entrega das Notas (pais e professores)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8079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Sábado letivo - 01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76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Dias letivos - 21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600200" y="4031674"/>
            <a:ext cx="3605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23-Sábado letivo(segunda-feira)</a:t>
            </a:r>
            <a:endParaRPr lang="pt-B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919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270633"/>
              </p:ext>
            </p:extLst>
          </p:nvPr>
        </p:nvGraphicFramePr>
        <p:xfrm>
          <a:off x="2452254" y="1288473"/>
          <a:ext cx="5704611" cy="3187772"/>
        </p:xfrm>
        <a:graphic>
          <a:graphicData uri="http://schemas.openxmlformats.org/drawingml/2006/table">
            <a:tbl>
              <a:tblPr/>
              <a:tblGrid>
                <a:gridCol w="539170"/>
                <a:gridCol w="539170"/>
                <a:gridCol w="539170"/>
                <a:gridCol w="539170"/>
                <a:gridCol w="539170"/>
                <a:gridCol w="539170"/>
                <a:gridCol w="442890"/>
                <a:gridCol w="481401"/>
                <a:gridCol w="308098"/>
                <a:gridCol w="447703"/>
                <a:gridCol w="308098"/>
                <a:gridCol w="481401"/>
              </a:tblGrid>
              <a:tr h="22769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JUNHO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00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05 -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Dia do Meio Ambiente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gridSpan="12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08 - Reunião Pedagógica de Curso (Horário ABCD - Tarde)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698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11 - Corpus Christi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12 - Dia não letivo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20 - 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Sábado letivo(sexta-feira)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Sábado letivo - 01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98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Dias letivos - 21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414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534643"/>
              </p:ext>
            </p:extLst>
          </p:nvPr>
        </p:nvGraphicFramePr>
        <p:xfrm>
          <a:off x="1901536" y="1526093"/>
          <a:ext cx="6099465" cy="2628900"/>
        </p:xfrm>
        <a:graphic>
          <a:graphicData uri="http://schemas.openxmlformats.org/drawingml/2006/table">
            <a:tbl>
              <a:tblPr/>
              <a:tblGrid>
                <a:gridCol w="629120"/>
                <a:gridCol w="671061"/>
                <a:gridCol w="671061"/>
                <a:gridCol w="671061"/>
                <a:gridCol w="671061"/>
                <a:gridCol w="671061"/>
                <a:gridCol w="671061"/>
                <a:gridCol w="671061"/>
                <a:gridCol w="772918"/>
              </a:tblGrid>
              <a:tr h="16192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JULHO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FF5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01 - Arraiá do IF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03 - 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Final da N2 (segunda Etapa)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a 8 - Avaliações finais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9 - Reunião do Conselho de Classe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8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10 - Entrega das notas (pais e professores)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a </a:t>
                      </a:r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</a:t>
                      </a: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Férias docentes e discentes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Sábado letivo - 0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Dias letivos - 03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36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7135" y="2389908"/>
            <a:ext cx="7933575" cy="839355"/>
          </a:xfrm>
        </p:spPr>
        <p:txBody>
          <a:bodyPr>
            <a:normAutofit fontScale="90000"/>
          </a:bodyPr>
          <a:lstStyle/>
          <a:p>
            <a:pPr>
              <a:buClr>
                <a:srgbClr val="FF0000"/>
              </a:buClr>
            </a:pPr>
            <a:r>
              <a:rPr lang="pt-BR" dirty="0">
                <a:solidFill>
                  <a:schemeClr val="tx1"/>
                </a:solidFill>
              </a:rPr>
              <a:t/>
            </a:r>
            <a:br>
              <a:rPr lang="pt-BR" dirty="0">
                <a:solidFill>
                  <a:schemeClr val="tx1"/>
                </a:solidFill>
              </a:rPr>
            </a:br>
            <a:r>
              <a:rPr lang="pt-BR" sz="2000" dirty="0" smtClean="0">
                <a:solidFill>
                  <a:schemeClr val="tx1"/>
                </a:solidFill>
              </a:rPr>
              <a:t>1. </a:t>
            </a:r>
            <a:r>
              <a:rPr lang="pt-BR" altLang="pt-BR" sz="2000" b="1" dirty="0" smtClean="0">
                <a:solidFill>
                  <a:srgbClr val="FF0000"/>
                </a:solidFill>
              </a:rPr>
              <a:t>O </a:t>
            </a:r>
            <a:r>
              <a:rPr lang="pt-BR" altLang="pt-BR" sz="2000" b="1" dirty="0">
                <a:solidFill>
                  <a:srgbClr val="FF0000"/>
                </a:solidFill>
              </a:rPr>
              <a:t>que fazer quando o(a) aluno(a) vier sem o fardamento adequado? Como será o fluxo?</a:t>
            </a:r>
            <a:br>
              <a:rPr lang="pt-BR" altLang="pt-BR" sz="2000" b="1" dirty="0">
                <a:solidFill>
                  <a:srgbClr val="FF0000"/>
                </a:solidFill>
              </a:rPr>
            </a:br>
            <a:r>
              <a:rPr lang="pt-BR" altLang="pt-BR" sz="2000" b="1" dirty="0">
                <a:solidFill>
                  <a:srgbClr val="FF0000"/>
                </a:solidFill>
              </a:rPr>
              <a:t/>
            </a:r>
            <a:br>
              <a:rPr lang="pt-BR" altLang="pt-BR" sz="2000" b="1" dirty="0">
                <a:solidFill>
                  <a:srgbClr val="FF0000"/>
                </a:solidFill>
              </a:rPr>
            </a:br>
            <a:r>
              <a:rPr lang="pt-BR" altLang="pt-BR" sz="2000" dirty="0">
                <a:solidFill>
                  <a:schemeClr val="tx1"/>
                </a:solidFill>
              </a:rPr>
              <a:t>Vigilante/recepção/Prof. – Coord. Integrado</a:t>
            </a:r>
            <a:br>
              <a:rPr lang="pt-BR" altLang="pt-BR" sz="2000" dirty="0">
                <a:solidFill>
                  <a:schemeClr val="tx1"/>
                </a:solidFill>
              </a:rPr>
            </a:br>
            <a:r>
              <a:rPr lang="pt-BR" altLang="pt-BR" sz="2000" dirty="0">
                <a:solidFill>
                  <a:schemeClr val="tx1"/>
                </a:solidFill>
              </a:rPr>
              <a:t>– autorizado (na primeira vez, analise do coordenador) – aluno entregar ao prof. / biblioteca</a:t>
            </a:r>
            <a:r>
              <a:rPr lang="pt-BR" altLang="pt-BR" sz="2000" dirty="0" smtClean="0">
                <a:solidFill>
                  <a:schemeClr val="tx1"/>
                </a:solidFill>
              </a:rPr>
              <a:t>;</a:t>
            </a:r>
            <a:br>
              <a:rPr lang="pt-BR" altLang="pt-BR" sz="2000" dirty="0" smtClean="0">
                <a:solidFill>
                  <a:schemeClr val="tx1"/>
                </a:solidFill>
              </a:rPr>
            </a:br>
            <a:r>
              <a:rPr lang="pt-BR" altLang="pt-BR" sz="2000" dirty="0" smtClean="0">
                <a:solidFill>
                  <a:schemeClr val="tx1"/>
                </a:solidFill>
              </a:rPr>
              <a:t> </a:t>
            </a:r>
            <a:r>
              <a:rPr lang="pt-BR" altLang="pt-BR" sz="2000" dirty="0">
                <a:solidFill>
                  <a:schemeClr val="tx1"/>
                </a:solidFill>
              </a:rPr>
              <a:t/>
            </a:r>
            <a:br>
              <a:rPr lang="pt-BR" altLang="pt-BR" sz="2000" dirty="0">
                <a:solidFill>
                  <a:schemeClr val="tx1"/>
                </a:solidFill>
              </a:rPr>
            </a:br>
            <a:r>
              <a:rPr lang="pt-BR" altLang="pt-BR" sz="2000" dirty="0">
                <a:solidFill>
                  <a:schemeClr val="tx1"/>
                </a:solidFill>
              </a:rPr>
              <a:t>- não autorizado – Enviar o aluno para CTP para ligar  </a:t>
            </a:r>
            <a:r>
              <a:rPr lang="pt-BR" altLang="pt-BR" sz="2000" dirty="0" smtClean="0">
                <a:solidFill>
                  <a:schemeClr val="tx1"/>
                </a:solidFill>
              </a:rPr>
              <a:t>pais/responsáveis</a:t>
            </a:r>
            <a:r>
              <a:rPr lang="pt-BR" altLang="pt-BR" sz="2000" dirty="0">
                <a:solidFill>
                  <a:schemeClr val="tx1"/>
                </a:solidFill>
              </a:rPr>
              <a:t/>
            </a:r>
            <a:br>
              <a:rPr lang="pt-BR" altLang="pt-BR" sz="2000" dirty="0">
                <a:solidFill>
                  <a:schemeClr val="tx1"/>
                </a:solidFill>
              </a:rPr>
            </a:b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071254" y="607552"/>
            <a:ext cx="69376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/>
            </a:pP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2" charset="0"/>
              </a:rPr>
              <a:t>Fluxos (Integrado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2" charset="0"/>
              </a:rPr>
              <a:t>)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2" charset="0"/>
              </a:rPr>
              <a:t/>
            </a:r>
            <a:b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2" charset="0"/>
              </a:rPr>
            </a:br>
            <a:r>
              <a:rPr lang="pt-BR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2" charset="0"/>
              </a:rPr>
              <a:t/>
            </a:r>
            <a:br>
              <a:rPr lang="pt-BR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2" charset="0"/>
              </a:rPr>
            </a:br>
            <a:r>
              <a:rPr lang="pt-BR" b="1" dirty="0">
                <a:solidFill>
                  <a:srgbClr val="548235"/>
                </a:solidFill>
                <a:latin typeface="Calibri" pitchFamily="32" charset="0"/>
              </a:rPr>
              <a:t>Objetivo: </a:t>
            </a:r>
          </a:p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/>
            </a:pPr>
            <a:r>
              <a:rPr lang="pt-BR" dirty="0">
                <a:solidFill>
                  <a:srgbClr val="000000"/>
                </a:solidFill>
                <a:latin typeface="Calibri" pitchFamily="32" charset="0"/>
              </a:rPr>
              <a:t>Melhorar os fluxos para as diferentes situações que podem ocorrer no universo integrado do nosso campus. </a:t>
            </a:r>
          </a:p>
        </p:txBody>
      </p:sp>
    </p:spTree>
    <p:extLst>
      <p:ext uri="{BB962C8B-B14F-4D97-AF65-F5344CB8AC3E}">
        <p14:creationId xmlns:p14="http://schemas.microsoft.com/office/powerpoint/2010/main" val="2208433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altLang="pt-BR" sz="2000" dirty="0"/>
              <a:t>2</a:t>
            </a:r>
            <a:r>
              <a:rPr lang="pt-BR" altLang="pt-BR" sz="2000" dirty="0">
                <a:solidFill>
                  <a:schemeClr val="accent4"/>
                </a:solidFill>
              </a:rPr>
              <a:t>) O que fazer quando o(a) aluno(a) se sentir mal em sala de aula, intervalo do almoço e final do expediente? Como será o fluxo</a:t>
            </a:r>
            <a:r>
              <a:rPr lang="pt-BR" altLang="pt-BR" sz="2000" dirty="0" smtClean="0">
                <a:solidFill>
                  <a:schemeClr val="accent4"/>
                </a:solidFill>
              </a:rPr>
              <a:t>?</a:t>
            </a:r>
            <a:br>
              <a:rPr lang="pt-BR" altLang="pt-BR" sz="2000" dirty="0" smtClean="0">
                <a:solidFill>
                  <a:schemeClr val="accent4"/>
                </a:solidFill>
              </a:rPr>
            </a:br>
            <a:r>
              <a:rPr lang="pt-BR" altLang="pt-BR" sz="2000" dirty="0">
                <a:solidFill>
                  <a:schemeClr val="tx1"/>
                </a:solidFill>
              </a:rPr>
              <a:t/>
            </a:r>
            <a:br>
              <a:rPr lang="pt-BR" altLang="pt-BR" sz="2000" dirty="0">
                <a:solidFill>
                  <a:schemeClr val="tx1"/>
                </a:solidFill>
              </a:rPr>
            </a:br>
            <a:r>
              <a:rPr lang="pt-BR" altLang="pt-BR" sz="2000" dirty="0" smtClean="0">
                <a:solidFill>
                  <a:schemeClr val="tx1"/>
                </a:solidFill>
              </a:rPr>
              <a:t>1. Comunicar </a:t>
            </a:r>
            <a:r>
              <a:rPr lang="pt-BR" altLang="pt-BR" sz="2000" dirty="0">
                <a:solidFill>
                  <a:schemeClr val="tx1"/>
                </a:solidFill>
              </a:rPr>
              <a:t>Coordenação de Curso e Assistente de Alunos;</a:t>
            </a:r>
            <a:br>
              <a:rPr lang="pt-BR" altLang="pt-BR" sz="2000" dirty="0">
                <a:solidFill>
                  <a:schemeClr val="tx1"/>
                </a:solidFill>
              </a:rPr>
            </a:br>
            <a:r>
              <a:rPr lang="pt-BR" altLang="pt-BR" sz="2000" dirty="0">
                <a:solidFill>
                  <a:schemeClr val="tx1"/>
                </a:solidFill>
              </a:rPr>
              <a:t>2. Coordenação de Curso/CAE/CTP: obrigatoriamente comunicar aos pais;</a:t>
            </a:r>
            <a:br>
              <a:rPr lang="pt-BR" altLang="pt-BR" sz="2000" dirty="0">
                <a:solidFill>
                  <a:schemeClr val="tx1"/>
                </a:solidFill>
              </a:rPr>
            </a:br>
            <a:r>
              <a:rPr lang="pt-BR" altLang="pt-BR" sz="2000" dirty="0">
                <a:solidFill>
                  <a:schemeClr val="tx1"/>
                </a:solidFill>
              </a:rPr>
              <a:t>Emergência  e urgência: 192 (SAMU);</a:t>
            </a:r>
            <a:br>
              <a:rPr lang="pt-BR" altLang="pt-BR" sz="2000" dirty="0">
                <a:solidFill>
                  <a:schemeClr val="tx1"/>
                </a:solidFill>
              </a:rPr>
            </a:br>
            <a:r>
              <a:rPr lang="pt-BR" altLang="pt-BR" sz="2000" u="sng" dirty="0">
                <a:solidFill>
                  <a:schemeClr val="tx1"/>
                </a:solidFill>
              </a:rPr>
              <a:t>- </a:t>
            </a:r>
            <a:r>
              <a:rPr lang="pt-BR" altLang="pt-BR" sz="2000" dirty="0">
                <a:solidFill>
                  <a:schemeClr val="tx1"/>
                </a:solidFill>
              </a:rPr>
              <a:t>Aguardar os pais para os próximos encaminhamentos;</a:t>
            </a:r>
            <a:br>
              <a:rPr lang="pt-BR" altLang="pt-BR" sz="2000" dirty="0">
                <a:solidFill>
                  <a:schemeClr val="tx1"/>
                </a:solidFill>
              </a:rPr>
            </a:br>
            <a:r>
              <a:rPr lang="pt-BR" altLang="pt-BR" sz="2000" dirty="0">
                <a:solidFill>
                  <a:schemeClr val="tx1"/>
                </a:solidFill>
              </a:rPr>
              <a:t>O responsável legal providenciará a busca do aluno.</a:t>
            </a:r>
            <a:br>
              <a:rPr lang="pt-BR" altLang="pt-BR" sz="2000" dirty="0">
                <a:solidFill>
                  <a:schemeClr val="tx1"/>
                </a:solidFill>
              </a:rPr>
            </a:br>
            <a:r>
              <a:rPr lang="pt-BR" altLang="pt-BR" sz="2000" b="1" dirty="0">
                <a:solidFill>
                  <a:schemeClr val="tx1"/>
                </a:solidFill>
              </a:rPr>
              <a:t>Quem acompanha ao hospital (caso o SAMU autorize): Enfermagem/Assistente de Alunos/outro servidor disponível</a:t>
            </a:r>
          </a:p>
        </p:txBody>
      </p:sp>
    </p:spTree>
    <p:extLst>
      <p:ext uri="{BB962C8B-B14F-4D97-AF65-F5344CB8AC3E}">
        <p14:creationId xmlns:p14="http://schemas.microsoft.com/office/powerpoint/2010/main" val="489796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300411" cy="1320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altLang="pt-BR" b="1" dirty="0">
                <a:latin typeface="Calibri Light" pitchFamily="32" charset="0"/>
              </a:rPr>
              <a:t>3) </a:t>
            </a:r>
            <a:r>
              <a:rPr lang="pt-BR" altLang="pt-BR" b="1" dirty="0">
                <a:solidFill>
                  <a:schemeClr val="accent4"/>
                </a:solidFill>
                <a:latin typeface="Calibri Light" pitchFamily="32" charset="0"/>
              </a:rPr>
              <a:t>O que fazer quando perceber que o(a) aluno(a) não está fazendo as refeições? Como será o fluxo?</a:t>
            </a:r>
            <a:br>
              <a:rPr lang="pt-BR" altLang="pt-BR" b="1" dirty="0">
                <a:solidFill>
                  <a:schemeClr val="accent4"/>
                </a:solidFill>
                <a:latin typeface="Calibri Light" pitchFamily="32" charset="0"/>
              </a:rPr>
            </a:br>
            <a:r>
              <a:rPr lang="pt-BR" altLang="pt-BR" b="1" dirty="0">
                <a:solidFill>
                  <a:schemeClr val="accent4"/>
                </a:solidFill>
                <a:latin typeface="Calibri Light" pitchFamily="32" charset="0"/>
              </a:rPr>
              <a:t/>
            </a:r>
            <a:br>
              <a:rPr lang="pt-BR" altLang="pt-BR" b="1" dirty="0">
                <a:solidFill>
                  <a:schemeClr val="accent4"/>
                </a:solidFill>
                <a:latin typeface="Calibri Light" pitchFamily="32" charset="0"/>
              </a:rPr>
            </a:br>
            <a:r>
              <a:rPr lang="pt-BR" altLang="pt-BR" b="1" dirty="0">
                <a:solidFill>
                  <a:schemeClr val="accent4"/>
                </a:solidFill>
                <a:latin typeface="Calibri Light" pitchFamily="32" charset="0"/>
              </a:rPr>
              <a:t/>
            </a:r>
            <a:br>
              <a:rPr lang="pt-BR" altLang="pt-BR" b="1" dirty="0">
                <a:solidFill>
                  <a:schemeClr val="accent4"/>
                </a:solidFill>
                <a:latin typeface="Calibri Light" pitchFamily="32" charset="0"/>
              </a:rPr>
            </a:br>
            <a:r>
              <a:rPr lang="pt-BR" altLang="pt-BR" b="1" dirty="0">
                <a:latin typeface="Calibri Light" pitchFamily="32" charset="0"/>
              </a:rPr>
              <a:t>- </a:t>
            </a:r>
            <a:r>
              <a:rPr lang="pt-BR" altLang="pt-BR" b="1" dirty="0">
                <a:solidFill>
                  <a:schemeClr val="tx1"/>
                </a:solidFill>
                <a:latin typeface="Calibri Light" pitchFamily="32" charset="0"/>
              </a:rPr>
              <a:t>Informar para o Assistente de alunos/Coordenação de Curso/assistência estudantil– </a:t>
            </a:r>
            <a:r>
              <a:rPr lang="pt-BR" altLang="pt-BR" dirty="0">
                <a:solidFill>
                  <a:schemeClr val="tx1"/>
                </a:solidFill>
                <a:latin typeface="Calibri Light" pitchFamily="32" charset="0"/>
              </a:rPr>
              <a:t>Conversar com o aluno a respeito, </a:t>
            </a:r>
            <a:r>
              <a:rPr lang="pt-BR" altLang="pt-BR" dirty="0" smtClean="0">
                <a:solidFill>
                  <a:schemeClr val="tx1"/>
                </a:solidFill>
                <a:latin typeface="Calibri Light" pitchFamily="32" charset="0"/>
              </a:rPr>
              <a:t>tentando identificar</a:t>
            </a:r>
            <a:r>
              <a:rPr lang="pt-BR" altLang="pt-BR" dirty="0">
                <a:solidFill>
                  <a:schemeClr val="tx1"/>
                </a:solidFill>
                <a:latin typeface="Calibri Light" pitchFamily="32" charset="0"/>
              </a:rPr>
              <a:t> o problema e apontar soluções</a:t>
            </a:r>
            <a:r>
              <a:rPr lang="pt-BR" altLang="pt-BR" b="1" dirty="0">
                <a:solidFill>
                  <a:schemeClr val="tx1"/>
                </a:solidFill>
                <a:latin typeface="Calibri Light" pitchFamily="32" charset="0"/>
              </a:rPr>
              <a:t>;</a:t>
            </a:r>
            <a:br>
              <a:rPr lang="pt-BR" altLang="pt-BR" b="1" dirty="0">
                <a:solidFill>
                  <a:schemeClr val="tx1"/>
                </a:solidFill>
                <a:latin typeface="Calibri Light" pitchFamily="32" charset="0"/>
              </a:rPr>
            </a:br>
            <a:r>
              <a:rPr lang="pt-BR" altLang="pt-BR" b="1" dirty="0">
                <a:solidFill>
                  <a:schemeClr val="tx1"/>
                </a:solidFill>
                <a:latin typeface="Calibri Light" pitchFamily="32" charset="0"/>
              </a:rPr>
              <a:t>Comunicar à família/fazer instrumental</a:t>
            </a:r>
            <a:br>
              <a:rPr lang="pt-BR" altLang="pt-BR" b="1" dirty="0">
                <a:solidFill>
                  <a:schemeClr val="tx1"/>
                </a:solidFill>
                <a:latin typeface="Calibri Light" pitchFamily="32" charset="0"/>
              </a:rPr>
            </a:b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193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 smtClean="0">
                <a:latin typeface="Calibri Light" panose="020F0302020204030204" pitchFamily="34" charset="0"/>
              </a:rPr>
              <a:t>4) </a:t>
            </a:r>
            <a:r>
              <a:rPr lang="pt-BR" altLang="pt-BR" dirty="0">
                <a:solidFill>
                  <a:schemeClr val="accent4"/>
                </a:solidFill>
                <a:latin typeface="Calibri Light" panose="020F0302020204030204" pitchFamily="34" charset="0"/>
              </a:rPr>
              <a:t>O que fazer quando o(a) aluno(a) sair do campus antes do término da aula sem autorização? Como será o fluxo?</a:t>
            </a:r>
            <a:r>
              <a:rPr lang="pt-BR" altLang="pt-BR" sz="4000" dirty="0">
                <a:solidFill>
                  <a:schemeClr val="accent4"/>
                </a:solidFill>
                <a:latin typeface="Calibri Light" panose="020F0302020204030204" pitchFamily="34" charset="0"/>
              </a:rPr>
              <a:t/>
            </a:r>
            <a:br>
              <a:rPr lang="pt-BR" altLang="pt-BR" sz="4000" dirty="0">
                <a:solidFill>
                  <a:schemeClr val="accent4"/>
                </a:solidFill>
                <a:latin typeface="Calibri Light" panose="020F0302020204030204" pitchFamily="34" charset="0"/>
              </a:rPr>
            </a:br>
            <a:r>
              <a:rPr lang="pt-BR" altLang="pt-BR" sz="4000" dirty="0">
                <a:latin typeface="Calibri Light" panose="020F0302020204030204" pitchFamily="34" charset="0"/>
              </a:rPr>
              <a:t/>
            </a:r>
            <a:br>
              <a:rPr lang="pt-BR" altLang="pt-BR" sz="4000" dirty="0">
                <a:latin typeface="Calibri Light" panose="020F030202020403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  <a:buNone/>
            </a:pPr>
            <a:r>
              <a:rPr lang="pt-BR" altLang="pt-BR" dirty="0" smtClean="0"/>
              <a:t>(i) </a:t>
            </a:r>
            <a:r>
              <a:rPr lang="pt-BR" altLang="pt-BR" sz="2800" dirty="0" smtClean="0"/>
              <a:t>Informar </a:t>
            </a:r>
            <a:r>
              <a:rPr lang="pt-BR" altLang="pt-BR" sz="2800" dirty="0"/>
              <a:t>a CTP: ligará imediatamente para os pais/responsável, registrar na pasta do aluno; solicitar explicações do ocorrido;</a:t>
            </a:r>
          </a:p>
          <a:p>
            <a:pPr>
              <a:lnSpc>
                <a:spcPct val="70000"/>
              </a:lnSpc>
              <a:buNone/>
            </a:pPr>
            <a:endParaRPr lang="pt-BR" altLang="pt-BR" sz="2800" dirty="0"/>
          </a:p>
          <a:p>
            <a:pPr>
              <a:lnSpc>
                <a:spcPct val="70000"/>
              </a:lnSpc>
              <a:buNone/>
            </a:pPr>
            <a:r>
              <a:rPr lang="pt-BR" altLang="pt-BR" sz="2800" dirty="0"/>
              <a:t>(</a:t>
            </a:r>
            <a:r>
              <a:rPr lang="pt-BR" altLang="pt-BR" sz="2800" dirty="0" err="1"/>
              <a:t>ii</a:t>
            </a:r>
            <a:r>
              <a:rPr lang="pt-BR" altLang="pt-BR" sz="2800" dirty="0"/>
              <a:t>) Caso o problema seja recorrente (a partir da segunda vez), os responsáveis devem ser chamados à escola para reunião com a Direção de Ensino e a Comissão Disciplinar.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07814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 smtClean="0">
                <a:latin typeface="Calibri Light" panose="020F0302020204030204" pitchFamily="34" charset="0"/>
              </a:rPr>
              <a:t>5) </a:t>
            </a:r>
            <a:r>
              <a:rPr lang="pt-BR" altLang="pt-BR" dirty="0">
                <a:solidFill>
                  <a:schemeClr val="accent4"/>
                </a:solidFill>
                <a:latin typeface="Calibri Light" panose="020F0302020204030204" pitchFamily="34" charset="0"/>
              </a:rPr>
              <a:t>O que fazer quando o(a) aluno(a) se envolver em situações de agressões físicas e/ou verbais? Como será o fluxo</a:t>
            </a:r>
            <a:r>
              <a:rPr lang="pt-BR" altLang="pt-BR" dirty="0" smtClean="0">
                <a:solidFill>
                  <a:schemeClr val="accent4"/>
                </a:solidFill>
                <a:latin typeface="Calibri Light" panose="020F0302020204030204" pitchFamily="34" charset="0"/>
              </a:rPr>
              <a:t>?</a:t>
            </a:r>
            <a:br>
              <a:rPr lang="pt-BR" altLang="pt-BR" dirty="0" smtClean="0">
                <a:solidFill>
                  <a:schemeClr val="accent4"/>
                </a:solidFill>
                <a:latin typeface="Calibri Light" panose="020F0302020204030204" pitchFamily="34" charset="0"/>
              </a:rPr>
            </a:br>
            <a:r>
              <a:rPr lang="pt-BR" altLang="pt-BR" dirty="0">
                <a:solidFill>
                  <a:schemeClr val="accent4"/>
                </a:solidFill>
                <a:latin typeface="Calibri Light" panose="020F0302020204030204" pitchFamily="34" charset="0"/>
              </a:rPr>
              <a:t/>
            </a:r>
            <a:br>
              <a:rPr lang="pt-BR" altLang="pt-BR" dirty="0">
                <a:solidFill>
                  <a:schemeClr val="accent4"/>
                </a:solidFill>
                <a:latin typeface="Calibri Light" panose="020F0302020204030204" pitchFamily="34" charset="0"/>
              </a:rPr>
            </a:br>
            <a:r>
              <a:rPr lang="pt-BR" altLang="pt-BR" dirty="0">
                <a:solidFill>
                  <a:schemeClr val="accent4"/>
                </a:solidFill>
                <a:latin typeface="Calibri Light" panose="020F0302020204030204" pitchFamily="34" charset="0"/>
              </a:rPr>
              <a:t/>
            </a:r>
            <a:br>
              <a:rPr lang="pt-BR" altLang="pt-BR" dirty="0">
                <a:solidFill>
                  <a:schemeClr val="accent4"/>
                </a:solidFill>
                <a:latin typeface="Calibri Light" panose="020F0302020204030204" pitchFamily="34" charset="0"/>
              </a:rPr>
            </a:br>
            <a:endParaRPr lang="pt-BR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  <a:buNone/>
            </a:pPr>
            <a:r>
              <a:rPr lang="pt-BR" altLang="pt-BR" dirty="0" smtClean="0"/>
              <a:t>(i) </a:t>
            </a:r>
            <a:r>
              <a:rPr lang="pt-BR" altLang="pt-BR" sz="2400" dirty="0" smtClean="0"/>
              <a:t>Alunos(as</a:t>
            </a:r>
            <a:r>
              <a:rPr lang="pt-BR" altLang="pt-BR" sz="2400" dirty="0"/>
              <a:t>) devem ser encaminhados pelo assistente de alunos à Assistência ao Educando e Coordenação de curso, ligar para os pais buscar o aluno; </a:t>
            </a:r>
          </a:p>
          <a:p>
            <a:pPr>
              <a:lnSpc>
                <a:spcPct val="70000"/>
              </a:lnSpc>
              <a:buNone/>
            </a:pPr>
            <a:endParaRPr lang="pt-BR" altLang="pt-BR" sz="2400" dirty="0"/>
          </a:p>
          <a:p>
            <a:pPr>
              <a:lnSpc>
                <a:spcPct val="70000"/>
              </a:lnSpc>
              <a:buNone/>
            </a:pPr>
            <a:r>
              <a:rPr lang="pt-BR" altLang="pt-BR" sz="2400" dirty="0"/>
              <a:t>(</a:t>
            </a:r>
            <a:r>
              <a:rPr lang="pt-BR" altLang="pt-BR" sz="2400" dirty="0" err="1"/>
              <a:t>ii</a:t>
            </a:r>
            <a:r>
              <a:rPr lang="pt-BR" altLang="pt-BR" sz="2400" dirty="0"/>
              <a:t>) Os pais / responsáveis: informados sobre o ocorrido e </a:t>
            </a:r>
            <a:r>
              <a:rPr lang="pt-BR" altLang="pt-BR" sz="2000" dirty="0"/>
              <a:t>a punição aplicada</a:t>
            </a:r>
            <a:r>
              <a:rPr lang="pt-BR" altLang="pt-BR" sz="2000" dirty="0" smtClean="0"/>
              <a:t>.</a:t>
            </a:r>
          </a:p>
          <a:p>
            <a:pPr>
              <a:lnSpc>
                <a:spcPct val="70000"/>
              </a:lnSpc>
              <a:buNone/>
            </a:pPr>
            <a:r>
              <a:rPr lang="pt-BR" altLang="pt-BR" sz="2000" dirty="0" smtClean="0"/>
              <a:t>(</a:t>
            </a:r>
            <a:r>
              <a:rPr lang="pt-BR" altLang="pt-BR" sz="2000" dirty="0" err="1" smtClean="0"/>
              <a:t>iii</a:t>
            </a:r>
            <a:r>
              <a:rPr lang="pt-BR" altLang="pt-BR" sz="2000" dirty="0" smtClean="0"/>
              <a:t>) O caso será analisado pela Direção de Ensino e Comissão Disciplinar.</a:t>
            </a:r>
            <a:endParaRPr lang="pt-BR" alt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6223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 smtClean="0">
                <a:solidFill>
                  <a:schemeClr val="accent4"/>
                </a:solidFill>
                <a:latin typeface="Calibri Light" panose="020F0302020204030204" pitchFamily="34" charset="0"/>
              </a:rPr>
              <a:t>6) </a:t>
            </a:r>
            <a:r>
              <a:rPr lang="pt-BR" altLang="pt-BR" dirty="0">
                <a:solidFill>
                  <a:schemeClr val="accent4"/>
                </a:solidFill>
                <a:latin typeface="Calibri Light" panose="020F0302020204030204" pitchFamily="34" charset="0"/>
              </a:rPr>
              <a:t>O que fazer quando observar a presença de pessoas estranhas a comunidade escolar no interior do campus? Como será o fluxo?</a:t>
            </a:r>
            <a:r>
              <a:rPr lang="pt-BR" altLang="pt-BR" sz="4400" dirty="0">
                <a:solidFill>
                  <a:schemeClr val="accent4"/>
                </a:solidFill>
                <a:latin typeface="Calibri Light" panose="020F0302020204030204" pitchFamily="34" charset="0"/>
              </a:rPr>
              <a:t/>
            </a:r>
            <a:br>
              <a:rPr lang="pt-BR" altLang="pt-BR" sz="4400" dirty="0">
                <a:solidFill>
                  <a:schemeClr val="accent4"/>
                </a:solidFill>
                <a:latin typeface="Calibri Light" panose="020F0302020204030204" pitchFamily="34" charset="0"/>
              </a:rPr>
            </a:br>
            <a:endParaRPr lang="pt-BR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  <a:buNone/>
            </a:pPr>
            <a:r>
              <a:rPr lang="pt-BR" altLang="pt-BR" dirty="0" smtClean="0"/>
              <a:t>(i) </a:t>
            </a:r>
            <a:r>
              <a:rPr lang="pt-BR" altLang="pt-BR" u="sng" dirty="0"/>
              <a:t>Vigilante</a:t>
            </a:r>
            <a:r>
              <a:rPr lang="pt-BR" altLang="pt-BR" dirty="0"/>
              <a:t>: abordagem e encaminhamento à recepção;</a:t>
            </a:r>
          </a:p>
          <a:p>
            <a:pPr>
              <a:lnSpc>
                <a:spcPct val="70000"/>
              </a:lnSpc>
              <a:buNone/>
            </a:pPr>
            <a:endParaRPr lang="pt-BR" altLang="pt-BR" dirty="0"/>
          </a:p>
          <a:p>
            <a:pPr>
              <a:lnSpc>
                <a:spcPct val="70000"/>
              </a:lnSpc>
              <a:buNone/>
            </a:pPr>
            <a:r>
              <a:rPr lang="pt-BR" altLang="pt-BR" dirty="0"/>
              <a:t>(</a:t>
            </a:r>
            <a:r>
              <a:rPr lang="pt-BR" altLang="pt-BR" dirty="0" err="1"/>
              <a:t>ii</a:t>
            </a:r>
            <a:r>
              <a:rPr lang="pt-BR" altLang="pt-BR" dirty="0"/>
              <a:t>) </a:t>
            </a:r>
            <a:r>
              <a:rPr lang="pt-BR" altLang="pt-BR" u="sng" dirty="0"/>
              <a:t>Recepção</a:t>
            </a:r>
            <a:r>
              <a:rPr lang="pt-BR" altLang="pt-BR" dirty="0" smtClean="0"/>
              <a:t>:    </a:t>
            </a:r>
            <a:r>
              <a:rPr lang="pt-BR" altLang="pt-BR" dirty="0"/>
              <a:t>registrar (documento com foto) e setor de destino;</a:t>
            </a:r>
          </a:p>
          <a:p>
            <a:pPr>
              <a:lnSpc>
                <a:spcPct val="70000"/>
              </a:lnSpc>
              <a:buNone/>
            </a:pPr>
            <a:r>
              <a:rPr lang="pt-BR" altLang="pt-BR" dirty="0"/>
              <a:t>                         entregar crachá de identificação;</a:t>
            </a:r>
          </a:p>
          <a:p>
            <a:pPr>
              <a:lnSpc>
                <a:spcPct val="70000"/>
              </a:lnSpc>
              <a:buNone/>
            </a:pPr>
            <a:r>
              <a:rPr lang="pt-BR" altLang="pt-BR" dirty="0"/>
              <a:t>                         comunicar o setor de destino;</a:t>
            </a:r>
          </a:p>
          <a:p>
            <a:pPr>
              <a:lnSpc>
                <a:spcPct val="70000"/>
              </a:lnSpc>
              <a:buNone/>
            </a:pPr>
            <a:r>
              <a:rPr lang="pt-BR" altLang="pt-BR" dirty="0"/>
              <a:t>                         encaminhar o visitante ao setor de destino.</a:t>
            </a:r>
          </a:p>
          <a:p>
            <a:pPr>
              <a:lnSpc>
                <a:spcPct val="70000"/>
              </a:lnSpc>
              <a:buNone/>
            </a:pPr>
            <a:endParaRPr lang="pt-BR" altLang="pt-BR" dirty="0"/>
          </a:p>
          <a:p>
            <a:pPr>
              <a:lnSpc>
                <a:spcPct val="70000"/>
              </a:lnSpc>
              <a:buNone/>
            </a:pPr>
            <a:endParaRPr lang="pt-BR" altLang="pt-BR" dirty="0"/>
          </a:p>
          <a:p>
            <a:pPr>
              <a:lnSpc>
                <a:spcPct val="70000"/>
              </a:lnSpc>
              <a:buNone/>
            </a:pPr>
            <a:r>
              <a:rPr lang="pt-BR" altLang="pt-BR" dirty="0" err="1"/>
              <a:t>Obs</a:t>
            </a:r>
            <a:r>
              <a:rPr lang="pt-BR" altLang="pt-BR" dirty="0"/>
              <a:t>: Vigilantes devem fazer a abordagem de pessoas desconhecidas na    </a:t>
            </a:r>
          </a:p>
          <a:p>
            <a:pPr>
              <a:lnSpc>
                <a:spcPct val="70000"/>
              </a:lnSpc>
              <a:buNone/>
            </a:pPr>
            <a:r>
              <a:rPr lang="pt-BR" altLang="pt-BR" dirty="0"/>
              <a:t>         comunidade interna.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74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4534" y="1690255"/>
            <a:ext cx="8596668" cy="2466108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Ensino Médio Integrado em Comércio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002973" y="2586703"/>
            <a:ext cx="37407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 smtClean="0"/>
              <a:t>Regime Semestral;</a:t>
            </a:r>
          </a:p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 smtClean="0"/>
              <a:t>Duração de 3 anos;</a:t>
            </a:r>
          </a:p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 smtClean="0"/>
              <a:t>Turma com 40 alunos</a:t>
            </a:r>
            <a:r>
              <a:rPr lang="pt-BR" altLang="pt-BR" sz="2400" dirty="0"/>
              <a:t>;</a:t>
            </a:r>
            <a:endParaRPr lang="pt-BR" altLang="pt-BR" sz="2400" dirty="0" smtClean="0"/>
          </a:p>
          <a:p>
            <a:pPr indent="-341313">
              <a:buFont typeface="Wingdings" panose="05000000000000000000" pitchFamily="2" charset="2"/>
              <a:buChar char="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sz="2400" dirty="0" smtClean="0"/>
              <a:t>Integral.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94" y="422563"/>
            <a:ext cx="3533775" cy="95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60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 smtClean="0">
                <a:solidFill>
                  <a:schemeClr val="accent4"/>
                </a:solidFill>
                <a:latin typeface="Calibri Light" panose="020F0302020204030204" pitchFamily="34" charset="0"/>
              </a:rPr>
              <a:t>7) </a:t>
            </a:r>
            <a:r>
              <a:rPr lang="pt-BR" altLang="pt-BR" dirty="0">
                <a:solidFill>
                  <a:schemeClr val="accent4"/>
                </a:solidFill>
                <a:latin typeface="Calibri Light" panose="020F0302020204030204" pitchFamily="34" charset="0"/>
              </a:rPr>
              <a:t>O que fazer quando o(a) professor(a) chegar atrasado e/ou faltar à aula sem aviso prévio? Como será o fluxo?</a:t>
            </a:r>
            <a:r>
              <a:rPr lang="pt-BR" altLang="pt-BR" dirty="0">
                <a:latin typeface="Calibri Light" panose="020F0302020204030204" pitchFamily="34" charset="0"/>
              </a:rPr>
              <a:t/>
            </a:r>
            <a:br>
              <a:rPr lang="pt-BR" altLang="pt-BR" dirty="0">
                <a:latin typeface="Calibri Light" panose="020F030202020403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70000"/>
              </a:lnSpc>
              <a:buFont typeface="Times New Roman" pitchFamily="16" charset="0"/>
              <a:buAutoNum type="romanLcParenBoth"/>
              <a:defRPr/>
            </a:pPr>
            <a:r>
              <a:rPr lang="pt-BR" altLang="pt-BR" dirty="0"/>
              <a:t>O professor/líder de sala deverá procurar a respectiva coordenação do curso/</a:t>
            </a:r>
            <a:r>
              <a:rPr lang="pt-BR" altLang="pt-BR" dirty="0" err="1"/>
              <a:t>ctp</a:t>
            </a:r>
            <a:r>
              <a:rPr lang="pt-BR" altLang="pt-BR" dirty="0"/>
              <a:t> (justificativa);</a:t>
            </a:r>
          </a:p>
          <a:p>
            <a:pPr marL="571500" indent="-571500">
              <a:lnSpc>
                <a:spcPct val="70000"/>
              </a:lnSpc>
              <a:buFont typeface="Times New Roman" pitchFamily="16" charset="0"/>
              <a:buAutoNum type="romanLcParenBoth"/>
              <a:defRPr/>
            </a:pPr>
            <a:r>
              <a:rPr lang="pt-BR" altLang="pt-BR" dirty="0"/>
              <a:t>Assistente de alunos permanecer com a turma até a chegada do professor</a:t>
            </a:r>
          </a:p>
          <a:p>
            <a:pPr>
              <a:lnSpc>
                <a:spcPct val="70000"/>
              </a:lnSpc>
              <a:buNone/>
              <a:defRPr/>
            </a:pPr>
            <a:endParaRPr lang="pt-BR" altLang="pt-BR" dirty="0"/>
          </a:p>
          <a:p>
            <a:r>
              <a:rPr lang="pt-BR" altLang="pt-BR" dirty="0"/>
              <a:t>(</a:t>
            </a:r>
            <a:r>
              <a:rPr lang="pt-BR" altLang="pt-BR" dirty="0" err="1"/>
              <a:t>ii</a:t>
            </a:r>
            <a:r>
              <a:rPr lang="pt-BR" altLang="pt-BR" dirty="0" smtClean="0"/>
              <a:t>)</a:t>
            </a:r>
            <a:r>
              <a:rPr lang="pt-BR" dirty="0"/>
              <a:t> o professor deve justificar para coordenador o motivo da </a:t>
            </a:r>
            <a:r>
              <a:rPr lang="pt-BR" dirty="0" smtClean="0"/>
              <a:t>falta/atraso</a:t>
            </a:r>
            <a:r>
              <a:rPr lang="pt-BR" altLang="pt-BR" dirty="0" smtClean="0"/>
              <a:t>;</a:t>
            </a:r>
            <a:endParaRPr lang="pt-BR" altLang="pt-BR" dirty="0"/>
          </a:p>
          <a:p>
            <a:pPr>
              <a:lnSpc>
                <a:spcPct val="70000"/>
              </a:lnSpc>
              <a:buNone/>
              <a:defRPr/>
            </a:pPr>
            <a:endParaRPr lang="pt-BR" altLang="pt-BR" dirty="0"/>
          </a:p>
          <a:p>
            <a:pPr>
              <a:lnSpc>
                <a:spcPct val="100000"/>
              </a:lnSpc>
              <a:spcBef>
                <a:spcPct val="0"/>
              </a:spcBef>
              <a:buFont typeface="Times New Roman" pitchFamily="16" charset="0"/>
              <a:buNone/>
              <a:defRPr/>
            </a:pPr>
            <a:r>
              <a:rPr lang="pt-BR" altLang="pt-BR" dirty="0"/>
              <a:t>(</a:t>
            </a:r>
            <a:r>
              <a:rPr lang="pt-BR" altLang="pt-BR" dirty="0" err="1"/>
              <a:t>iii</a:t>
            </a:r>
            <a:r>
              <a:rPr lang="pt-BR" altLang="pt-BR" dirty="0"/>
              <a:t>)  Coordenador de curso deverá providenciar um substituto ou ficar com a turma. Terá atividades reserva para esses casos. * cada </a:t>
            </a:r>
            <a:r>
              <a:rPr lang="pt-BR" altLang="pt-BR" dirty="0" smtClean="0"/>
              <a:t>prof. </a:t>
            </a:r>
            <a:r>
              <a:rPr lang="pt-BR" altLang="pt-BR" dirty="0"/>
              <a:t>construir e deixar uma atividade reserva no banco.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Times New Roman" pitchFamily="16" charset="0"/>
              <a:buNone/>
              <a:defRPr/>
            </a:pPr>
            <a:endParaRPr lang="pt-BR" altLang="pt-BR" dirty="0"/>
          </a:p>
          <a:p>
            <a:pPr>
              <a:lnSpc>
                <a:spcPct val="100000"/>
              </a:lnSpc>
              <a:spcBef>
                <a:spcPct val="0"/>
              </a:spcBef>
              <a:buFont typeface="Times New Roman" pitchFamily="16" charset="0"/>
              <a:buNone/>
              <a:defRPr/>
            </a:pPr>
            <a:endParaRPr lang="pt-BR" altLang="pt-BR" dirty="0"/>
          </a:p>
          <a:p>
            <a:pPr>
              <a:lnSpc>
                <a:spcPct val="100000"/>
              </a:lnSpc>
              <a:spcBef>
                <a:spcPct val="0"/>
              </a:spcBef>
              <a:buFont typeface="Times New Roman" pitchFamily="16" charset="0"/>
              <a:buNone/>
              <a:defRPr/>
            </a:pPr>
            <a:r>
              <a:rPr lang="pt-BR" altLang="pt-BR" dirty="0"/>
              <a:t>(</a:t>
            </a:r>
            <a:r>
              <a:rPr lang="pt-BR" altLang="pt-BR" dirty="0" err="1"/>
              <a:t>iv</a:t>
            </a:r>
            <a:r>
              <a:rPr lang="pt-BR" altLang="pt-BR" dirty="0"/>
              <a:t>) A coordenação deve solicitar do professor calendário de reposição da aula.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5996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 smtClean="0">
                <a:solidFill>
                  <a:schemeClr val="accent4"/>
                </a:solidFill>
                <a:latin typeface="Calibri Light" panose="020F0302020204030204" pitchFamily="34" charset="0"/>
              </a:rPr>
              <a:t>8)O </a:t>
            </a:r>
            <a:r>
              <a:rPr lang="pt-BR" altLang="pt-BR" dirty="0">
                <a:solidFill>
                  <a:schemeClr val="accent4"/>
                </a:solidFill>
                <a:latin typeface="Calibri Light" panose="020F0302020204030204" pitchFamily="34" charset="0"/>
              </a:rPr>
              <a:t>que fazer com as salas de aula no período do almoço e intervalo? Como será o fluxo?</a:t>
            </a:r>
            <a:r>
              <a:rPr lang="pt-BR" altLang="pt-BR" sz="4000" dirty="0">
                <a:solidFill>
                  <a:schemeClr val="accent4"/>
                </a:solidFill>
                <a:latin typeface="Calibri Light" panose="020F0302020204030204" pitchFamily="34" charset="0"/>
              </a:rPr>
              <a:t/>
            </a:r>
            <a:br>
              <a:rPr lang="pt-BR" altLang="pt-BR" sz="4000" dirty="0">
                <a:solidFill>
                  <a:schemeClr val="accent4"/>
                </a:solidFill>
                <a:latin typeface="Calibri Light" panose="020F0302020204030204" pitchFamily="34" charset="0"/>
              </a:rPr>
            </a:br>
            <a:r>
              <a:rPr lang="pt-BR" altLang="pt-BR" sz="4000" dirty="0">
                <a:solidFill>
                  <a:schemeClr val="accent4"/>
                </a:solidFill>
                <a:latin typeface="Calibri Light" panose="020F0302020204030204" pitchFamily="34" charset="0"/>
              </a:rPr>
              <a:t/>
            </a:r>
            <a:br>
              <a:rPr lang="pt-BR" altLang="pt-BR" sz="4000" dirty="0">
                <a:solidFill>
                  <a:schemeClr val="accent4"/>
                </a:solidFill>
                <a:latin typeface="Calibri Light" panose="020F0302020204030204" pitchFamily="34" charset="0"/>
              </a:rPr>
            </a:br>
            <a:endParaRPr lang="pt-BR" dirty="0">
              <a:solidFill>
                <a:schemeClr val="accent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3200" dirty="0"/>
              <a:t>(i) Vigilante </a:t>
            </a:r>
            <a:r>
              <a:rPr lang="pt-BR" altLang="pt-BR" sz="3200" dirty="0" smtClean="0"/>
              <a:t>tranca </a:t>
            </a:r>
            <a:r>
              <a:rPr lang="pt-BR" altLang="pt-BR" sz="3200" dirty="0"/>
              <a:t>a sala.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5062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9)O </a:t>
            </a:r>
            <a:r>
              <a:rPr lang="pt-BR" altLang="pt-BR" b="1" dirty="0">
                <a:solidFill>
                  <a:srgbClr val="FF0000"/>
                </a:solidFill>
                <a:latin typeface="Calibri Light" panose="020F0302020204030204" pitchFamily="34" charset="0"/>
              </a:rPr>
              <a:t>que fazer quando o(a) aluno(a) sair da instituição com autorização escrita da CTP? Como será o fluxo?</a:t>
            </a:r>
            <a:br>
              <a:rPr lang="pt-BR" altLang="pt-BR" b="1" dirty="0">
                <a:solidFill>
                  <a:srgbClr val="FF0000"/>
                </a:solidFill>
                <a:latin typeface="Calibri Light" panose="020F0302020204030204" pitchFamily="34" charset="0"/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pt-BR" altLang="pt-BR" sz="2800" u="sng" dirty="0"/>
              <a:t>Aluno</a:t>
            </a:r>
            <a:r>
              <a:rPr lang="pt-BR" altLang="pt-BR" sz="2800" dirty="0"/>
              <a:t>: ; </a:t>
            </a:r>
            <a:r>
              <a:rPr lang="pt-BR" altLang="pt-BR" sz="2800" dirty="0" smtClean="0"/>
              <a:t>família </a:t>
            </a:r>
            <a:r>
              <a:rPr lang="pt-BR" altLang="pt-BR" sz="2800" dirty="0"/>
              <a:t>anotar na agenda; aluno dirigir-se à CTP para solicitar a autorização; </a:t>
            </a:r>
            <a:r>
              <a:rPr lang="pt-BR" altLang="pt-BR" sz="2800" dirty="0" smtClean="0"/>
              <a:t>CTP liga </a:t>
            </a:r>
            <a:r>
              <a:rPr lang="pt-BR" altLang="pt-BR" sz="2800" dirty="0"/>
              <a:t>e </a:t>
            </a:r>
            <a:r>
              <a:rPr lang="pt-BR" altLang="pt-BR" sz="2800" dirty="0" smtClean="0"/>
              <a:t>confirma </a:t>
            </a:r>
            <a:r>
              <a:rPr lang="pt-BR" altLang="pt-BR" sz="2800" dirty="0"/>
              <a:t>com a família; </a:t>
            </a:r>
            <a:r>
              <a:rPr lang="pt-BR" altLang="pt-BR" sz="2800" dirty="0" smtClean="0"/>
              <a:t>CTP </a:t>
            </a:r>
            <a:r>
              <a:rPr lang="pt-BR" altLang="pt-BR" sz="2800" dirty="0"/>
              <a:t>fará uma autorização, o aluno entrega ao vigilante para sua liberação. </a:t>
            </a:r>
          </a:p>
          <a:p>
            <a:pPr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pt-BR" altLang="pt-BR" sz="2800" dirty="0"/>
          </a:p>
          <a:p>
            <a:pPr>
              <a:lnSpc>
                <a:spcPct val="70000"/>
              </a:lnSpc>
              <a:buNone/>
            </a:pPr>
            <a:r>
              <a:rPr lang="pt-BR" altLang="pt-BR" sz="2800" dirty="0"/>
              <a:t>Obs.: A autorização deverá estar assinada pela CTP. </a:t>
            </a:r>
          </a:p>
          <a:p>
            <a:pPr>
              <a:lnSpc>
                <a:spcPct val="70000"/>
              </a:lnSpc>
              <a:buNone/>
            </a:pPr>
            <a:endParaRPr lang="pt-BR" alt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6102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10)Após </a:t>
            </a:r>
            <a:r>
              <a:rPr lang="pt-BR" altLang="pt-BR" dirty="0">
                <a:solidFill>
                  <a:srgbClr val="FF0000"/>
                </a:solidFill>
                <a:latin typeface="Calibri Light" panose="020F0302020204030204" pitchFamily="34" charset="0"/>
              </a:rPr>
              <a:t>o término da prova, onde o(a) aluno(a) irá ficar? Como será o </a:t>
            </a:r>
            <a:r>
              <a:rPr lang="pt-BR" altLang="pt-BR" dirty="0">
                <a:solidFill>
                  <a:srgbClr val="FF0000"/>
                </a:solidFill>
                <a:latin typeface="Calibri Light" panose="020F0302020204030204" pitchFamily="34" charset="0"/>
                <a:ea typeface="맑은 고딕" panose="020B0503020000020004" pitchFamily="34" charset="-127"/>
              </a:rPr>
              <a:t>fl</a:t>
            </a:r>
            <a:r>
              <a:rPr lang="pt-BR" altLang="pt-BR" dirty="0">
                <a:solidFill>
                  <a:srgbClr val="FF0000"/>
                </a:solidFill>
                <a:latin typeface="Calibri Light" panose="020F0302020204030204" pitchFamily="34" charset="0"/>
              </a:rPr>
              <a:t>uxo?</a:t>
            </a:r>
            <a:r>
              <a:rPr lang="pt-BR" altLang="pt-BR" dirty="0">
                <a:latin typeface="Calibri Light" panose="020F0302020204030204" pitchFamily="34" charset="0"/>
              </a:rPr>
              <a:t/>
            </a:r>
            <a:br>
              <a:rPr lang="pt-BR" altLang="pt-BR" dirty="0">
                <a:latin typeface="Calibri Light" panose="020F030202020403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Arial" charset="0"/>
              <a:buChar char="•"/>
              <a:defRPr/>
            </a:pPr>
            <a:r>
              <a:rPr lang="pt-BR" altLang="pt-BR" sz="2400" dirty="0"/>
              <a:t>Semana de prova o aluno receberá todas as provas do dia no primeiro horário, tendo tempo mínimo de 1h pra responder. Após 1h está liberado.</a:t>
            </a:r>
          </a:p>
          <a:p>
            <a:pPr>
              <a:lnSpc>
                <a:spcPct val="70000"/>
              </a:lnSpc>
              <a:buFont typeface="Arial" charset="0"/>
              <a:buChar char="•"/>
              <a:defRPr/>
            </a:pPr>
            <a:r>
              <a:rPr lang="pt-BR" altLang="pt-BR" sz="2400" dirty="0"/>
              <a:t>O </a:t>
            </a:r>
            <a:r>
              <a:rPr lang="pt-BR" altLang="pt-BR" sz="2400" dirty="0" smtClean="0"/>
              <a:t>ônibus </a:t>
            </a:r>
            <a:r>
              <a:rPr lang="pt-BR" altLang="pt-BR" sz="2400" dirty="0"/>
              <a:t>fará na semana de provas duas rotas para levar os alunos pós provas: 10h e 11h35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8541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9389" y="474519"/>
            <a:ext cx="8596668" cy="1320800"/>
          </a:xfrm>
        </p:spPr>
        <p:txBody>
          <a:bodyPr/>
          <a:lstStyle/>
          <a:p>
            <a:r>
              <a:rPr lang="pt-BR" altLang="pt-BR" dirty="0">
                <a:solidFill>
                  <a:srgbClr val="000000"/>
                </a:solidFill>
                <a:latin typeface="Calibri Light" panose="020F0302020204030204" pitchFamily="34" charset="0"/>
              </a:rPr>
              <a:t>Reuniões mensais:</a:t>
            </a:r>
            <a:r>
              <a:rPr lang="pt-BR" altLang="pt-BR" dirty="0"/>
              <a:t/>
            </a:r>
            <a:br>
              <a:rPr lang="pt-BR" alt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1470" y="1641044"/>
            <a:ext cx="8596668" cy="388077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70000"/>
              </a:lnSpc>
              <a:buNone/>
            </a:pPr>
            <a:r>
              <a:rPr lang="pt-BR" altLang="pt-BR" sz="6400" u="sng" dirty="0"/>
              <a:t>Direção de Ensino</a:t>
            </a:r>
            <a:r>
              <a:rPr lang="pt-BR" altLang="pt-BR" sz="6400" dirty="0"/>
              <a:t>, </a:t>
            </a:r>
            <a:r>
              <a:rPr lang="pt-BR" altLang="pt-BR" sz="6400" u="sng" dirty="0"/>
              <a:t>Coordenação de Cursos</a:t>
            </a:r>
            <a:r>
              <a:rPr lang="pt-BR" altLang="pt-BR" sz="6400" dirty="0"/>
              <a:t> e </a:t>
            </a:r>
            <a:r>
              <a:rPr lang="pt-BR" altLang="pt-BR" sz="6400" u="sng" dirty="0"/>
              <a:t>Docentes</a:t>
            </a:r>
            <a:r>
              <a:rPr lang="pt-BR" altLang="pt-BR" sz="6400" dirty="0"/>
              <a:t>: planejamento do mês seguinte e </a:t>
            </a:r>
            <a:endParaRPr lang="pt-BR" altLang="pt-BR" sz="6400" dirty="0" smtClean="0"/>
          </a:p>
          <a:p>
            <a:pPr>
              <a:lnSpc>
                <a:spcPct val="70000"/>
              </a:lnSpc>
              <a:buNone/>
            </a:pPr>
            <a:r>
              <a:rPr lang="pt-BR" altLang="pt-BR" sz="6400" dirty="0" smtClean="0"/>
              <a:t>outras </a:t>
            </a:r>
            <a:r>
              <a:rPr lang="pt-BR" altLang="pt-BR" sz="6400" dirty="0"/>
              <a:t>pautas.</a:t>
            </a:r>
            <a:endParaRPr lang="pt-BR" altLang="pt-BR" sz="6400" u="sng" dirty="0"/>
          </a:p>
          <a:p>
            <a:pPr>
              <a:lnSpc>
                <a:spcPct val="70000"/>
              </a:lnSpc>
              <a:buNone/>
            </a:pPr>
            <a:r>
              <a:rPr lang="pt-BR" altLang="pt-BR" sz="6400" u="sng" dirty="0"/>
              <a:t>Sugestões</a:t>
            </a:r>
            <a:r>
              <a:rPr lang="pt-BR" altLang="pt-BR" sz="6400" dirty="0"/>
              <a:t>:</a:t>
            </a:r>
          </a:p>
          <a:p>
            <a:pPr>
              <a:lnSpc>
                <a:spcPct val="70000"/>
              </a:lnSpc>
              <a:buFontTx/>
              <a:buChar char="-"/>
            </a:pPr>
            <a:r>
              <a:rPr lang="pt-BR" altLang="pt-BR" sz="6400" dirty="0"/>
              <a:t>Atendimento ao aluno;</a:t>
            </a:r>
          </a:p>
          <a:p>
            <a:pPr>
              <a:lnSpc>
                <a:spcPct val="70000"/>
              </a:lnSpc>
              <a:buFontTx/>
              <a:buChar char="-"/>
            </a:pPr>
            <a:r>
              <a:rPr lang="pt-BR" altLang="pt-BR" sz="6400" dirty="0"/>
              <a:t>Reforço escolar;</a:t>
            </a:r>
          </a:p>
          <a:p>
            <a:pPr>
              <a:lnSpc>
                <a:spcPct val="70000"/>
              </a:lnSpc>
              <a:buFontTx/>
              <a:buChar char="-"/>
            </a:pPr>
            <a:r>
              <a:rPr lang="pt-BR" altLang="pt-BR" sz="6400" dirty="0"/>
              <a:t>Preparatório para ENEM;</a:t>
            </a:r>
          </a:p>
          <a:p>
            <a:pPr>
              <a:lnSpc>
                <a:spcPct val="70000"/>
              </a:lnSpc>
              <a:buFontTx/>
              <a:buChar char="-"/>
            </a:pPr>
            <a:r>
              <a:rPr lang="pt-BR" altLang="pt-BR" sz="6400" dirty="0"/>
              <a:t>Oficinas de redação;</a:t>
            </a:r>
          </a:p>
          <a:p>
            <a:pPr>
              <a:lnSpc>
                <a:spcPct val="70000"/>
              </a:lnSpc>
              <a:buFontTx/>
              <a:buChar char="-"/>
            </a:pPr>
            <a:r>
              <a:rPr lang="pt-BR" altLang="pt-BR" sz="6400" dirty="0"/>
              <a:t>Simulados;</a:t>
            </a:r>
          </a:p>
          <a:p>
            <a:pPr>
              <a:lnSpc>
                <a:spcPct val="70000"/>
              </a:lnSpc>
              <a:buFontTx/>
              <a:buChar char="-"/>
            </a:pPr>
            <a:r>
              <a:rPr lang="pt-BR" altLang="pt-BR" sz="6400" dirty="0"/>
              <a:t>Olimpíadas de Conhecimento;</a:t>
            </a:r>
          </a:p>
          <a:p>
            <a:pPr>
              <a:lnSpc>
                <a:spcPct val="70000"/>
              </a:lnSpc>
              <a:buFontTx/>
              <a:buChar char="-"/>
            </a:pPr>
            <a:r>
              <a:rPr lang="pt-BR" altLang="pt-BR" sz="6400" dirty="0"/>
              <a:t>Projetos </a:t>
            </a:r>
            <a:r>
              <a:rPr lang="pt-BR" altLang="pt-BR" sz="6400" dirty="0" smtClean="0"/>
              <a:t>integradores;</a:t>
            </a:r>
            <a:endParaRPr lang="pt-BR" sz="6400" dirty="0" smtClean="0"/>
          </a:p>
          <a:p>
            <a:r>
              <a:rPr lang="pt-BR" sz="6400" dirty="0" smtClean="0"/>
              <a:t>Atividades </a:t>
            </a:r>
            <a:r>
              <a:rPr lang="pt-BR" sz="6400" dirty="0"/>
              <a:t>culturais interdisciplinares</a:t>
            </a:r>
          </a:p>
          <a:p>
            <a:r>
              <a:rPr lang="pt-BR" sz="6400" dirty="0" smtClean="0"/>
              <a:t>NEABI</a:t>
            </a:r>
            <a:endParaRPr lang="pt-BR" sz="6400" dirty="0"/>
          </a:p>
          <a:p>
            <a:r>
              <a:rPr lang="pt-BR" sz="6400" dirty="0"/>
              <a:t>Meio ambiente </a:t>
            </a:r>
          </a:p>
          <a:p>
            <a:r>
              <a:rPr lang="pt-BR" sz="6400" dirty="0"/>
              <a:t>Teatro, artes, </a:t>
            </a:r>
            <a:r>
              <a:rPr lang="pt-BR" sz="6400" dirty="0" smtClean="0"/>
              <a:t>língua </a:t>
            </a:r>
            <a:r>
              <a:rPr lang="pt-BR" sz="6400" dirty="0"/>
              <a:t>portuguesa (dia da poesia, dia do livro, dia da musica) </a:t>
            </a:r>
          </a:p>
          <a:p>
            <a:r>
              <a:rPr lang="pt-BR" sz="6400" dirty="0" smtClean="0"/>
              <a:t>Gincana </a:t>
            </a:r>
            <a:r>
              <a:rPr lang="pt-BR" sz="6400" dirty="0"/>
              <a:t>cultural </a:t>
            </a:r>
          </a:p>
          <a:p>
            <a:r>
              <a:rPr lang="pt-BR" sz="6400" dirty="0"/>
              <a:t>Semana das ciências </a:t>
            </a:r>
          </a:p>
          <a:p>
            <a:r>
              <a:rPr lang="pt-BR" sz="6400" dirty="0"/>
              <a:t>Semana esportiva</a:t>
            </a:r>
          </a:p>
          <a:p>
            <a:r>
              <a:rPr lang="pt-BR" dirty="0"/>
              <a:t/>
            </a:r>
            <a:br>
              <a:rPr lang="pt-BR" dirty="0"/>
            </a:b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602940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065222" cy="1932879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“</a:t>
            </a:r>
            <a:r>
              <a:rPr lang="pt-BR" dirty="0" smtClean="0">
                <a:solidFill>
                  <a:schemeClr val="accent4"/>
                </a:solidFill>
              </a:rPr>
              <a:t>Nenhum de nós é tão bom quanto todos nós juntos.”</a:t>
            </a:r>
            <a:endParaRPr lang="pt-BR" dirty="0">
              <a:solidFill>
                <a:schemeClr val="accent4"/>
              </a:solidFill>
            </a:endParaRPr>
          </a:p>
        </p:txBody>
      </p:sp>
      <p:pic>
        <p:nvPicPr>
          <p:cNvPr id="1026" name="Picture 2" descr="Resultado de imagem para PARCE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170" y="2236322"/>
            <a:ext cx="3858864" cy="257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018049" y="5274527"/>
            <a:ext cx="4293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2"/>
                </a:solidFill>
              </a:rPr>
              <a:t>Coordenação Técnico-Pedagógica (CTP)</a:t>
            </a:r>
          </a:p>
          <a:p>
            <a:r>
              <a:rPr lang="pt-BR" dirty="0">
                <a:solidFill>
                  <a:schemeClr val="accent2"/>
                </a:solidFill>
              </a:rPr>
              <a:t>Departamento de </a:t>
            </a:r>
            <a:r>
              <a:rPr lang="pt-BR" dirty="0" smtClean="0">
                <a:solidFill>
                  <a:schemeClr val="accent2"/>
                </a:solidFill>
              </a:rPr>
              <a:t>Ensino</a:t>
            </a:r>
          </a:p>
          <a:p>
            <a:endParaRPr lang="pt-BR" dirty="0">
              <a:solidFill>
                <a:schemeClr val="accent2"/>
              </a:solidFill>
            </a:endParaRPr>
          </a:p>
          <a:p>
            <a:r>
              <a:rPr lang="pt-BR" dirty="0" smtClean="0">
                <a:solidFill>
                  <a:schemeClr val="accent2"/>
                </a:solidFill>
              </a:rPr>
              <a:t>Obrigada!</a:t>
            </a:r>
            <a:endParaRPr lang="pt-B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0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7996" y="1111105"/>
            <a:ext cx="6381191" cy="3881437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289968" y="467591"/>
            <a:ext cx="4977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Horário das Aulas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20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485900" y="1165461"/>
            <a:ext cx="73255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altLang="pt-BR" dirty="0" smtClean="0">
                <a:latin typeface="Calibri" panose="020F0502020204030204" pitchFamily="34" charset="0"/>
              </a:rPr>
              <a:t> </a:t>
            </a:r>
            <a:endParaRPr lang="pt-BR" altLang="pt-BR" dirty="0">
              <a:latin typeface="Calibri" panose="020F050202020403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572491" y="681915"/>
            <a:ext cx="740525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pt-BR" b="1" kern="150" dirty="0">
                <a:solidFill>
                  <a:schemeClr val="accent2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Orientações aos docentes:</a:t>
            </a:r>
            <a:endParaRPr lang="pt-BR" kern="150" dirty="0">
              <a:solidFill>
                <a:schemeClr val="accent2"/>
              </a:solidFill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r>
              <a:rPr lang="pt-BR" kern="1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Ao </a:t>
            </a:r>
            <a:r>
              <a:rPr lang="pt-BR" kern="1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exigirmos pontualidade dos alunos, também devemos cumprir com nossos </a:t>
            </a:r>
            <a:r>
              <a:rPr lang="pt-BR" kern="1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horários.</a:t>
            </a:r>
            <a:endParaRPr lang="pt-BR" kern="150" dirty="0">
              <a:latin typeface="StarSymbol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r>
              <a:rPr lang="pt-BR" kern="1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Procurar cumprir o horário das aulas sem alterações, a não ser quando estritamente necessário;</a:t>
            </a:r>
            <a:endParaRPr lang="pt-BR" kern="150" dirty="0">
              <a:latin typeface="StarSymbol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r>
              <a:rPr lang="pt-BR" kern="1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É necessário o professor informar um calendário com as visitas técnicas que realizará no semestre </a:t>
            </a:r>
            <a:r>
              <a:rPr lang="pt-BR" kern="1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(entregar até dia 23/02) ;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✔"/>
            </a:pPr>
            <a:r>
              <a:rPr lang="pt-BR" dirty="0"/>
              <a:t>É necessário o professor entregar algumas atividades/exercícios </a:t>
            </a:r>
            <a:r>
              <a:rPr lang="pt-BR" dirty="0" smtClean="0"/>
              <a:t>para assistente de aluno </a:t>
            </a:r>
            <a:r>
              <a:rPr lang="pt-BR" dirty="0"/>
              <a:t>aplicar aos alunos que não possam estar em sala, ou por terem chegado </a:t>
            </a:r>
            <a:r>
              <a:rPr lang="pt-BR" dirty="0" smtClean="0"/>
              <a:t>atrasado.</a:t>
            </a:r>
            <a:endParaRPr lang="pt-BR" dirty="0"/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endParaRPr lang="pt-BR" kern="150" dirty="0">
              <a:effectLst/>
              <a:latin typeface="StarSymbol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0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1063336" y="609600"/>
            <a:ext cx="771698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✔"/>
            </a:pPr>
            <a:r>
              <a:rPr lang="pt-BR" dirty="0" smtClean="0"/>
              <a:t>Observar </a:t>
            </a:r>
            <a:r>
              <a:rPr lang="pt-BR" dirty="0"/>
              <a:t>e repassar a CTP e ao </a:t>
            </a:r>
            <a:r>
              <a:rPr lang="pt-BR" dirty="0" smtClean="0"/>
              <a:t>NAPNE por escrito, </a:t>
            </a:r>
            <a:r>
              <a:rPr lang="pt-BR" dirty="0"/>
              <a:t>casos recorrentes de dificuldades de aprendizagens ou estudantes </a:t>
            </a:r>
            <a:r>
              <a:rPr lang="pt-BR" dirty="0" smtClean="0"/>
              <a:t>portadores de </a:t>
            </a:r>
            <a:r>
              <a:rPr lang="pt-BR" dirty="0"/>
              <a:t>deficiência que possam ser acompanhados por estes setores</a:t>
            </a:r>
            <a:r>
              <a:rPr lang="pt-BR" dirty="0" smtClean="0"/>
              <a:t>;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✔"/>
            </a:pPr>
            <a:endParaRPr lang="pt-BR" dirty="0" smtClean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✔"/>
            </a:pPr>
            <a:r>
              <a:rPr lang="pt-BR" dirty="0"/>
              <a:t>O professor deverá acompanhar a turma durante seu horário de aula em eventos ou reuniões com os alunos realizados no </a:t>
            </a:r>
            <a:r>
              <a:rPr lang="pt-BR" i="1" dirty="0"/>
              <a:t>campus</a:t>
            </a:r>
            <a:r>
              <a:rPr lang="pt-BR" i="1" dirty="0" smtClean="0"/>
              <a:t>;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✔"/>
            </a:pPr>
            <a:endParaRPr lang="pt-BR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✔"/>
            </a:pPr>
            <a:r>
              <a:rPr lang="pt-BR" dirty="0"/>
              <a:t>Evitar brincadeiras e aproximação com os estudantes que não seja de cunho pedagógico e dentro das normas éticas da Educação, inclusive nas viagens e visitas </a:t>
            </a:r>
            <a:r>
              <a:rPr lang="pt-BR" dirty="0" smtClean="0"/>
              <a:t>técnicas.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✔"/>
            </a:pPr>
            <a:endParaRPr lang="pt-BR" dirty="0" smtClean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✔"/>
            </a:pPr>
            <a:r>
              <a:rPr lang="pt-BR" dirty="0"/>
              <a:t>As reuniões de pais que acontecerão após cada etapa exigirão a presença dos docentes para conversar com os </a:t>
            </a:r>
            <a:r>
              <a:rPr lang="pt-BR" dirty="0" smtClean="0"/>
              <a:t>pais.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✔"/>
            </a:pPr>
            <a:r>
              <a:rPr lang="pt-BR" dirty="0"/>
              <a:t>O</a:t>
            </a:r>
            <a:r>
              <a:rPr lang="pt-BR" dirty="0" smtClean="0"/>
              <a:t> calendário </a:t>
            </a:r>
            <a:r>
              <a:rPr lang="pt-BR" dirty="0"/>
              <a:t>de </a:t>
            </a:r>
            <a:r>
              <a:rPr lang="pt-BR" dirty="0" smtClean="0"/>
              <a:t>sábados deverá </a:t>
            </a:r>
            <a:r>
              <a:rPr lang="pt-BR" dirty="0"/>
              <a:t>ser cumprido nas datas propostas visto que os pais recebem o </a:t>
            </a:r>
            <a:r>
              <a:rPr lang="pt-BR" dirty="0" smtClean="0"/>
              <a:t>calendário </a:t>
            </a:r>
            <a:r>
              <a:rPr lang="pt-BR" dirty="0"/>
              <a:t>informando quais </a:t>
            </a:r>
            <a:r>
              <a:rPr lang="pt-BR" dirty="0" smtClean="0"/>
              <a:t>sábados </a:t>
            </a:r>
            <a:r>
              <a:rPr lang="pt-BR" dirty="0"/>
              <a:t>o aluno terá  </a:t>
            </a:r>
            <a:r>
              <a:rPr lang="pt-BR" dirty="0" smtClean="0"/>
              <a:t>aula.</a:t>
            </a:r>
            <a:r>
              <a:rPr lang="pt-BR" dirty="0"/>
              <a:t> </a:t>
            </a:r>
            <a:endParaRPr lang="pt-BR" dirty="0" smtClean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✔"/>
            </a:pPr>
            <a:endParaRPr lang="pt-BR" dirty="0" smtClean="0"/>
          </a:p>
          <a:p>
            <a:pPr algn="just">
              <a:lnSpc>
                <a:spcPct val="120000"/>
              </a:lnSpc>
            </a:pPr>
            <a:endParaRPr lang="pt-BR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✔"/>
            </a:pPr>
            <a:endParaRPr lang="pt-BR" dirty="0"/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endParaRPr lang="pt-BR" kern="150" dirty="0">
              <a:latin typeface="StarSymbol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155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933700"/>
          </a:xfrm>
        </p:spPr>
        <p:txBody>
          <a:bodyPr>
            <a:normAutofit/>
          </a:bodyPr>
          <a:lstStyle/>
          <a:p>
            <a:pPr lvl="0"/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dirty="0" smtClean="0"/>
              <a:t>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77334" y="609600"/>
            <a:ext cx="8373148" cy="574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r>
              <a:rPr lang="pt-BR" kern="1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Alimentar </a:t>
            </a:r>
            <a:r>
              <a:rPr lang="pt-BR" kern="1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o sistema acadêmico de acordo com o  prazo previsto no ROD, para que os demais setores que trabalham para reduzir a evasão e retenção possam ter acesso as informações e assim agir em tempo hábil para minimizar os referidos índices</a:t>
            </a:r>
            <a:r>
              <a:rPr lang="pt-BR" kern="1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endParaRPr lang="pt-BR" kern="150" dirty="0" smtClean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✔"/>
            </a:pPr>
            <a:r>
              <a:rPr lang="pt-BR" dirty="0"/>
              <a:t>Os professores precisam realizar um diagnóstico das turmas, pois no final do primeiro mês de aula será realizada a primeira reunião do </a:t>
            </a:r>
            <a:r>
              <a:rPr lang="pt-BR" dirty="0" smtClean="0"/>
              <a:t>Conselho </a:t>
            </a:r>
            <a:r>
              <a:rPr lang="pt-BR" dirty="0"/>
              <a:t>de classe (Integrado) para discutir os resultados desse diagnóstico para traçarmos metas e ações que serão </a:t>
            </a:r>
            <a:r>
              <a:rPr lang="pt-BR" dirty="0" smtClean="0"/>
              <a:t>adotadas. A primeira reunião de Conselho de Classe acontecerá no dia 04 de março de 2020.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✔"/>
            </a:pPr>
            <a:endParaRPr lang="pt-BR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✔"/>
            </a:pPr>
            <a:r>
              <a:rPr lang="pt-BR" dirty="0"/>
              <a:t>É importante que o professor no primeiro dia de aula combine com os alunos as regras de sua disciplina (apresentar o PUD; formas de avaliação; como gosta de trabalhar; o que espera dos discentes) e estabelecer com a turma um acordo sobre as normas de conduta em sala de aula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endParaRPr lang="pt-BR" kern="150" dirty="0">
              <a:latin typeface="StarSymbol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pt-BR" kern="1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 </a:t>
            </a:r>
            <a:endParaRPr lang="pt-BR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48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 </a:t>
            </a:r>
            <a:r>
              <a:rPr lang="pt-BR" sz="2000" dirty="0">
                <a:solidFill>
                  <a:schemeClr val="tx1"/>
                </a:solidFill>
              </a:rPr>
              <a:t>A saída do aluno das dependências do </a:t>
            </a:r>
            <a:r>
              <a:rPr lang="pt-BR" sz="2000" i="1" dirty="0">
                <a:solidFill>
                  <a:schemeClr val="tx1"/>
                </a:solidFill>
              </a:rPr>
              <a:t>campus</a:t>
            </a:r>
            <a:r>
              <a:rPr lang="pt-BR" sz="2000" dirty="0">
                <a:solidFill>
                  <a:schemeClr val="tx1"/>
                </a:solidFill>
              </a:rPr>
              <a:t> dentro do horário de aulas só será permitida com a autorização por escrito dos responsáveis (mediante confirmação via telefone) ou presença dos mesmos na CTP. 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978" y="2316452"/>
            <a:ext cx="5716681" cy="388143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727364" y="665018"/>
            <a:ext cx="8437418" cy="120534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 smtClean="0"/>
              <a:t>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saída do aluno das dependências do </a:t>
            </a:r>
            <a:r>
              <a:rPr lang="pt-BR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dentro do horário de aulas só será possível mediante autorização por escrito dos </a:t>
            </a:r>
            <a:r>
              <a:rPr lang="pt-BR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responsáveis (confirmação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telefone) ou presença dos mesmos na CTP. 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9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6527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SEMESTRE 2020.1 - </a:t>
            </a:r>
            <a:r>
              <a:rPr lang="pt-BR" sz="2800" b="1" u="dbl" dirty="0"/>
              <a:t>ENSINO MÉDIO INTEGRADO</a:t>
            </a:r>
            <a:r>
              <a:rPr lang="pt-BR" sz="2800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Calendário Acadêmico 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378675"/>
              </p:ext>
            </p:extLst>
          </p:nvPr>
        </p:nvGraphicFramePr>
        <p:xfrm>
          <a:off x="1932705" y="2649684"/>
          <a:ext cx="6130639" cy="3160817"/>
        </p:xfrm>
        <a:graphic>
          <a:graphicData uri="http://schemas.openxmlformats.org/drawingml/2006/table">
            <a:tbl>
              <a:tblPr/>
              <a:tblGrid>
                <a:gridCol w="632840"/>
                <a:gridCol w="632840"/>
                <a:gridCol w="632840"/>
                <a:gridCol w="632840"/>
                <a:gridCol w="632840"/>
                <a:gridCol w="632840"/>
                <a:gridCol w="519833"/>
                <a:gridCol w="565036"/>
                <a:gridCol w="361623"/>
                <a:gridCol w="525484"/>
                <a:gridCol w="361623"/>
              </a:tblGrid>
              <a:tr h="22644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FEVEREIRO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00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097">
                <a:tc gridSpan="10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03 - 2º dia do Seminário de Integração (estudantes)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gridSpan="10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13 - Final do período para requerer: 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Aproveitamento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13 - Reunião Pedagógica de curso (Tarde - Horário CD)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64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24 - Recesso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25 - Feriado - Carnaval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26 - Recesso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Sábado letivo - 00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440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Dias letivos - 17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60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936137"/>
              </p:ext>
            </p:extLst>
          </p:nvPr>
        </p:nvGraphicFramePr>
        <p:xfrm>
          <a:off x="2500095" y="1236513"/>
          <a:ext cx="6103577" cy="4073242"/>
        </p:xfrm>
        <a:graphic>
          <a:graphicData uri="http://schemas.openxmlformats.org/drawingml/2006/table">
            <a:tbl>
              <a:tblPr/>
              <a:tblGrid>
                <a:gridCol w="483315"/>
                <a:gridCol w="515536"/>
                <a:gridCol w="515536"/>
                <a:gridCol w="515536"/>
                <a:gridCol w="515536"/>
                <a:gridCol w="515536"/>
                <a:gridCol w="515536"/>
                <a:gridCol w="515536"/>
                <a:gridCol w="593786"/>
                <a:gridCol w="828540"/>
                <a:gridCol w="589184"/>
              </a:tblGrid>
              <a:tr h="25897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MARÇO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02 - Final do período para requerer: 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Validação de conhecimentos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8976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04 - 1ª Reunião de Conselho de Classe (Tarde)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09-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Comemoração ao dia da Mulher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11 - Reunião de pais e professores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14 -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Sábado letivo (Quarta-feira)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gridSpan="10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19 - Feriado: São José / 25 - Feriado: Data Magna do Ceará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20 - Dia não letivo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30 - 1º Dia Encontro Pedagógico 2020.1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Sábado letivo - 00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76"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Dias letivos - 18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7522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438</TotalTime>
  <Words>1553</Words>
  <Application>Microsoft Office PowerPoint</Application>
  <PresentationFormat>Widescreen</PresentationFormat>
  <Paragraphs>421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8" baseType="lpstr">
      <vt:lpstr>맑은 고딕</vt:lpstr>
      <vt:lpstr>SimSun</vt:lpstr>
      <vt:lpstr>Arial</vt:lpstr>
      <vt:lpstr>Calibri</vt:lpstr>
      <vt:lpstr>Calibri Light</vt:lpstr>
      <vt:lpstr>Liberation Serif</vt:lpstr>
      <vt:lpstr>Mangal</vt:lpstr>
      <vt:lpstr>StarSymbol</vt:lpstr>
      <vt:lpstr>Times New Roman</vt:lpstr>
      <vt:lpstr>Trebuchet MS</vt:lpstr>
      <vt:lpstr>Wingdings</vt:lpstr>
      <vt:lpstr>Wingdings 3</vt:lpstr>
      <vt:lpstr>Facetado</vt:lpstr>
      <vt:lpstr>   Reunião  Ensino Médio Integrado em Comércio</vt:lpstr>
      <vt:lpstr>Ensino Médio Integrado em Comércio </vt:lpstr>
      <vt:lpstr>Apresentação do PowerPoint</vt:lpstr>
      <vt:lpstr>Apresentação do PowerPoint</vt:lpstr>
      <vt:lpstr> </vt:lpstr>
      <vt:lpstr>    </vt:lpstr>
      <vt:lpstr> A saída do aluno das dependências do campus dentro do horário de aulas só será permitida com a autorização por escrito dos responsáveis (mediante confirmação via telefone) ou presença dos mesmos na CTP. </vt:lpstr>
      <vt:lpstr>SEMESTRE 2020.1 - ENSINO MÉDIO INTEGRADO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1. O que fazer quando o(a) aluno(a) vier sem o fardamento adequado? Como será o fluxo?  Vigilante/recepção/Prof. – Coord. Integrado – autorizado (na primeira vez, analise do coordenador) – aluno entregar ao prof. / biblioteca;   - não autorizado – Enviar o aluno para CTP para ligar  pais/responsáveis </vt:lpstr>
      <vt:lpstr>2) O que fazer quando o(a) aluno(a) se sentir mal em sala de aula, intervalo do almoço e final do expediente? Como será o fluxo?  1. Comunicar Coordenação de Curso e Assistente de Alunos; 2. Coordenação de Curso/CAE/CTP: obrigatoriamente comunicar aos pais; Emergência  e urgência: 192 (SAMU); - Aguardar os pais para os próximos encaminhamentos; O responsável legal providenciará a busca do aluno. Quem acompanha ao hospital (caso o SAMU autorize): Enfermagem/Assistente de Alunos/outro servidor disponível</vt:lpstr>
      <vt:lpstr>3) O que fazer quando perceber que o(a) aluno(a) não está fazendo as refeições? Como será o fluxo?   - Informar para o Assistente de alunos/Coordenação de Curso/assistência estudantil– Conversar com o aluno a respeito, tentando identificar o problema e apontar soluções; Comunicar à família/fazer instrumental </vt:lpstr>
      <vt:lpstr>4) O que fazer quando o(a) aluno(a) sair do campus antes do término da aula sem autorização? Como será o fluxo?  </vt:lpstr>
      <vt:lpstr>5) O que fazer quando o(a) aluno(a) se envolver em situações de agressões físicas e/ou verbais? Como será o fluxo?   </vt:lpstr>
      <vt:lpstr>6) O que fazer quando observar a presença de pessoas estranhas a comunidade escolar no interior do campus? Como será o fluxo? </vt:lpstr>
      <vt:lpstr>7) O que fazer quando o(a) professor(a) chegar atrasado e/ou faltar à aula sem aviso prévio? Como será o fluxo? </vt:lpstr>
      <vt:lpstr>8)O que fazer com as salas de aula no período do almoço e intervalo? Como será o fluxo?  </vt:lpstr>
      <vt:lpstr>9)O que fazer quando o(a) aluno(a) sair da instituição com autorização escrita da CTP? Como será o fluxo? </vt:lpstr>
      <vt:lpstr>10)Após o término da prova, onde o(a) aluno(a) irá ficar? Como será o fluxo? </vt:lpstr>
      <vt:lpstr>Reuniões mensais: </vt:lpstr>
      <vt:lpstr>“Nenhum de nós é tão bom quanto todos nós juntos.”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DE INTEGRAÇÃO-  Ensino Médio Integrado em Comércio</dc:title>
  <dc:creator>CTP</dc:creator>
  <cp:lastModifiedBy>kayciane</cp:lastModifiedBy>
  <cp:revision>39</cp:revision>
  <dcterms:created xsi:type="dcterms:W3CDTF">2020-01-10T14:51:03Z</dcterms:created>
  <dcterms:modified xsi:type="dcterms:W3CDTF">2020-03-30T17:24:50Z</dcterms:modified>
</cp:coreProperties>
</file>