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1" r:id="rId4"/>
    <p:sldId id="273" r:id="rId5"/>
    <p:sldId id="258" r:id="rId6"/>
    <p:sldId id="265" r:id="rId7"/>
    <p:sldId id="259" r:id="rId8"/>
    <p:sldId id="270" r:id="rId9"/>
    <p:sldId id="269" r:id="rId10"/>
    <p:sldId id="260" r:id="rId11"/>
    <p:sldId id="274" r:id="rId12"/>
    <p:sldId id="261" r:id="rId13"/>
    <p:sldId id="262" r:id="rId14"/>
    <p:sldId id="263" r:id="rId15"/>
    <p:sldId id="264" r:id="rId16"/>
    <p:sldId id="266" r:id="rId17"/>
    <p:sldId id="267" r:id="rId18"/>
    <p:sldId id="272" r:id="rId19"/>
    <p:sldId id="26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fce.edu.br/espaco-estudante/regulamento-de-ordem-didatic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7067" y="2315551"/>
            <a:ext cx="7335597" cy="1735282"/>
          </a:xfrm>
        </p:spPr>
        <p:txBody>
          <a:bodyPr/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>
                <a:solidFill>
                  <a:schemeClr val="accent2">
                    <a:lumMod val="75000"/>
                  </a:schemeClr>
                </a:solidFill>
              </a:rPr>
              <a:t>SEMINÁRIO DE INTEGRAÇÃO-  </a:t>
            </a:r>
            <a:r>
              <a:rPr lang="pt-BR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Ensino Médio Integrado em Comércio</a:t>
            </a:r>
            <a:endParaRPr lang="pt-BR" sz="3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394003"/>
          </a:xfrm>
        </p:spPr>
        <p:txBody>
          <a:bodyPr>
            <a:normAutofit fontScale="47500" lnSpcReduction="20000"/>
          </a:bodyPr>
          <a:lstStyle/>
          <a:p>
            <a:endParaRPr lang="pt-BR" dirty="0" smtClean="0"/>
          </a:p>
          <a:p>
            <a:endParaRPr lang="pt-BR" dirty="0"/>
          </a:p>
          <a:p>
            <a:r>
              <a:rPr lang="pt-BR" sz="5000" dirty="0" smtClean="0"/>
              <a:t>Coordenação Técnico-Pedagógica (CTP)</a:t>
            </a:r>
          </a:p>
          <a:p>
            <a:r>
              <a:rPr lang="pt-BR" sz="5000" dirty="0" smtClean="0"/>
              <a:t>Departamento de Ensino</a:t>
            </a:r>
            <a:endParaRPr lang="pt-BR" sz="50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494" y="422563"/>
            <a:ext cx="3533775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727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789709"/>
            <a:ext cx="8596668" cy="5251653"/>
          </a:xfrm>
        </p:spPr>
        <p:txBody>
          <a:bodyPr/>
          <a:lstStyle/>
          <a:p>
            <a:pPr indent="-341313" algn="ctr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altLang="pt-BR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Conselho de Classe</a:t>
            </a:r>
          </a:p>
          <a:p>
            <a:pPr indent="-341313" algn="just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altLang="pt-BR" sz="3200" dirty="0"/>
          </a:p>
          <a:p>
            <a:pPr indent="-341313" algn="just">
              <a:buFont typeface="Wingdings" panose="05000000000000000000" pitchFamily="2" charset="2"/>
              <a:buChar char="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altLang="pt-BR" sz="2800" dirty="0"/>
              <a:t>O que é?</a:t>
            </a:r>
          </a:p>
          <a:p>
            <a:pPr indent="-341313" algn="just">
              <a:buFont typeface="Wingdings" panose="05000000000000000000" pitchFamily="2" charset="2"/>
              <a:buChar char="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altLang="pt-BR" sz="2800" dirty="0"/>
              <a:t>Quem deve participar?</a:t>
            </a:r>
          </a:p>
          <a:p>
            <a:pPr indent="-341313" algn="just">
              <a:buFont typeface="Wingdings" panose="05000000000000000000" pitchFamily="2" charset="2"/>
              <a:buChar char="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altLang="pt-BR" sz="2800" dirty="0" smtClean="0"/>
              <a:t>Primeira reunião será </a:t>
            </a:r>
            <a:r>
              <a:rPr lang="pt-BR" altLang="pt-BR" sz="2800" dirty="0"/>
              <a:t>realizada no </a:t>
            </a:r>
            <a:r>
              <a:rPr lang="pt-BR" altLang="pt-BR" sz="2800" dirty="0" smtClean="0"/>
              <a:t>dia 04/03/2020</a:t>
            </a:r>
            <a:endParaRPr lang="pt-BR" altLang="pt-BR" sz="2800" dirty="0"/>
          </a:p>
          <a:p>
            <a:pPr indent="-341313" algn="just">
              <a:buFont typeface="Wingdings" panose="05000000000000000000" pitchFamily="2" charset="2"/>
              <a:buChar char="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altLang="pt-BR" sz="2800" dirty="0"/>
              <a:t>Deliberações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1997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94509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Momento Coordenadoria Controle Acadêmico-CCA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sz="4000" dirty="0" smtClean="0"/>
              <a:t>1º Acesso – Sistema Q-Acadêmico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488947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16527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SEMESTRE 2020.1 - </a:t>
            </a:r>
            <a:r>
              <a:rPr lang="pt-BR" sz="2800" b="1" u="dbl" dirty="0"/>
              <a:t>ENSINO MÉDIO INTEGRADO</a:t>
            </a:r>
            <a:r>
              <a:rPr lang="pt-BR" sz="2800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Calendário Acadêmico </a:t>
            </a:r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378675"/>
              </p:ext>
            </p:extLst>
          </p:nvPr>
        </p:nvGraphicFramePr>
        <p:xfrm>
          <a:off x="1932705" y="2649684"/>
          <a:ext cx="6130639" cy="3160817"/>
        </p:xfrm>
        <a:graphic>
          <a:graphicData uri="http://schemas.openxmlformats.org/drawingml/2006/table">
            <a:tbl>
              <a:tblPr/>
              <a:tblGrid>
                <a:gridCol w="632840"/>
                <a:gridCol w="632840"/>
                <a:gridCol w="632840"/>
                <a:gridCol w="632840"/>
                <a:gridCol w="632840"/>
                <a:gridCol w="632840"/>
                <a:gridCol w="519833"/>
                <a:gridCol w="565036"/>
                <a:gridCol w="361623"/>
                <a:gridCol w="525484"/>
                <a:gridCol w="361623"/>
              </a:tblGrid>
              <a:tr h="22644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FEVEREIRO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4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4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4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00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4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4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097">
                <a:tc gridSpan="10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03 - 2º dia do Seminário de Integração (estudantes)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440">
                <a:tc gridSpan="10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13 - Final do período para requerer: </a:t>
                      </a:r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Aproveitamento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440">
                <a:tc gridSpan="11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13 - Reunião Pedagógica de curso (Tarde - Horário CD)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6440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24 - Recesso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440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25 - Feriado - Carnaval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440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26 - Recesso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44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Sábado letivo - 00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440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Dias letivos - 17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609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9936137"/>
              </p:ext>
            </p:extLst>
          </p:nvPr>
        </p:nvGraphicFramePr>
        <p:xfrm>
          <a:off x="2500095" y="1236513"/>
          <a:ext cx="6103577" cy="4073242"/>
        </p:xfrm>
        <a:graphic>
          <a:graphicData uri="http://schemas.openxmlformats.org/drawingml/2006/table">
            <a:tbl>
              <a:tblPr/>
              <a:tblGrid>
                <a:gridCol w="483315"/>
                <a:gridCol w="515536"/>
                <a:gridCol w="515536"/>
                <a:gridCol w="515536"/>
                <a:gridCol w="515536"/>
                <a:gridCol w="515536"/>
                <a:gridCol w="515536"/>
                <a:gridCol w="515536"/>
                <a:gridCol w="593786"/>
                <a:gridCol w="828540"/>
                <a:gridCol w="589184"/>
              </a:tblGrid>
              <a:tr h="258976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MARÇO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0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25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76">
                <a:tc gridSpan="11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02 - Final do período para requerer: </a:t>
                      </a:r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Validação de conhecimentos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8976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04 - 1ª Reunião de Conselho de Classe (Tarde)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76"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09-</a:t>
                      </a:r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Comemoração ao dia da Mulher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76">
                <a:tc gridSpan="7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11 - Reunião de pais e professores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76"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14 -</a:t>
                      </a:r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Sábado letivo (Quarta-feira)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76">
                <a:tc gridSpan="10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19 - Feriado: São José / 25 - Feriado: Data Magna do Ceará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76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20 - Dia não letivo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76">
                <a:tc gridSpan="7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30 - 1º Dia Encontro Pedagógico 2020.1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76"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Sábado letivo - 00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76"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Dias letivos - 18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3752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4932494"/>
              </p:ext>
            </p:extLst>
          </p:nvPr>
        </p:nvGraphicFramePr>
        <p:xfrm>
          <a:off x="2015831" y="1059874"/>
          <a:ext cx="5818912" cy="4336832"/>
        </p:xfrm>
        <a:graphic>
          <a:graphicData uri="http://schemas.openxmlformats.org/drawingml/2006/table">
            <a:tbl>
              <a:tblPr/>
              <a:tblGrid>
                <a:gridCol w="485632"/>
                <a:gridCol w="485632"/>
                <a:gridCol w="485632"/>
                <a:gridCol w="485632"/>
                <a:gridCol w="485632"/>
                <a:gridCol w="485632"/>
                <a:gridCol w="398912"/>
                <a:gridCol w="433600"/>
                <a:gridCol w="277504"/>
                <a:gridCol w="403248"/>
                <a:gridCol w="277504"/>
                <a:gridCol w="433600"/>
                <a:gridCol w="403248"/>
                <a:gridCol w="277504"/>
              </a:tblGrid>
              <a:tr h="271052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ABRIL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0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0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0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0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0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052"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04- Sábado letivo (quinta-feira)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052">
                <a:tc gridSpan="7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08 - 2º Dia Encontro Pedagógico 2020.1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052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09 - Recesso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052"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10- Feriado Sexta - feira Santa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052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20- Dia não letivo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052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21- Tiradentes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052">
                <a:tc gridSpan="13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23 -</a:t>
                      </a:r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Final da N1(Primeira Etapa)/ </a:t>
                      </a:r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24 -</a:t>
                      </a:r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Início da N2 (Segunda Etapa)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052">
                <a:tc gridSpan="10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28 - </a:t>
                      </a:r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Prazo final para lançamentos de notas - 1ª Etapa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052"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Sábado letivo - 01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052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Dias letivos - 18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531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3685103"/>
              </p:ext>
            </p:extLst>
          </p:nvPr>
        </p:nvGraphicFramePr>
        <p:xfrm>
          <a:off x="1683327" y="1340429"/>
          <a:ext cx="6452757" cy="3965791"/>
        </p:xfrm>
        <a:graphic>
          <a:graphicData uri="http://schemas.openxmlformats.org/drawingml/2006/table">
            <a:tbl>
              <a:tblPr/>
              <a:tblGrid>
                <a:gridCol w="447994"/>
                <a:gridCol w="465421"/>
                <a:gridCol w="465421"/>
                <a:gridCol w="465421"/>
                <a:gridCol w="465421"/>
                <a:gridCol w="465421"/>
                <a:gridCol w="465421"/>
                <a:gridCol w="465421"/>
                <a:gridCol w="536066"/>
                <a:gridCol w="747998"/>
                <a:gridCol w="531910"/>
                <a:gridCol w="465421"/>
                <a:gridCol w="465421"/>
              </a:tblGrid>
              <a:tr h="266476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MAIO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4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4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00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4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25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4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4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4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476"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01 - Feriado Dia do trabalhador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476">
                <a:tc gridSpan="13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06 - RPC (Horário AB) e Reunião do Conselho de Classe (Horário CD) Tarde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6476">
                <a:tc gridSpan="8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13 - Entrega das Notas (pais e professores)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8079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476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Sábado letivo - 01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476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Dias letivos - 21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1600200" y="4031674"/>
            <a:ext cx="36056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23-Sábado letivo(segunda-feira)</a:t>
            </a:r>
            <a:endParaRPr lang="pt-B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919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270633"/>
              </p:ext>
            </p:extLst>
          </p:nvPr>
        </p:nvGraphicFramePr>
        <p:xfrm>
          <a:off x="2452254" y="1288473"/>
          <a:ext cx="5704611" cy="3187772"/>
        </p:xfrm>
        <a:graphic>
          <a:graphicData uri="http://schemas.openxmlformats.org/drawingml/2006/table">
            <a:tbl>
              <a:tblPr/>
              <a:tblGrid>
                <a:gridCol w="539170"/>
                <a:gridCol w="539170"/>
                <a:gridCol w="539170"/>
                <a:gridCol w="539170"/>
                <a:gridCol w="539170"/>
                <a:gridCol w="539170"/>
                <a:gridCol w="442890"/>
                <a:gridCol w="481401"/>
                <a:gridCol w="308098"/>
                <a:gridCol w="447703"/>
                <a:gridCol w="308098"/>
                <a:gridCol w="481401"/>
              </a:tblGrid>
              <a:tr h="227698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JUNHO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69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69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00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69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69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69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698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05 -</a:t>
                      </a:r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Dia do Meio Ambiente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698">
                <a:tc gridSpan="12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08 - Reunião Pedagógica de Curso (Horário ABCD - Tarde)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7698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11 - Corpus Christi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698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12 - Dia não letivo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698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20 - </a:t>
                      </a:r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Sábado letivo(sexta-feira)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698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698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Sábado letivo - 01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698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Dias letivos - 21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414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4534643"/>
              </p:ext>
            </p:extLst>
          </p:nvPr>
        </p:nvGraphicFramePr>
        <p:xfrm>
          <a:off x="1901536" y="1526093"/>
          <a:ext cx="6099465" cy="2628900"/>
        </p:xfrm>
        <a:graphic>
          <a:graphicData uri="http://schemas.openxmlformats.org/drawingml/2006/table">
            <a:tbl>
              <a:tblPr/>
              <a:tblGrid>
                <a:gridCol w="629120"/>
                <a:gridCol w="671061"/>
                <a:gridCol w="671061"/>
                <a:gridCol w="671061"/>
                <a:gridCol w="671061"/>
                <a:gridCol w="671061"/>
                <a:gridCol w="671061"/>
                <a:gridCol w="671061"/>
                <a:gridCol w="772918"/>
              </a:tblGrid>
              <a:tr h="161925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JULHO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25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CFF5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01 - Arraiá do IF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03 - </a:t>
                      </a:r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Final da N2 (segunda Etapa)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a 8 - Avaliações finais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7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9 - Reunião do Conselho de Classe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8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10 - Entrega das notas (pais e professores)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7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a </a:t>
                      </a:r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 </a:t>
                      </a:r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Férias docentes e discentes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Sábado letivo - 0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Dias letivos - 03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536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089745" y="1257376"/>
            <a:ext cx="37748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ROTA DO TRANSPORTE</a:t>
            </a:r>
            <a:endParaRPr kumimoji="0" lang="pt-BR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346770"/>
              </p:ext>
            </p:extLst>
          </p:nvPr>
        </p:nvGraphicFramePr>
        <p:xfrm>
          <a:off x="3047841" y="2747413"/>
          <a:ext cx="3687445" cy="2375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7685"/>
                <a:gridCol w="1889760"/>
              </a:tblGrid>
              <a:tr h="434340"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pt-BR" sz="1200" kern="0" dirty="0">
                          <a:effectLst/>
                        </a:rPr>
                        <a:t>MANHÃ</a:t>
                      </a:r>
                      <a:endParaRPr lang="pt-BR" sz="1200" kern="150" dirty="0">
                        <a:effectLst/>
                      </a:endParaRPr>
                    </a:p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pt-BR" sz="1200" kern="0" dirty="0">
                          <a:effectLst/>
                        </a:rPr>
                        <a:t> </a:t>
                      </a:r>
                      <a:endParaRPr lang="pt-BR" sz="1200" kern="150" dirty="0">
                        <a:effectLst/>
                        <a:latin typeface="Liberation Serif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pt-BR" sz="1200" kern="0" dirty="0">
                          <a:effectLst/>
                        </a:rPr>
                        <a:t>TARDE</a:t>
                      </a:r>
                      <a:endParaRPr lang="pt-BR" sz="1200" kern="150" dirty="0">
                        <a:effectLst/>
                        <a:latin typeface="Liberation Serif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</a:tr>
              <a:tr h="478155">
                <a:tc gridSpan="2"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t-BR" sz="1200" kern="0">
                          <a:effectLst/>
                        </a:rPr>
                        <a:t>Roteiro: Praça Conselheiro Estelita / Matriz / Mondego / Praça Santa Luzia / IFCE </a:t>
                      </a:r>
                      <a:endParaRPr lang="pt-BR" sz="1200" kern="150">
                        <a:effectLst/>
                        <a:latin typeface="Liberation Serif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316355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t-BR" sz="1200" kern="0">
                          <a:effectLst/>
                        </a:rPr>
                        <a:t>- 6h55: Saída da Praça Conselheiro Estelita para estar no IFCE às 7h15</a:t>
                      </a:r>
                      <a:endParaRPr lang="pt-BR" sz="1200" kern="150">
                        <a:effectLst/>
                      </a:endParaRPr>
                    </a:p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t-BR" sz="1200" kern="0">
                          <a:effectLst/>
                        </a:rPr>
                        <a:t> </a:t>
                      </a:r>
                      <a:endParaRPr lang="pt-BR" sz="1200" kern="150">
                        <a:effectLst/>
                      </a:endParaRPr>
                    </a:p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t-BR" sz="1200" kern="0">
                          <a:effectLst/>
                        </a:rPr>
                        <a:t> – 11h35: Saída do IFCE para a Matriz</a:t>
                      </a:r>
                      <a:endParaRPr lang="pt-BR" sz="1200" kern="150">
                        <a:effectLst/>
                      </a:endParaRPr>
                    </a:p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pt-BR" sz="1200" kern="0">
                          <a:effectLst/>
                        </a:rPr>
                        <a:t> </a:t>
                      </a:r>
                      <a:endParaRPr lang="pt-BR" sz="1200" kern="150">
                        <a:effectLst/>
                        <a:latin typeface="Liberation Serif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t-BR" sz="1200" kern="0" dirty="0">
                          <a:effectLst/>
                        </a:rPr>
                        <a:t>- 12h55: Saída da Praça Conselheiro </a:t>
                      </a:r>
                      <a:r>
                        <a:rPr lang="pt-BR" sz="1200" kern="0" dirty="0" err="1">
                          <a:effectLst/>
                        </a:rPr>
                        <a:t>Estelita</a:t>
                      </a:r>
                      <a:r>
                        <a:rPr lang="pt-BR" sz="1200" kern="0" dirty="0">
                          <a:effectLst/>
                        </a:rPr>
                        <a:t> para estar no IFCE às 13h15 </a:t>
                      </a:r>
                      <a:endParaRPr lang="pt-BR" sz="1200" kern="150" dirty="0">
                        <a:effectLst/>
                      </a:endParaRPr>
                    </a:p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t-BR" sz="1200" kern="0" dirty="0">
                          <a:effectLst/>
                        </a:rPr>
                        <a:t> </a:t>
                      </a:r>
                      <a:endParaRPr lang="pt-BR" sz="1200" kern="150" dirty="0">
                        <a:effectLst/>
                      </a:endParaRPr>
                    </a:p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t-BR" sz="1200" kern="0" dirty="0">
                          <a:effectLst/>
                        </a:rPr>
                        <a:t>- 17h35: Saída do IFCE para a Matriz</a:t>
                      </a:r>
                      <a:endParaRPr lang="pt-BR" sz="1200" kern="150" dirty="0">
                        <a:effectLst/>
                      </a:endParaRPr>
                    </a:p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pt-BR" sz="1200" kern="0" dirty="0">
                          <a:effectLst/>
                        </a:rPr>
                        <a:t> </a:t>
                      </a:r>
                      <a:endParaRPr lang="pt-BR" sz="1200" kern="150" dirty="0">
                        <a:effectLst/>
                        <a:latin typeface="Liberation Serif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54049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84964" y="2826327"/>
            <a:ext cx="4889038" cy="3215035"/>
          </a:xfrm>
        </p:spPr>
        <p:txBody>
          <a:bodyPr>
            <a:normAutofit fontScale="85000" lnSpcReduction="20000"/>
          </a:bodyPr>
          <a:lstStyle/>
          <a:p>
            <a:pPr algn="r">
              <a:spcBef>
                <a:spcPts val="1425"/>
              </a:spcBef>
            </a:pPr>
            <a:endParaRPr lang="pt-BR" altLang="pt-BR" dirty="0" smtClean="0">
              <a:solidFill>
                <a:srgbClr val="000000"/>
              </a:solidFill>
            </a:endParaRPr>
          </a:p>
          <a:p>
            <a:pPr algn="r">
              <a:spcBef>
                <a:spcPts val="1425"/>
              </a:spcBef>
            </a:pPr>
            <a:endParaRPr lang="pt-BR" altLang="pt-BR" dirty="0">
              <a:solidFill>
                <a:srgbClr val="000000"/>
              </a:solidFill>
            </a:endParaRPr>
          </a:p>
          <a:p>
            <a:pPr algn="r">
              <a:spcBef>
                <a:spcPts val="1425"/>
              </a:spcBef>
            </a:pPr>
            <a:endParaRPr lang="pt-BR" altLang="pt-BR" dirty="0" smtClean="0">
              <a:solidFill>
                <a:srgbClr val="000000"/>
              </a:solidFill>
            </a:endParaRPr>
          </a:p>
          <a:p>
            <a:pPr algn="r">
              <a:spcBef>
                <a:spcPts val="1425"/>
              </a:spcBef>
            </a:pPr>
            <a:endParaRPr lang="pt-BR" altLang="pt-BR" dirty="0">
              <a:solidFill>
                <a:srgbClr val="000000"/>
              </a:solidFill>
            </a:endParaRPr>
          </a:p>
          <a:p>
            <a:pPr algn="r">
              <a:spcBef>
                <a:spcPts val="1425"/>
              </a:spcBef>
            </a:pPr>
            <a:endParaRPr lang="pt-BR" altLang="pt-BR" dirty="0" smtClean="0">
              <a:solidFill>
                <a:srgbClr val="000000"/>
              </a:solidFill>
            </a:endParaRPr>
          </a:p>
          <a:p>
            <a:pPr algn="r">
              <a:spcBef>
                <a:spcPts val="1425"/>
              </a:spcBef>
            </a:pPr>
            <a:r>
              <a:rPr lang="pt-BR" altLang="pt-BR" sz="1900" dirty="0" smtClean="0">
                <a:solidFill>
                  <a:schemeClr val="accent2"/>
                </a:solidFill>
              </a:rPr>
              <a:t>Telefone: </a:t>
            </a:r>
            <a:endParaRPr lang="pt-BR" altLang="pt-BR" sz="1900" dirty="0">
              <a:solidFill>
                <a:schemeClr val="accent2"/>
              </a:solidFill>
            </a:endParaRPr>
          </a:p>
          <a:p>
            <a:pPr marL="0" indent="0" algn="r">
              <a:spcBef>
                <a:spcPts val="1425"/>
              </a:spcBef>
              <a:buNone/>
            </a:pPr>
            <a:r>
              <a:rPr lang="pt-BR" altLang="pt-BR" sz="1900" dirty="0">
                <a:solidFill>
                  <a:schemeClr val="accent2"/>
                </a:solidFill>
              </a:rPr>
              <a:t> (</a:t>
            </a:r>
            <a:r>
              <a:rPr lang="pt-BR" altLang="pt-BR" sz="1900" dirty="0" smtClean="0">
                <a:solidFill>
                  <a:schemeClr val="accent2"/>
                </a:solidFill>
              </a:rPr>
              <a:t>85) 3347 </a:t>
            </a:r>
            <a:r>
              <a:rPr lang="pt-BR" altLang="pt-BR" sz="1900" dirty="0">
                <a:solidFill>
                  <a:schemeClr val="accent2"/>
                </a:solidFill>
              </a:rPr>
              <a:t>– </a:t>
            </a:r>
            <a:r>
              <a:rPr lang="pt-BR" altLang="pt-BR" sz="1900" dirty="0" smtClean="0">
                <a:solidFill>
                  <a:schemeClr val="accent2"/>
                </a:solidFill>
              </a:rPr>
              <a:t>9163 </a:t>
            </a:r>
          </a:p>
          <a:p>
            <a:pPr marL="0" indent="0" algn="r">
              <a:spcBef>
                <a:spcPts val="1425"/>
              </a:spcBef>
              <a:buNone/>
            </a:pPr>
            <a:r>
              <a:rPr lang="pt-BR" altLang="pt-BR" sz="1900" dirty="0" smtClean="0">
                <a:solidFill>
                  <a:schemeClr val="accent2"/>
                </a:solidFill>
              </a:rPr>
              <a:t>(</a:t>
            </a:r>
            <a:r>
              <a:rPr lang="pt-BR" altLang="pt-BR" sz="1900" dirty="0">
                <a:solidFill>
                  <a:schemeClr val="accent2"/>
                </a:solidFill>
              </a:rPr>
              <a:t>Departamento de Ensino)</a:t>
            </a:r>
          </a:p>
          <a:p>
            <a:pPr marL="0" indent="0" algn="r">
              <a:spcBef>
                <a:spcPts val="1425"/>
              </a:spcBef>
              <a:buNone/>
            </a:pPr>
            <a:r>
              <a:rPr lang="pt-BR" altLang="pt-BR" sz="1900" dirty="0">
                <a:solidFill>
                  <a:schemeClr val="accent2"/>
                </a:solidFill>
              </a:rPr>
              <a:t>                                                         </a:t>
            </a:r>
            <a:r>
              <a:rPr lang="pt-BR" altLang="pt-BR" sz="1900" dirty="0" smtClean="0">
                <a:solidFill>
                  <a:schemeClr val="accent2"/>
                </a:solidFill>
              </a:rPr>
              <a:t>Obrigada!</a:t>
            </a:r>
            <a:endParaRPr lang="pt-BR" altLang="pt-BR" sz="1900" dirty="0">
              <a:solidFill>
                <a:schemeClr val="accent2"/>
              </a:solidFill>
            </a:endParaRPr>
          </a:p>
          <a:p>
            <a:endParaRPr lang="pt-BR" sz="1900" dirty="0">
              <a:solidFill>
                <a:schemeClr val="accent2"/>
              </a:solidFill>
            </a:endParaRPr>
          </a:p>
        </p:txBody>
      </p:sp>
      <p:pic>
        <p:nvPicPr>
          <p:cNvPr id="4" name="Imagem 133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774" y="622575"/>
            <a:ext cx="3811269" cy="3811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4794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4534" y="1690255"/>
            <a:ext cx="8596668" cy="246610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Ensino Médio Integrado em Comércio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2700" dirty="0" smtClean="0">
                <a:solidFill>
                  <a:schemeClr val="tx1"/>
                </a:solidFill>
              </a:rPr>
              <a:t>Ao </a:t>
            </a:r>
            <a:r>
              <a:rPr lang="pt-BR" sz="2700" dirty="0">
                <a:solidFill>
                  <a:schemeClr val="tx1"/>
                </a:solidFill>
              </a:rPr>
              <a:t>concluir </a:t>
            </a:r>
            <a:r>
              <a:rPr lang="pt-BR" sz="2700" dirty="0" smtClean="0">
                <a:solidFill>
                  <a:schemeClr val="tx1"/>
                </a:solidFill>
              </a:rPr>
              <a:t>o </a:t>
            </a:r>
            <a:r>
              <a:rPr lang="pt-BR" sz="2700" dirty="0">
                <a:solidFill>
                  <a:schemeClr val="tx1"/>
                </a:solidFill>
              </a:rPr>
              <a:t>curso, o aluno receberá certificado de conclusão do </a:t>
            </a:r>
            <a:r>
              <a:rPr lang="pt-BR" sz="2700" dirty="0" smtClean="0">
                <a:solidFill>
                  <a:schemeClr val="tx1"/>
                </a:solidFill>
              </a:rPr>
              <a:t>Ensino </a:t>
            </a:r>
            <a:r>
              <a:rPr lang="pt-BR" sz="2700" dirty="0">
                <a:solidFill>
                  <a:schemeClr val="tx1"/>
                </a:solidFill>
              </a:rPr>
              <a:t>M</a:t>
            </a:r>
            <a:r>
              <a:rPr lang="pt-BR" sz="2700" dirty="0" smtClean="0">
                <a:solidFill>
                  <a:schemeClr val="tx1"/>
                </a:solidFill>
              </a:rPr>
              <a:t>édio </a:t>
            </a:r>
            <a:r>
              <a:rPr lang="pt-BR" sz="2700" dirty="0">
                <a:solidFill>
                  <a:schemeClr val="tx1"/>
                </a:solidFill>
              </a:rPr>
              <a:t>e diploma do curso </a:t>
            </a:r>
            <a:r>
              <a:rPr lang="pt-BR" sz="2700" dirty="0" smtClean="0">
                <a:solidFill>
                  <a:schemeClr val="tx1"/>
                </a:solidFill>
              </a:rPr>
              <a:t>técnico em Comércio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  <a:r>
              <a:rPr lang="pt-BR" altLang="pt-BR" dirty="0">
                <a:solidFill>
                  <a:schemeClr val="tx1"/>
                </a:solidFill>
              </a:rPr>
              <a:t/>
            </a:r>
            <a:br>
              <a:rPr lang="pt-BR" altLang="pt-BR" dirty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58737" y="3699163"/>
            <a:ext cx="374072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1313">
              <a:buFont typeface="Wingdings" panose="05000000000000000000" pitchFamily="2" charset="2"/>
              <a:buChar char="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altLang="pt-BR" sz="2400" b="1" dirty="0" smtClean="0"/>
              <a:t>Regime Semestral;</a:t>
            </a:r>
          </a:p>
          <a:p>
            <a:pPr indent="-341313">
              <a:buFont typeface="Wingdings" panose="05000000000000000000" pitchFamily="2" charset="2"/>
              <a:buChar char="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altLang="pt-BR" sz="2400" dirty="0" smtClean="0"/>
              <a:t>Duração de 3 anos;</a:t>
            </a:r>
          </a:p>
          <a:p>
            <a:pPr indent="-341313">
              <a:buFont typeface="Wingdings" panose="05000000000000000000" pitchFamily="2" charset="2"/>
              <a:buChar char="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altLang="pt-BR" sz="2400" dirty="0" smtClean="0"/>
              <a:t>Turma com 40 alunos</a:t>
            </a:r>
            <a:r>
              <a:rPr lang="pt-BR" altLang="pt-BR" sz="2400" dirty="0"/>
              <a:t>;</a:t>
            </a:r>
            <a:endParaRPr lang="pt-BR" altLang="pt-BR" sz="2400" dirty="0" smtClean="0"/>
          </a:p>
          <a:p>
            <a:pPr indent="-341313">
              <a:buFont typeface="Wingdings" panose="05000000000000000000" pitchFamily="2" charset="2"/>
              <a:buChar char="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altLang="pt-BR" sz="2400" dirty="0" smtClean="0"/>
              <a:t>Integral.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494" y="422563"/>
            <a:ext cx="3533775" cy="959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460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7996" y="1111105"/>
            <a:ext cx="6381191" cy="3881437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706582" y="5371053"/>
            <a:ext cx="69878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ctr">
              <a:buFont typeface="Arial" panose="020B0604020202020204" pitchFamily="34" charset="0"/>
              <a:buChar char="✔"/>
            </a:pPr>
            <a:r>
              <a:rPr lang="pt-BR" kern="150" dirty="0"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Os estudantes receberão gratuitamente </a:t>
            </a:r>
            <a:r>
              <a:rPr lang="pt-BR" kern="150" dirty="0" smtClean="0"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lanche/almoço/lanche quando tiver aulas à tarde.</a:t>
            </a:r>
            <a:endParaRPr lang="pt-BR" kern="150" dirty="0">
              <a:effectLst/>
              <a:latin typeface="StarSymbol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289968" y="467591"/>
            <a:ext cx="4977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Horário das Aulas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0207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890155"/>
            <a:ext cx="8596668" cy="1011382"/>
          </a:xfrm>
        </p:spPr>
        <p:txBody>
          <a:bodyPr>
            <a:noAutofit/>
          </a:bodyPr>
          <a:lstStyle/>
          <a:p>
            <a:pPr algn="ctr"/>
            <a:r>
              <a:rPr lang="pt-BR" sz="2400" b="1" cap="all" dirty="0">
                <a:solidFill>
                  <a:schemeClr val="accent2"/>
                </a:solidFill>
              </a:rPr>
              <a:t>RELAÇÃO FAMÍLIA/ESCOLA: UMA PARCERIA IMPORTANTE NO PROCESSO DE ENSINO E APRENDIZAGEM</a:t>
            </a:r>
            <a:br>
              <a:rPr lang="pt-BR" sz="2400" b="1" cap="all" dirty="0">
                <a:solidFill>
                  <a:schemeClr val="accent2"/>
                </a:solidFill>
              </a:rPr>
            </a:br>
            <a:endParaRPr lang="pt-BR" sz="2400" dirty="0">
              <a:solidFill>
                <a:schemeClr val="accent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89593"/>
          </a:xfrm>
        </p:spPr>
        <p:txBody>
          <a:bodyPr/>
          <a:lstStyle/>
          <a:p>
            <a:pPr algn="ctr"/>
            <a:r>
              <a:rPr lang="pt-BR" dirty="0" smtClean="0"/>
              <a:t>Reflexão</a:t>
            </a:r>
          </a:p>
          <a:p>
            <a:pPr algn="ctr"/>
            <a:r>
              <a:rPr lang="pt-BR" dirty="0" smtClean="0"/>
              <a:t>Dinâmica do “Pirulito”</a:t>
            </a:r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9664" y="3270104"/>
            <a:ext cx="3124200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108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652155" y="612292"/>
            <a:ext cx="743989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1313" algn="ctr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altLang="pt-BR" sz="3200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Papel da Família</a:t>
            </a:r>
          </a:p>
          <a:p>
            <a:pPr indent="-341313" algn="just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altLang="pt-BR" sz="2400" dirty="0">
              <a:latin typeface="Calibri" panose="020F0502020204030204" pitchFamily="34" charset="0"/>
            </a:endParaRPr>
          </a:p>
          <a:p>
            <a:pPr indent="-341313" algn="just">
              <a:buSzTx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altLang="pt-BR" sz="2400" dirty="0">
                <a:latin typeface="Calibri" panose="020F0502020204030204" pitchFamily="34" charset="0"/>
              </a:rPr>
              <a:t>           O que os pais podem fazer para melhorar o desempenho </a:t>
            </a:r>
            <a:r>
              <a:rPr lang="pt-BR" altLang="pt-BR" sz="2400" dirty="0" smtClean="0">
                <a:latin typeface="Calibri" panose="020F0502020204030204" pitchFamily="34" charset="0"/>
              </a:rPr>
              <a:t>do(a) filho(a) </a:t>
            </a:r>
            <a:r>
              <a:rPr lang="pt-BR" altLang="pt-BR" sz="2400" dirty="0">
                <a:latin typeface="Calibri" panose="020F0502020204030204" pitchFamily="34" charset="0"/>
              </a:rPr>
              <a:t>na escola?</a:t>
            </a:r>
          </a:p>
          <a:p>
            <a:pPr indent="-341313" algn="just">
              <a:buFont typeface="Wingdings" panose="05000000000000000000" pitchFamily="2" charset="2"/>
              <a:buChar char="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altLang="pt-BR" sz="2400" dirty="0">
                <a:latin typeface="Calibri" panose="020F0502020204030204" pitchFamily="34" charset="0"/>
              </a:rPr>
              <a:t>Interessar-se pelo que acontece na escola; </a:t>
            </a:r>
          </a:p>
          <a:p>
            <a:pPr indent="-341313" algn="just">
              <a:buFont typeface="Wingdings" panose="05000000000000000000" pitchFamily="2" charset="2"/>
              <a:buChar char="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altLang="pt-BR" sz="2400" dirty="0">
                <a:latin typeface="Calibri" panose="020F0502020204030204" pitchFamily="34" charset="0"/>
              </a:rPr>
              <a:t>Criar rotinas de estudo; </a:t>
            </a:r>
          </a:p>
          <a:p>
            <a:pPr indent="-341313" algn="just">
              <a:buFont typeface="Wingdings" panose="05000000000000000000" pitchFamily="2" charset="2"/>
              <a:buChar char="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altLang="pt-BR" sz="2400" dirty="0">
                <a:latin typeface="Calibri" panose="020F0502020204030204" pitchFamily="34" charset="0"/>
              </a:rPr>
              <a:t>Acompanhar boletins, tarefas, avaliações;</a:t>
            </a:r>
          </a:p>
          <a:p>
            <a:pPr indent="-341313" algn="just">
              <a:buFont typeface="Wingdings" panose="05000000000000000000" pitchFamily="2" charset="2"/>
              <a:buChar char="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altLang="pt-BR" sz="2400" dirty="0">
                <a:latin typeface="Calibri" panose="020F0502020204030204" pitchFamily="34" charset="0"/>
              </a:rPr>
              <a:t>Participar das reuniões de pais;</a:t>
            </a:r>
          </a:p>
        </p:txBody>
      </p:sp>
      <p:sp>
        <p:nvSpPr>
          <p:cNvPr id="6" name="Retângulo 5"/>
          <p:cNvSpPr/>
          <p:nvPr/>
        </p:nvSpPr>
        <p:spPr>
          <a:xfrm>
            <a:off x="1652155" y="3659280"/>
            <a:ext cx="73255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1313" algn="just">
              <a:buFont typeface="Wingdings" panose="05000000000000000000" pitchFamily="2" charset="2"/>
              <a:buChar char="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altLang="pt-BR" sz="2400" dirty="0">
                <a:latin typeface="Calibri" panose="020F0502020204030204" pitchFamily="34" charset="0"/>
              </a:rPr>
              <a:t>Valorizar a relação entre a escola e a família;</a:t>
            </a:r>
          </a:p>
          <a:p>
            <a:pPr indent="-341313" algn="just">
              <a:buFont typeface="Wingdings" panose="05000000000000000000" pitchFamily="2" charset="2"/>
              <a:buChar char="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altLang="pt-BR" sz="2400" dirty="0">
                <a:latin typeface="Calibri" panose="020F0502020204030204" pitchFamily="34" charset="0"/>
              </a:rPr>
              <a:t>Entender a Instituição e suas regras; </a:t>
            </a:r>
          </a:p>
          <a:p>
            <a:pPr indent="-341313" algn="just">
              <a:buFont typeface="Wingdings" panose="05000000000000000000" pitchFamily="2" charset="2"/>
              <a:buChar char="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altLang="pt-BR" sz="2400" dirty="0">
                <a:latin typeface="Calibri" panose="020F0502020204030204" pitchFamily="34" charset="0"/>
              </a:rPr>
              <a:t>Buscar parcerias produtivas com os professores</a:t>
            </a:r>
            <a:r>
              <a:rPr lang="pt-BR" altLang="pt-BR" dirty="0">
                <a:latin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43043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 </a:t>
            </a:r>
            <a:r>
              <a:rPr lang="pt-BR" sz="2000" dirty="0">
                <a:solidFill>
                  <a:schemeClr val="tx1"/>
                </a:solidFill>
              </a:rPr>
              <a:t>A saída do aluno das dependências do </a:t>
            </a:r>
            <a:r>
              <a:rPr lang="pt-BR" sz="2000" i="1" dirty="0">
                <a:solidFill>
                  <a:schemeClr val="tx1"/>
                </a:solidFill>
              </a:rPr>
              <a:t>campus</a:t>
            </a:r>
            <a:r>
              <a:rPr lang="pt-BR" sz="2000" dirty="0">
                <a:solidFill>
                  <a:schemeClr val="tx1"/>
                </a:solidFill>
              </a:rPr>
              <a:t> dentro do horário de aulas só será permitida com a autorização por escrito dos responsáveis (mediante confirmação via telefone) ou presença dos mesmos na CTP. 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1978" y="2316452"/>
            <a:ext cx="5716681" cy="3881437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727364" y="665018"/>
            <a:ext cx="8437418" cy="120534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dirty="0" smtClean="0"/>
              <a:t>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saída do(a) aluno(a) das dependências do </a:t>
            </a:r>
            <a:r>
              <a:rPr lang="pt-BR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campus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dentro do horário de aulas só será possível mediante autorização por escrito dos responsáveis  (confirmação via telefone) ou presença dos mesmos na CTP. 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894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655618" y="1855785"/>
            <a:ext cx="71039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1313">
              <a:buFont typeface="Wingdings" panose="05000000000000000000" pitchFamily="2" charset="2"/>
              <a:buChar char="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altLang="pt-BR" sz="2400" dirty="0"/>
              <a:t>Fardamento obrigatório;</a:t>
            </a:r>
          </a:p>
          <a:p>
            <a:pPr indent="-341313">
              <a:buFont typeface="Wingdings" panose="05000000000000000000" pitchFamily="2" charset="2"/>
              <a:buChar char="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altLang="pt-BR" sz="2400" dirty="0"/>
              <a:t>Prezar pela pontualidade;</a:t>
            </a:r>
          </a:p>
          <a:p>
            <a:pPr indent="-341313">
              <a:buFont typeface="Wingdings" panose="05000000000000000000" pitchFamily="2" charset="2"/>
              <a:buChar char="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altLang="pt-BR" sz="2400" dirty="0"/>
              <a:t>Cuidado com o material de uso pessoal;</a:t>
            </a:r>
          </a:p>
          <a:p>
            <a:pPr indent="-341313">
              <a:buFont typeface="Wingdings" panose="05000000000000000000" pitchFamily="2" charset="2"/>
              <a:buChar char="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altLang="pt-BR" sz="2400" dirty="0" smtClean="0"/>
              <a:t>Justificativa </a:t>
            </a:r>
            <a:r>
              <a:rPr lang="pt-BR" altLang="pt-BR" sz="2400" dirty="0"/>
              <a:t>de faltas/Segunda chamada;</a:t>
            </a:r>
          </a:p>
          <a:p>
            <a:pPr indent="-341313">
              <a:buFont typeface="Wingdings" panose="05000000000000000000" pitchFamily="2" charset="2"/>
              <a:buChar char="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altLang="pt-BR" sz="2400" dirty="0"/>
              <a:t>Saída </a:t>
            </a:r>
            <a:r>
              <a:rPr lang="pt-BR" altLang="pt-BR" sz="2400" dirty="0" smtClean="0"/>
              <a:t>Antecipada/Entrada Atrasada</a:t>
            </a:r>
            <a:endParaRPr lang="pt-BR" altLang="pt-BR" sz="2400" dirty="0"/>
          </a:p>
          <a:p>
            <a:pPr indent="-341313">
              <a:buFont typeface="Wingdings" panose="05000000000000000000" pitchFamily="2" charset="2"/>
              <a:buChar char="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altLang="pt-BR" sz="2400" dirty="0"/>
              <a:t>Acesso ao Q-Acadêmico;</a:t>
            </a:r>
          </a:p>
          <a:p>
            <a:pPr indent="-341313">
              <a:buFont typeface="Wingdings" panose="05000000000000000000" pitchFamily="2" charset="2"/>
              <a:buChar char="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altLang="pt-BR" sz="2400" dirty="0"/>
              <a:t>Internet em casa – os pais precisam estar atentos ao uso da internet e redes sociais. </a:t>
            </a:r>
            <a:endParaRPr lang="pt-BR" altLang="pt-BR" sz="2400" dirty="0" smtClean="0"/>
          </a:p>
          <a:p>
            <a:pPr indent="-341313">
              <a:buFont typeface="Wingdings" panose="05000000000000000000" pitchFamily="2" charset="2"/>
              <a:buChar char="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altLang="pt-BR" sz="2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2618509" y="841664"/>
            <a:ext cx="4499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AVISOS</a:t>
            </a:r>
            <a:endParaRPr lang="pt-BR" sz="3200" dirty="0">
              <a:solidFill>
                <a:schemeClr val="accent5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957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593272" y="733428"/>
            <a:ext cx="713509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✔"/>
            </a:pPr>
            <a:r>
              <a:rPr lang="pt-BR" kern="15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Os materiais de uso pessoal (celular, câmera, Mp3, dinheiro ou quaisquer objetos de valor</a:t>
            </a:r>
            <a:r>
              <a:rPr lang="pt-BR" kern="15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) </a:t>
            </a:r>
            <a:r>
              <a:rPr lang="pt-BR" kern="15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alheios às atividades escolares, são de total responsabilidade </a:t>
            </a:r>
            <a:r>
              <a:rPr lang="pt-BR" kern="15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do(a) aluno(a). </a:t>
            </a:r>
            <a:r>
              <a:rPr lang="pt-BR" kern="15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O </a:t>
            </a:r>
            <a:r>
              <a:rPr lang="pt-BR" i="1" kern="15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Campus</a:t>
            </a:r>
            <a:r>
              <a:rPr lang="pt-BR" kern="15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 Baturité não se responsabiliza por eventuais danos, extravios ou furtos que possa haver.</a:t>
            </a:r>
            <a:endParaRPr lang="pt-BR" kern="150" dirty="0">
              <a:effectLst/>
              <a:latin typeface="StarSymbol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593273" y="2915409"/>
            <a:ext cx="7135090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20000"/>
              </a:lnSpc>
              <a:spcAft>
                <a:spcPts val="0"/>
              </a:spcAft>
            </a:pPr>
            <a:endParaRPr lang="pt-BR" kern="150" dirty="0" smtClean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✔"/>
            </a:pPr>
            <a:r>
              <a:rPr lang="pt-BR" dirty="0" smtClean="0"/>
              <a:t>O uso do celular só pode </a:t>
            </a:r>
            <a:r>
              <a:rPr lang="pt-BR" dirty="0"/>
              <a:t>ser permitido para fins didáticos, com a autorização do docente, conforme estabelecido na LEI n° 14.146, de 25 de junho de 2008</a:t>
            </a:r>
            <a:r>
              <a:rPr lang="pt-BR" dirty="0" smtClean="0"/>
              <a:t>.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✔"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✔"/>
            </a:pPr>
            <a:r>
              <a:rPr lang="pt-BR" kern="15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É obrigatório seguir os prazos e procedimentos descritos no Regulamento de Organização Didática (ROD</a:t>
            </a:r>
            <a:r>
              <a:rPr lang="pt-BR" kern="15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) disponibilizado no link: </a:t>
            </a:r>
            <a:r>
              <a:rPr lang="pt-BR" dirty="0" smtClean="0">
                <a:solidFill>
                  <a:srgbClr val="FF0000"/>
                </a:solidFill>
                <a:hlinkClick r:id="rId2"/>
              </a:rPr>
              <a:t>https</a:t>
            </a:r>
            <a:r>
              <a:rPr lang="pt-BR" dirty="0">
                <a:solidFill>
                  <a:srgbClr val="FF0000"/>
                </a:solidFill>
                <a:hlinkClick r:id="rId2"/>
              </a:rPr>
              <a:t>://ifce.edu.br/espaco-estudante/regulamento-de-ordem-didatica</a:t>
            </a:r>
            <a:endParaRPr lang="pt-BR" kern="150" dirty="0">
              <a:solidFill>
                <a:srgbClr val="FF0000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✔"/>
            </a:pPr>
            <a:endParaRPr lang="pt-BR" kern="150" dirty="0" smtClean="0">
              <a:solidFill>
                <a:srgbClr val="FF0000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✔"/>
            </a:pPr>
            <a:endParaRPr lang="pt-BR" kern="150" dirty="0" smtClean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lvl="0" algn="just">
              <a:lnSpc>
                <a:spcPct val="120000"/>
              </a:lnSpc>
              <a:spcAft>
                <a:spcPts val="0"/>
              </a:spcAft>
            </a:pPr>
            <a:r>
              <a:rPr lang="pt-BR" dirty="0"/>
              <a:t/>
            </a:r>
            <a:br>
              <a:rPr lang="pt-BR" dirty="0"/>
            </a:br>
            <a:endParaRPr lang="pt-BR" kern="150" dirty="0">
              <a:effectLst/>
              <a:latin typeface="StarSymbol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128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87135" y="457200"/>
            <a:ext cx="7933575" cy="2067791"/>
          </a:xfrm>
        </p:spPr>
        <p:txBody>
          <a:bodyPr>
            <a:normAutofit/>
          </a:bodyPr>
          <a:lstStyle/>
          <a:p>
            <a:pPr algn="ctr"/>
            <a:r>
              <a:rPr lang="pt-BR" sz="2400" dirty="0">
                <a:solidFill>
                  <a:schemeClr val="tx1"/>
                </a:solidFill>
              </a:rPr>
              <a:t>A aprovação em cada componente curricular resultará da média ponderada das avaliações, devendo ser superior ou igual a 6,0 (seis).</a:t>
            </a:r>
            <a:br>
              <a:rPr lang="pt-BR" sz="2400" dirty="0">
                <a:solidFill>
                  <a:schemeClr val="tx1"/>
                </a:solidFill>
              </a:rPr>
            </a:br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2891" y="2268249"/>
            <a:ext cx="6829425" cy="360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43300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1216</TotalTime>
  <Words>1036</Words>
  <Application>Microsoft Office PowerPoint</Application>
  <PresentationFormat>Widescreen</PresentationFormat>
  <Paragraphs>389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30" baseType="lpstr">
      <vt:lpstr>SimSun</vt:lpstr>
      <vt:lpstr>Arial</vt:lpstr>
      <vt:lpstr>Calibri</vt:lpstr>
      <vt:lpstr>方正姚体</vt:lpstr>
      <vt:lpstr>Liberation Serif</vt:lpstr>
      <vt:lpstr>Mangal</vt:lpstr>
      <vt:lpstr>StarSymbol</vt:lpstr>
      <vt:lpstr>Trebuchet MS</vt:lpstr>
      <vt:lpstr>Wingdings</vt:lpstr>
      <vt:lpstr>Wingdings 3</vt:lpstr>
      <vt:lpstr>Facetado</vt:lpstr>
      <vt:lpstr>   SEMINÁRIO DE INTEGRAÇÃO-  Ensino Médio Integrado em Comércio</vt:lpstr>
      <vt:lpstr>Ensino Médio Integrado em Comércio Ao concluir o curso, o aluno receberá certificado de conclusão do Ensino Médio e diploma do curso técnico em Comércio. </vt:lpstr>
      <vt:lpstr>Apresentação do PowerPoint</vt:lpstr>
      <vt:lpstr>RELAÇÃO FAMÍLIA/ESCOLA: UMA PARCERIA IMPORTANTE NO PROCESSO DE ENSINO E APRENDIZAGEM </vt:lpstr>
      <vt:lpstr>Apresentação do PowerPoint</vt:lpstr>
      <vt:lpstr> A saída do aluno das dependências do campus dentro do horário de aulas só será permitida com a autorização por escrito dos responsáveis (mediante confirmação via telefone) ou presença dos mesmos na CTP. </vt:lpstr>
      <vt:lpstr>Apresentação do PowerPoint</vt:lpstr>
      <vt:lpstr>Apresentação do PowerPoint</vt:lpstr>
      <vt:lpstr>A aprovação em cada componente curricular resultará da média ponderada das avaliações, devendo ser superior ou igual a 6,0 (seis). </vt:lpstr>
      <vt:lpstr>Apresentação do PowerPoint</vt:lpstr>
      <vt:lpstr>Momento Coordenadoria Controle Acadêmico-CCA </vt:lpstr>
      <vt:lpstr>SEMESTRE 2020.1 - ENSINO MÉDIO INTEGRADO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ROTA DO TRANSPORTE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SEMINÁRIO DE INTEGRAÇÃO-  Ensino Médio Integrado em Comércio</dc:title>
  <dc:creator>CTP</dc:creator>
  <cp:lastModifiedBy>kayciane</cp:lastModifiedBy>
  <cp:revision>34</cp:revision>
  <dcterms:created xsi:type="dcterms:W3CDTF">2020-01-10T14:51:03Z</dcterms:created>
  <dcterms:modified xsi:type="dcterms:W3CDTF">2020-03-30T17:18:14Z</dcterms:modified>
</cp:coreProperties>
</file>