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4CE9-DD18-46D4-8B22-512DD00E828D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E8ED-E29A-40E7-ABCD-F5BB93982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68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4CE9-DD18-46D4-8B22-512DD00E828D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E8ED-E29A-40E7-ABCD-F5BB93982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65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4CE9-DD18-46D4-8B22-512DD00E828D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E8ED-E29A-40E7-ABCD-F5BB93982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57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4CE9-DD18-46D4-8B22-512DD00E828D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E8ED-E29A-40E7-ABCD-F5BB93982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50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4CE9-DD18-46D4-8B22-512DD00E828D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E8ED-E29A-40E7-ABCD-F5BB93982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33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4CE9-DD18-46D4-8B22-512DD00E828D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E8ED-E29A-40E7-ABCD-F5BB93982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65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4CE9-DD18-46D4-8B22-512DD00E828D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E8ED-E29A-40E7-ABCD-F5BB93982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21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4CE9-DD18-46D4-8B22-512DD00E828D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E8ED-E29A-40E7-ABCD-F5BB93982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254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4CE9-DD18-46D4-8B22-512DD00E828D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E8ED-E29A-40E7-ABCD-F5BB93982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86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4CE9-DD18-46D4-8B22-512DD00E828D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E8ED-E29A-40E7-ABCD-F5BB93982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37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4CE9-DD18-46D4-8B22-512DD00E828D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E8ED-E29A-40E7-ABCD-F5BB93982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13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D4CE9-DD18-46D4-8B22-512DD00E828D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FE8ED-E29A-40E7-ABCD-F5BB93982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60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23557" t="34922" r="3345" b="26374"/>
          <a:stretch/>
        </p:blipFill>
        <p:spPr>
          <a:xfrm>
            <a:off x="0" y="1493947"/>
            <a:ext cx="12310083" cy="363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48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7604" t="9981" r="13958" b="8869"/>
          <a:stretch/>
        </p:blipFill>
        <p:spPr>
          <a:xfrm>
            <a:off x="177800" y="241300"/>
            <a:ext cx="10756900" cy="625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058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 DISTRIBUIÇÃO DAS COTAS DE BOLSA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Cada um dos pesquisadores com projeto de pesquisa aprovado receberá inicialmente 01 (uma) cota de bolsa</a:t>
            </a:r>
          </a:p>
          <a:p>
            <a:endParaRPr lang="pt-BR" dirty="0"/>
          </a:p>
          <a:p>
            <a:r>
              <a:rPr lang="pt-BR" dirty="0"/>
              <a:t>Será realizada a distribuição da segunda cota de bolsa, observando-se a classificação final, a quantidade de bolsas solicitadas pelo pesquisador no seu projeto de pesquisa e seu perfil de titulação</a:t>
            </a:r>
          </a:p>
          <a:p>
            <a:endParaRPr lang="pt-BR" dirty="0"/>
          </a:p>
          <a:p>
            <a:r>
              <a:rPr lang="pt-BR" dirty="0"/>
              <a:t>Dependente da dotação orçamentária disponível na PRPI </a:t>
            </a:r>
          </a:p>
          <a:p>
            <a:endParaRPr lang="pt-BR" dirty="0"/>
          </a:p>
          <a:p>
            <a:r>
              <a:rPr lang="pt-BR" dirty="0"/>
              <a:t>Iniciando suas atividades em agosto de 2018 e finalizando as mesmas em julho de 2019. </a:t>
            </a:r>
          </a:p>
        </p:txBody>
      </p:sp>
    </p:spTree>
    <p:extLst>
      <p:ext uri="{BB962C8B-B14F-4D97-AF65-F5344CB8AC3E}">
        <p14:creationId xmlns:p14="http://schemas.microsoft.com/office/powerpoint/2010/main" val="636085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11250" t="12575" r="20416" b="14242"/>
          <a:stretch/>
        </p:blipFill>
        <p:spPr>
          <a:xfrm>
            <a:off x="0" y="266700"/>
            <a:ext cx="10934700" cy="658415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7429500" y="1524000"/>
            <a:ext cx="3187700" cy="889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429500" y="5422900"/>
            <a:ext cx="3187700" cy="889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609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Orientações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Os Bolsistas deverão Apresentar os Resultados de suas Pesquisas Durante o Encontro de Iniciação Científica e Tecnológica do </a:t>
            </a:r>
            <a:r>
              <a:rPr lang="pt-BR" dirty="0" err="1"/>
              <a:t>Ifce</a:t>
            </a:r>
            <a:r>
              <a:rPr lang="pt-BR" dirty="0"/>
              <a:t>, Ou em Evento Similar. Na Impossibilidade de Apresentação Pelo Bolsista, o Orientador deverá apresentar a pesquisa realizada.</a:t>
            </a:r>
          </a:p>
          <a:p>
            <a:endParaRPr lang="pt-BR" dirty="0"/>
          </a:p>
          <a:p>
            <a:r>
              <a:rPr lang="pt-BR" dirty="0"/>
              <a:t>relatório parcial ao fim dos 6 (seis) primeiros meses de atividades e um relator</a:t>
            </a:r>
          </a:p>
          <a:p>
            <a:endParaRPr lang="pt-BR" dirty="0"/>
          </a:p>
          <a:p>
            <a:r>
              <a:rPr lang="pt-BR" dirty="0"/>
              <a:t>Os casos omissos serão resolvidos pela </a:t>
            </a:r>
            <a:r>
              <a:rPr lang="pt-BR" dirty="0" err="1"/>
              <a:t>Pró-reitoria</a:t>
            </a:r>
            <a:r>
              <a:rPr lang="pt-BR" dirty="0"/>
              <a:t> de Pesquisa, Pós-Graduação e Inovação do IFCE.io final ao término do período da bolsa</a:t>
            </a:r>
          </a:p>
        </p:txBody>
      </p:sp>
    </p:spTree>
    <p:extLst>
      <p:ext uri="{BB962C8B-B14F-4D97-AF65-F5344CB8AC3E}">
        <p14:creationId xmlns:p14="http://schemas.microsoft.com/office/powerpoint/2010/main" val="335168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Objetivos da Reunião	</a:t>
            </a:r>
            <a:endParaRPr lang="pt-BR" sz="6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Elucidar os principais tópicos dos editais de pesquisa</a:t>
            </a:r>
          </a:p>
          <a:p>
            <a:endParaRPr lang="en-US" sz="2000" dirty="0"/>
          </a:p>
          <a:p>
            <a:r>
              <a:rPr lang="en-US" sz="4000" dirty="0"/>
              <a:t>Incentivar a </a:t>
            </a:r>
            <a:r>
              <a:rPr lang="en-US" sz="4000" dirty="0" err="1"/>
              <a:t>submissão</a:t>
            </a:r>
            <a:r>
              <a:rPr lang="en-US" sz="4000" dirty="0"/>
              <a:t> de projetos </a:t>
            </a:r>
            <a:r>
              <a:rPr lang="en-US" sz="4000" dirty="0" err="1"/>
              <a:t>nos</a:t>
            </a:r>
            <a:r>
              <a:rPr lang="en-US" sz="4000" dirty="0"/>
              <a:t> </a:t>
            </a:r>
            <a:r>
              <a:rPr lang="en-US" sz="4000" dirty="0" err="1"/>
              <a:t>programas</a:t>
            </a:r>
            <a:r>
              <a:rPr lang="en-US" sz="4000" dirty="0"/>
              <a:t> de pesquisa do IFCE</a:t>
            </a:r>
          </a:p>
          <a:p>
            <a:endParaRPr lang="en-US" sz="2000" dirty="0"/>
          </a:p>
          <a:p>
            <a:r>
              <a:rPr lang="en-US" sz="4000" dirty="0"/>
              <a:t>Incentivar a captação de recursos externos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80620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500" y="165101"/>
            <a:ext cx="10515600" cy="28463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/>
              <a:t>Editais dos Programas Institucionais de Iniciação Científica (PIBIC e PIBIC Jr) e do Programa Institucional de Iniciação em Desenvolvimento Tecnológico e Inovação (PIBITI).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1200" y="3273425"/>
            <a:ext cx="10515600" cy="4351338"/>
          </a:xfrm>
        </p:spPr>
        <p:txBody>
          <a:bodyPr/>
          <a:lstStyle/>
          <a:p>
            <a:r>
              <a:rPr lang="pt-BR" dirty="0"/>
              <a:t>EDITAL Nº 1/2018 - Estudantes do Ensino Superior (PIBIC)</a:t>
            </a:r>
          </a:p>
          <a:p>
            <a:r>
              <a:rPr lang="pt-BR" dirty="0"/>
              <a:t>EDITAL Nº 2/2018 - Estudantes do Ensino Médio/Técnico (PIBIC Jr)</a:t>
            </a:r>
          </a:p>
          <a:p>
            <a:r>
              <a:rPr lang="pt-BR" dirty="0"/>
              <a:t>EDITAL Nº 3/2018 - Estudantes do Ensino Superior (PIBITI)</a:t>
            </a:r>
          </a:p>
          <a:p>
            <a:endParaRPr lang="pt-BR" dirty="0"/>
          </a:p>
          <a:p>
            <a:r>
              <a:rPr lang="pt-BR" dirty="0"/>
              <a:t>Cotas de financiamento pelo IFCE e pelo Conselho Nacional de Pesquisa (CNPq)</a:t>
            </a:r>
          </a:p>
        </p:txBody>
      </p:sp>
    </p:spTree>
    <p:extLst>
      <p:ext uri="{BB962C8B-B14F-4D97-AF65-F5344CB8AC3E}">
        <p14:creationId xmlns:p14="http://schemas.microsoft.com/office/powerpoint/2010/main" val="331779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dos Programas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Estimular a iniciação à pesquisa básica e aplicada </a:t>
            </a:r>
          </a:p>
          <a:p>
            <a:r>
              <a:rPr lang="pt-BR" sz="3200" dirty="0"/>
              <a:t>Promover uma maior articulação entre a graduação e a pós-graduação</a:t>
            </a:r>
          </a:p>
          <a:p>
            <a:r>
              <a:rPr lang="pt-BR" sz="3200" dirty="0"/>
              <a:t>Aumentar a produção científica nos diversos meios de comunicação</a:t>
            </a:r>
          </a:p>
          <a:p>
            <a:r>
              <a:rPr lang="pt-BR" sz="3200" dirty="0"/>
              <a:t>Incentivar a Inovação tecnológica de produtos e processos</a:t>
            </a:r>
          </a:p>
        </p:txBody>
      </p:sp>
    </p:spTree>
    <p:extLst>
      <p:ext uri="{BB962C8B-B14F-4D97-AF65-F5344CB8AC3E}">
        <p14:creationId xmlns:p14="http://schemas.microsoft.com/office/powerpoint/2010/main" val="351069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/>
              <a:t>Orientadores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Cotas para PIBIC fomentadas pelo IFCE – Graduação, Especialistas e mestres</a:t>
            </a:r>
          </a:p>
          <a:p>
            <a:endParaRPr lang="pt-BR" sz="3200" dirty="0"/>
          </a:p>
          <a:p>
            <a:r>
              <a:rPr lang="pt-BR" sz="3200" dirty="0"/>
              <a:t>Cotas para PIBIC CNPq – Titulação de Doutor (cláusula do CNPq)</a:t>
            </a:r>
          </a:p>
          <a:p>
            <a:r>
              <a:rPr lang="pt-BR" sz="3200" dirty="0"/>
              <a:t>Produção Recente (2014 a 2018) atualizadas na plataforma Lattes</a:t>
            </a:r>
          </a:p>
        </p:txBody>
      </p:sp>
    </p:spTree>
    <p:extLst>
      <p:ext uri="{BB962C8B-B14F-4D97-AF65-F5344CB8AC3E}">
        <p14:creationId xmlns:p14="http://schemas.microsoft.com/office/powerpoint/2010/main" val="152746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-244475"/>
            <a:ext cx="10515600" cy="1325563"/>
          </a:xfrm>
        </p:spPr>
        <p:txBody>
          <a:bodyPr>
            <a:normAutofit/>
          </a:bodyPr>
          <a:lstStyle/>
          <a:p>
            <a:r>
              <a:rPr lang="pt-BR" sz="6000" dirty="0"/>
              <a:t>Orientadores	</a:t>
            </a:r>
          </a:p>
        </p:txBody>
      </p:sp>
      <p:sp>
        <p:nvSpPr>
          <p:cNvPr id="5" name="Retângulo 4"/>
          <p:cNvSpPr/>
          <p:nvPr/>
        </p:nvSpPr>
        <p:spPr>
          <a:xfrm>
            <a:off x="876879" y="1034534"/>
            <a:ext cx="5846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Deve ser servidor efetivo do IFCE.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6880" y="1718746"/>
            <a:ext cx="7140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Fazer parte de grupo de pesquisa do IFCE</a:t>
            </a:r>
          </a:p>
        </p:txBody>
      </p:sp>
      <p:sp>
        <p:nvSpPr>
          <p:cNvPr id="7" name="Retângulo 6"/>
          <p:cNvSpPr/>
          <p:nvPr/>
        </p:nvSpPr>
        <p:spPr>
          <a:xfrm>
            <a:off x="876880" y="2402958"/>
            <a:ext cx="98165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01 (um) projeto de pesquisa; o número máximo de bolsistas solicitados para cada projeto fica estipulado em 02 (PIBIC e PIBITI) e 5 bolsistas para (PIBIC JR).</a:t>
            </a:r>
          </a:p>
        </p:txBody>
      </p:sp>
      <p:sp>
        <p:nvSpPr>
          <p:cNvPr id="8" name="Retângulo 7"/>
          <p:cNvSpPr/>
          <p:nvPr/>
        </p:nvSpPr>
        <p:spPr>
          <a:xfrm>
            <a:off x="876879" y="3740604"/>
            <a:ext cx="6694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/>
              <a:t>Distribuição conforme dotação orçamentária</a:t>
            </a:r>
          </a:p>
        </p:txBody>
      </p:sp>
      <p:sp>
        <p:nvSpPr>
          <p:cNvPr id="9" name="Retângulo 8"/>
          <p:cNvSpPr/>
          <p:nvPr/>
        </p:nvSpPr>
        <p:spPr>
          <a:xfrm>
            <a:off x="876878" y="4532537"/>
            <a:ext cx="87243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O orientador não poderá solicitar bolsa caso esteja afastado ou se encontre em processo de afastamento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838200" y="5439296"/>
            <a:ext cx="955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É vedado ao orientador repassar a outro a orientação de seu(s) bolsista(s).</a:t>
            </a:r>
          </a:p>
        </p:txBody>
      </p:sp>
    </p:spTree>
    <p:extLst>
      <p:ext uri="{BB962C8B-B14F-4D97-AF65-F5344CB8AC3E}">
        <p14:creationId xmlns:p14="http://schemas.microsoft.com/office/powerpoint/2010/main" val="409350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Orientadores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 orientador deverá dispor de carga horária para orientar o bolsista, visando pleno desenvolvimento das atividades previstas para a pesquisa, assim como na preparação de resumos e artigos científicos.</a:t>
            </a:r>
          </a:p>
          <a:p>
            <a:endParaRPr lang="pt-BR" sz="3200" dirty="0"/>
          </a:p>
          <a:p>
            <a:r>
              <a:rPr lang="pt-BR" sz="3200" dirty="0"/>
              <a:t>Projeto de pesquisa que envolva seres humanos, animais ou organismos geneticamente modificados devem ser encaminhados ao comitê de ética</a:t>
            </a:r>
          </a:p>
        </p:txBody>
      </p:sp>
    </p:spTree>
    <p:extLst>
      <p:ext uri="{BB962C8B-B14F-4D97-AF65-F5344CB8AC3E}">
        <p14:creationId xmlns:p14="http://schemas.microsoft.com/office/powerpoint/2010/main" val="1471578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DAS PROPOSTAS E INSCRIÇÕES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Plataforma NL (Internet)</a:t>
            </a:r>
          </a:p>
          <a:p>
            <a:r>
              <a:rPr lang="pt-BR" dirty="0"/>
              <a:t>Projeto de pesquisa, em formato PDF</a:t>
            </a:r>
          </a:p>
          <a:p>
            <a:r>
              <a:rPr lang="pt-BR" dirty="0"/>
              <a:t>Currículo Lattes do pesquisador, atualizado, EM VERSÃO PDF E VERSÃO HTML do período de 2014 a 2018</a:t>
            </a:r>
          </a:p>
        </p:txBody>
      </p:sp>
    </p:spTree>
    <p:extLst>
      <p:ext uri="{BB962C8B-B14F-4D97-AF65-F5344CB8AC3E}">
        <p14:creationId xmlns:p14="http://schemas.microsoft.com/office/powerpoint/2010/main" val="4178558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 SELEÇÃO E AVALIAÇÃO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ANÁLISE DO PROJETO DE PESQUISA. ETAPA DE CARÁTER ELIMINATÓRIO E CLASSIFICATÓRIO (Modelo Anexo do edital) </a:t>
            </a:r>
          </a:p>
          <a:p>
            <a:endParaRPr lang="pt-BR" dirty="0"/>
          </a:p>
          <a:p>
            <a:r>
              <a:rPr lang="pt-BR" dirty="0"/>
              <a:t>ANÁLISE DO CURRÍCULO DO PESQUISADOR. ETAPA DE CARÁTER CLASSIFICATÓRIO</a:t>
            </a:r>
          </a:p>
          <a:p>
            <a:endParaRPr lang="pt-BR" dirty="0"/>
          </a:p>
          <a:p>
            <a:r>
              <a:rPr lang="pt-BR" dirty="0"/>
              <a:t>EM NENHUM LOCAL DO PROJETO O PESQUISADOR PODERÁ INSERIR SEU NOME, GRUPO DE PESQUISA, CAMPUS OU QUALQUER OUTRO DADO QUE POSSA IDENTIFICÁ-LO. </a:t>
            </a:r>
          </a:p>
        </p:txBody>
      </p:sp>
    </p:spTree>
    <p:extLst>
      <p:ext uri="{BB962C8B-B14F-4D97-AF65-F5344CB8AC3E}">
        <p14:creationId xmlns:p14="http://schemas.microsoft.com/office/powerpoint/2010/main" val="2416432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574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Apresentação do PowerPoint</vt:lpstr>
      <vt:lpstr>Objetivos da Reunião </vt:lpstr>
      <vt:lpstr>Editais dos Programas Institucionais de Iniciação Científica (PIBIC e PIBIC Jr) e do Programa Institucional de Iniciação em Desenvolvimento Tecnológico e Inovação (PIBITI).</vt:lpstr>
      <vt:lpstr>Objetivos dos Programas</vt:lpstr>
      <vt:lpstr>Orientadores </vt:lpstr>
      <vt:lpstr>Orientadores </vt:lpstr>
      <vt:lpstr>Orientadores</vt:lpstr>
      <vt:lpstr>DAS PROPOSTAS E INSCRIÇÕES </vt:lpstr>
      <vt:lpstr>DA SELEÇÃO E AVALIAÇÃO</vt:lpstr>
      <vt:lpstr>Apresentação do PowerPoint</vt:lpstr>
      <vt:lpstr>DA DISTRIBUIÇÃO DAS COTAS DE BOLSA </vt:lpstr>
      <vt:lpstr>Apresentação do PowerPoint</vt:lpstr>
      <vt:lpstr>Orientações Gerais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Fiusa</dc:creator>
  <cp:lastModifiedBy>Usuario</cp:lastModifiedBy>
  <cp:revision>27</cp:revision>
  <dcterms:created xsi:type="dcterms:W3CDTF">2018-03-21T12:10:38Z</dcterms:created>
  <dcterms:modified xsi:type="dcterms:W3CDTF">2020-04-09T13:14:43Z</dcterms:modified>
</cp:coreProperties>
</file>