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74" r:id="rId7"/>
    <p:sldId id="267" r:id="rId8"/>
    <p:sldId id="261" r:id="rId9"/>
    <p:sldId id="264" r:id="rId10"/>
    <p:sldId id="268" r:id="rId11"/>
    <p:sldId id="269" r:id="rId12"/>
    <p:sldId id="276" r:id="rId13"/>
    <p:sldId id="263" r:id="rId14"/>
    <p:sldId id="277" r:id="rId15"/>
    <p:sldId id="278" r:id="rId16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76" d="100"/>
          <a:sy n="76" d="100"/>
        </p:scale>
        <p:origin x="-119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Imagem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Imagem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5" name="Imagem 114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16" name="Imagem 11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08/02/19</a:t>
            </a:r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6010FB2-A185-4943-80CE-B3459D953FDC}" type="slidenum"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 texto mestre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pt-B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 lang="pt-B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08/02/19</a:t>
            </a:r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8139512-11C4-46CC-A0C7-D4B3CBAA78B7}" type="slidenum"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t-BR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98A4CF4-1D79-4BA1-A73D-49371C6ACF03}" type="slidenum">
              <a:rPr lang="pt-BR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meet.google.com/ywu-bhho-odu" TargetMode="External"/><Relationship Id="rId4" Type="http://schemas.openxmlformats.org/officeDocument/2006/relationships/hyperlink" Target="http://meet.google.com/ryh-shxy-bsa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ctp.caucaia@ifce.edu.br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fr.wagner@ifce.edu.b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claudiolacerda@ifce.edu.br" TargetMode="External"/><Relationship Id="rId5" Type="http://schemas.openxmlformats.org/officeDocument/2006/relationships/hyperlink" Target="mailto:tarcizio.gomes@ifce.edu.br" TargetMode="External"/><Relationship Id="rId4" Type="http://schemas.openxmlformats.org/officeDocument/2006/relationships/hyperlink" Target="mailto:ensino.caucaia@ifce.edu.br" TargetMode="External"/><Relationship Id="rId9" Type="http://schemas.openxmlformats.org/officeDocument/2006/relationships/hyperlink" Target="mailto:cca.caucaia@ifce.edu.b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m 3"/>
          <p:cNvPicPr/>
          <p:nvPr/>
        </p:nvPicPr>
        <p:blipFill>
          <a:blip r:embed="rId2"/>
          <a:stretch/>
        </p:blipFill>
        <p:spPr>
          <a:xfrm>
            <a:off x="0" y="0"/>
            <a:ext cx="9143640" cy="5085000"/>
          </a:xfrm>
          <a:prstGeom prst="rect">
            <a:avLst/>
          </a:prstGeom>
          <a:ln>
            <a:noFill/>
          </a:ln>
        </p:spPr>
      </p:pic>
      <p:pic>
        <p:nvPicPr>
          <p:cNvPr id="118" name="Imagem 5"/>
          <p:cNvPicPr/>
          <p:nvPr/>
        </p:nvPicPr>
        <p:blipFill>
          <a:blip r:embed="rId3"/>
          <a:stretch/>
        </p:blipFill>
        <p:spPr>
          <a:xfrm>
            <a:off x="4888800" y="5517360"/>
            <a:ext cx="3898080" cy="1133640"/>
          </a:xfrm>
          <a:prstGeom prst="rect">
            <a:avLst/>
          </a:prstGeom>
          <a:ln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467640" y="739440"/>
            <a:ext cx="8676000" cy="511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4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pt-BR" sz="4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Reunião </a:t>
            </a: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Pais dos alunos dos cursos técnicos integrados – Semestre </a:t>
            </a: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2020.1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ORIENTAÇÕES SOBRE </a:t>
            </a:r>
            <a:r>
              <a:rPr lang="pt-BR" sz="35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ENSINO REMOTO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18/08/2020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3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3"/>
          <p:cNvSpPr txBox="1"/>
          <p:nvPr/>
        </p:nvSpPr>
        <p:spPr>
          <a:xfrm>
            <a:off x="216000" y="432000"/>
            <a:ext cx="7378560" cy="55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AÇÕES DESENVOLVIDAS </a:t>
            </a:r>
          </a:p>
          <a:p>
            <a:pPr algn="ctr"/>
            <a:r>
              <a:rPr lang="pt-B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COORDENADORIA TÉCNICO-PEDAGÓGICA (CTP)</a:t>
            </a:r>
            <a:endParaRPr lang="pt-B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6000" y="1196752"/>
            <a:ext cx="8604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600" b="1" u="sng" dirty="0">
              <a:solidFill>
                <a:srgbClr val="00B05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71038" y="2348880"/>
            <a:ext cx="78943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chemeClr val="dk1"/>
                </a:solidFill>
              </a:rPr>
              <a:t>Contato </a:t>
            </a:r>
            <a:r>
              <a:rPr lang="pt-BR" dirty="0">
                <a:solidFill>
                  <a:schemeClr val="dk1"/>
                </a:solidFill>
              </a:rPr>
              <a:t>com os alunos</a:t>
            </a:r>
            <a:r>
              <a:rPr lang="pt-BR" dirty="0" smtClean="0">
                <a:solidFill>
                  <a:schemeClr val="dk1"/>
                </a:solidFill>
              </a:rPr>
              <a:t>:</a:t>
            </a:r>
          </a:p>
          <a:p>
            <a:pPr algn="just"/>
            <a:endParaRPr lang="pt-BR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pt-BR" dirty="0">
                <a:solidFill>
                  <a:schemeClr val="dk1"/>
                </a:solidFill>
              </a:rPr>
              <a:t>com situação acadêmica que permitia adesão ao ensino remoto, mas não foi realizada (após contato e orientação pedagógica, as atividades letivas não presenciais foram retomadas</a:t>
            </a:r>
            <a:r>
              <a:rPr lang="pt-BR" dirty="0" smtClean="0">
                <a:solidFill>
                  <a:schemeClr val="dk1"/>
                </a:solidFill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pt-BR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pt-BR" dirty="0">
                <a:solidFill>
                  <a:schemeClr val="dk1"/>
                </a:solidFill>
              </a:rPr>
              <a:t>cuja adesão foi solicitada, mas não realizaram atividades, para orientação pedagógica</a:t>
            </a:r>
            <a:r>
              <a:rPr lang="pt-BR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pt-BR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pt-BR" smtClean="0">
                <a:solidFill>
                  <a:schemeClr val="dk1"/>
                </a:solidFill>
              </a:rPr>
              <a:t>atendidos </a:t>
            </a:r>
            <a:r>
              <a:rPr lang="pt-BR" dirty="0">
                <a:solidFill>
                  <a:schemeClr val="dk1"/>
                </a:solidFill>
              </a:rPr>
              <a:t>sistematicamente pela CTP, no formato presencial. (A partir deste contato alguns estudantes souberam que podiam aderir ao ensino remoto e assim o fizeram.)</a:t>
            </a:r>
          </a:p>
        </p:txBody>
      </p:sp>
    </p:spTree>
    <p:extLst>
      <p:ext uri="{BB962C8B-B14F-4D97-AF65-F5344CB8AC3E}">
        <p14:creationId xmlns:p14="http://schemas.microsoft.com/office/powerpoint/2010/main" val="268821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4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4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"/>
          <p:cNvSpPr/>
          <p:nvPr/>
        </p:nvSpPr>
        <p:spPr>
          <a:xfrm>
            <a:off x="107640" y="1026000"/>
            <a:ext cx="8424720" cy="43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b="1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dirty="0" smtClean="0">
                <a:latin typeface="+mj-lt"/>
              </a:rPr>
              <a:t>SERVIÇOS: </a:t>
            </a:r>
            <a:endParaRPr lang="pt-BR" b="1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b="1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dirty="0" smtClean="0">
                <a:latin typeface="+mj-lt"/>
              </a:rPr>
              <a:t>Sala </a:t>
            </a:r>
            <a:r>
              <a:rPr lang="pt-BR" b="1" dirty="0">
                <a:latin typeface="+mj-lt"/>
              </a:rPr>
              <a:t>de estudos para assessorar os estudantes no processo de aprendizagem no formato não presencial: 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Dias: Toda quarta-feira. Horário: 15h às 17h. Toda sexta-feira. Horário: 9h às 11h</a:t>
            </a:r>
            <a:r>
              <a:rPr lang="pt-BR" dirty="0">
                <a:latin typeface="+mj-lt"/>
              </a:rPr>
              <a:t>. Onde: </a:t>
            </a:r>
            <a:r>
              <a:rPr lang="pt-BR" u="sng" dirty="0" smtClean="0">
                <a:latin typeface="+mj-lt"/>
                <a:hlinkClick r:id="rId4"/>
              </a:rPr>
              <a:t>meet.google.com/</a:t>
            </a:r>
            <a:r>
              <a:rPr lang="pt-BR" u="sng" dirty="0" err="1" smtClean="0">
                <a:latin typeface="+mj-lt"/>
                <a:hlinkClick r:id="rId4"/>
              </a:rPr>
              <a:t>ryh-shxy-bsa</a:t>
            </a:r>
            <a:endParaRPr lang="pt-BR" u="sng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u="sng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dirty="0">
                <a:latin typeface="+mj-lt"/>
              </a:rPr>
              <a:t>Conversas de sala de aula:</a:t>
            </a:r>
            <a:r>
              <a:rPr lang="pt-BR" dirty="0">
                <a:latin typeface="+mj-lt"/>
              </a:rPr>
              <a:t> momento disponível para interação dos estudantes com as assistentes de aluno para encaminhamento de demandas e/ou busca de atendimentos específicos. 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Toda terça-feira. Horário: 9h às 10h e 15h às 16h</a:t>
            </a:r>
            <a:r>
              <a:rPr lang="pt-BR" dirty="0">
                <a:latin typeface="+mj-lt"/>
              </a:rPr>
              <a:t>. Onde: </a:t>
            </a:r>
            <a:r>
              <a:rPr lang="pt-BR" b="1" dirty="0">
                <a:latin typeface="+mj-lt"/>
                <a:hlinkClick r:id="rId5"/>
              </a:rPr>
              <a:t>meet.google.com/</a:t>
            </a:r>
            <a:r>
              <a:rPr lang="pt-BR" b="1" dirty="0" err="1">
                <a:latin typeface="+mj-lt"/>
                <a:hlinkClick r:id="rId5"/>
              </a:rPr>
              <a:t>ywu-bhho-odu</a:t>
            </a:r>
            <a:endParaRPr lang="pt-BR" u="sng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endParaRPr lang="pt-BR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4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4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"/>
          <p:cNvSpPr/>
          <p:nvPr/>
        </p:nvSpPr>
        <p:spPr>
          <a:xfrm>
            <a:off x="107640" y="1026000"/>
            <a:ext cx="8424720" cy="43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b="1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dirty="0" smtClean="0">
                <a:latin typeface="+mj-lt"/>
              </a:rPr>
              <a:t>CONTATOS: </a:t>
            </a:r>
            <a:endParaRPr lang="pt-BR" b="1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E-MAIL DEPARTAMENTO DE ENSINO: </a:t>
            </a: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hlinkClick r:id="rId4"/>
              </a:rPr>
              <a:t>ensino.caucaia@ifce.edu.br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pt-BR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pt-B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COORDENAÇÕES:</a:t>
            </a:r>
          </a:p>
          <a:p>
            <a:pPr algn="just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INTEGRADO EM ELETROELETRÔNICA: </a:t>
            </a:r>
            <a:r>
              <a:rPr lang="pt-BR" dirty="0"/>
              <a:t>E-mail: </a:t>
            </a:r>
            <a:r>
              <a:rPr lang="pt-BR" dirty="0" smtClean="0">
                <a:hlinkClick r:id="rId5"/>
              </a:rPr>
              <a:t>tarcizio.gomes@ifce.edu.br</a:t>
            </a:r>
            <a:endParaRPr lang="pt-BR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INTEGRADO EM METALURGIA: </a:t>
            </a:r>
            <a:r>
              <a:rPr lang="pt-BR" dirty="0"/>
              <a:t>E-mail: </a:t>
            </a:r>
            <a:r>
              <a:rPr lang="pt-BR" dirty="0">
                <a:hlinkClick r:id="rId6"/>
              </a:rPr>
              <a:t>claudiolacerda@ifce.edu.br</a:t>
            </a:r>
            <a:r>
              <a:rPr lang="pt-BR" dirty="0"/>
              <a:t> </a:t>
            </a: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INTEGRADO EM QUÍMICA: </a:t>
            </a:r>
            <a:r>
              <a:rPr lang="pt-BR" dirty="0"/>
              <a:t>E-mail: </a:t>
            </a:r>
            <a:r>
              <a:rPr lang="pt-BR" dirty="0" smtClean="0">
                <a:hlinkClick r:id="rId7"/>
              </a:rPr>
              <a:t>fr.wagner@ifce.edu.br</a:t>
            </a:r>
            <a:endParaRPr lang="pt-BR" dirty="0" smtClean="0"/>
          </a:p>
          <a:p>
            <a:pPr algn="just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/>
            <a:r>
              <a:rPr lang="pt-BR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E-MAIL CTP</a:t>
            </a:r>
            <a:r>
              <a:rPr lang="pt-BR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b="1" dirty="0" smtClean="0">
                <a:hlinkClick r:id="rId8"/>
              </a:rPr>
              <a:t>ctp.caucaia@ifce.edu.br</a:t>
            </a:r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E-MAIL CCA</a:t>
            </a:r>
            <a:r>
              <a:rPr lang="pt-BR" b="1" smtClean="0"/>
              <a:t>: </a:t>
            </a:r>
            <a:r>
              <a:rPr lang="pt-BR" b="1" smtClean="0">
                <a:hlinkClick r:id="rId9"/>
              </a:rPr>
              <a:t>cca.caucaia@ifce.edu.br</a:t>
            </a:r>
            <a:r>
              <a:rPr lang="pt-BR" b="1" smtClean="0"/>
              <a:t> </a:t>
            </a:r>
            <a:endParaRPr lang="pt-BR" b="1" dirty="0"/>
          </a:p>
          <a:p>
            <a:pPr algn="just">
              <a:lnSpc>
                <a:spcPct val="100000"/>
              </a:lnSpc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endParaRPr lang="pt-BR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34088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4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4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"/>
          <p:cNvSpPr/>
          <p:nvPr/>
        </p:nvSpPr>
        <p:spPr>
          <a:xfrm>
            <a:off x="107640" y="1026000"/>
            <a:ext cx="8424720" cy="43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“Não </a:t>
            </a:r>
            <a:r>
              <a:rPr lang="pt-BR" dirty="0"/>
              <a:t>cabe ao Estado, via escola pública, substituir a responsabilidade que a família tem, a menos que ela esteja em situação de descuido total. Cabe à instituição promover a autonomia, a solidariedade e a formação crítica, mas a responsabilidade principal continua sendo da família e ela não pode se eximir disso</a:t>
            </a:r>
            <a:r>
              <a:rPr lang="pt-BR" dirty="0" smtClean="0"/>
              <a:t>.”</a:t>
            </a:r>
            <a:endParaRPr lang="pt-BR" dirty="0"/>
          </a:p>
          <a:p>
            <a:pPr algn="r"/>
            <a:r>
              <a:rPr lang="pt-BR" dirty="0"/>
              <a:t>Mario Sergio </a:t>
            </a:r>
            <a:r>
              <a:rPr lang="pt-BR" dirty="0" err="1" smtClean="0"/>
              <a:t>Cortella</a:t>
            </a:r>
            <a:endParaRPr lang="pt-BR" dirty="0" smtClean="0"/>
          </a:p>
          <a:p>
            <a:pPr algn="r"/>
            <a:endParaRPr lang="pt-BR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/>
            <a:endParaRPr lang="pt-BR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/>
            <a:r>
              <a:rPr lang="pt-B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AGRADECEMOS SUA PARTICIPAÇÃO!</a:t>
            </a: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endParaRPr lang="pt-BR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80858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m 3"/>
          <p:cNvPicPr/>
          <p:nvPr/>
        </p:nvPicPr>
        <p:blipFill>
          <a:blip r:embed="rId2"/>
          <a:stretch/>
        </p:blipFill>
        <p:spPr>
          <a:xfrm>
            <a:off x="0" y="0"/>
            <a:ext cx="9143640" cy="5085000"/>
          </a:xfrm>
          <a:prstGeom prst="rect">
            <a:avLst/>
          </a:prstGeom>
          <a:ln>
            <a:noFill/>
          </a:ln>
        </p:spPr>
      </p:pic>
      <p:pic>
        <p:nvPicPr>
          <p:cNvPr id="121" name="Imagem 5"/>
          <p:cNvPicPr/>
          <p:nvPr/>
        </p:nvPicPr>
        <p:blipFill>
          <a:blip r:embed="rId3"/>
          <a:stretch/>
        </p:blipFill>
        <p:spPr>
          <a:xfrm>
            <a:off x="4888800" y="5517360"/>
            <a:ext cx="3898080" cy="113364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324000" y="72000"/>
            <a:ext cx="8676000" cy="816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PAUTAS: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1500" indent="-5715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v"/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é </a:t>
            </a: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ensino remoto?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1500" indent="-5715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v"/>
            </a:pP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 colaborar com os estudos  </a:t>
            </a:r>
            <a:r>
              <a:rPr lang="pt-BR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</a:t>
            </a: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o(a) meu(minha) filho(a)?</a:t>
            </a:r>
          </a:p>
          <a:p>
            <a:pPr marL="571500" indent="-5715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v"/>
            </a:pPr>
            <a:r>
              <a:rPr lang="pt-BR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Ações realizadas pelo IFCE campus Caucaia</a:t>
            </a:r>
          </a:p>
          <a:p>
            <a:pPr marL="571500" indent="-5715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v"/>
            </a:pPr>
            <a:r>
              <a:rPr lang="pt-BR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Calendário letivo</a:t>
            </a:r>
          </a:p>
          <a:p>
            <a:pPr marL="571500" indent="-5715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v"/>
            </a:pP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Serviços e contatos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24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pt-B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90160" y="970920"/>
            <a:ext cx="8385840" cy="563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É ENSINO REMOTO?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74668" y="2276872"/>
            <a:ext cx="74168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ENSINO REMOTO ≠ EDUCAÇÃO A DISTÂNCIA</a:t>
            </a:r>
          </a:p>
          <a:p>
            <a:endParaRPr lang="pt-BR" sz="2600" dirty="0"/>
          </a:p>
          <a:p>
            <a:pPr algn="just"/>
            <a:r>
              <a:rPr lang="pt-BR" sz="2600" dirty="0" smtClean="0"/>
              <a:t>No ensino remoto, continua </a:t>
            </a:r>
            <a:r>
              <a:rPr lang="pt-BR" sz="2600" b="1" dirty="0" smtClean="0">
                <a:solidFill>
                  <a:srgbClr val="FF0000"/>
                </a:solidFill>
              </a:rPr>
              <a:t>modalidade de oferta PRESENCIAL</a:t>
            </a:r>
            <a:r>
              <a:rPr lang="pt-BR" sz="2600" dirty="0" smtClean="0"/>
              <a:t>. É remoto devido ao distanciamento físico. Para isso, as TECNOLOGIAS DA INFORMAÇÃO E COMUNICAÇÃO são utilizadas para permitir o processo de ensino e aprendizagem. 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29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395280" y="1349280"/>
            <a:ext cx="8424360" cy="545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ENSINO REMOTO EMERGENCIAL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1772816"/>
            <a:ext cx="7992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COMO SÃO AS AULAS?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/>
              <a:t>SÍNCRONAS</a:t>
            </a:r>
            <a:r>
              <a:rPr lang="pt-BR" sz="2400" dirty="0" smtClean="0"/>
              <a:t>: as aulas e as atividades são realizadas ao mesmo tempo, simultaneamente.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/>
              <a:t>ASSÍNCRONAS</a:t>
            </a:r>
            <a:r>
              <a:rPr lang="pt-BR" sz="2400" dirty="0" smtClean="0"/>
              <a:t>: as aulas e as atividades podem ser realizadas em momentos diferentes por cada aluno(a).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16753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29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395280" y="1349280"/>
            <a:ext cx="8424360" cy="545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431482" y="7779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ENSINO REMOTO EMERGENCIAL</a:t>
            </a:r>
          </a:p>
          <a:p>
            <a:pPr algn="ctr">
              <a:lnSpc>
                <a:spcPct val="100000"/>
              </a:lnSpc>
            </a:pPr>
            <a:r>
              <a:rPr lang="pt-BR" sz="3600" dirty="0"/>
              <a:t>Como os(as) estudantes são informados das atividades? </a:t>
            </a:r>
            <a:endParaRPr lang="pt-BR" sz="36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31627" y="2420888"/>
            <a:ext cx="80289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/>
            </a:pPr>
            <a:r>
              <a:rPr lang="pt-BR" dirty="0"/>
              <a:t>Cada estudante recebeu um </a:t>
            </a:r>
            <a:r>
              <a:rPr lang="pt-BR" dirty="0">
                <a:solidFill>
                  <a:srgbClr val="FF0000"/>
                </a:solidFill>
              </a:rPr>
              <a:t>endereço de e-mail institucional </a:t>
            </a:r>
            <a:r>
              <a:rPr lang="pt-BR" dirty="0"/>
              <a:t>pelo Sistema Acadêmico. </a:t>
            </a:r>
            <a:endParaRPr lang="pt-BR" dirty="0" smtClean="0"/>
          </a:p>
          <a:p>
            <a:pPr marL="342900" indent="-342900" algn="just">
              <a:buFont typeface="+mj-lt"/>
              <a:buAutoNum type="alphaUcPeriod"/>
            </a:pPr>
            <a:endParaRPr lang="pt-BR" dirty="0"/>
          </a:p>
          <a:p>
            <a:pPr marL="342900" indent="-342900" algn="just">
              <a:buFont typeface="+mj-lt"/>
              <a:buAutoNum type="alphaUcPeriod"/>
            </a:pPr>
            <a:r>
              <a:rPr lang="pt-BR" dirty="0"/>
              <a:t>Cada professor criou uma </a:t>
            </a:r>
            <a:r>
              <a:rPr lang="pt-BR" dirty="0">
                <a:solidFill>
                  <a:srgbClr val="FF0000"/>
                </a:solidFill>
              </a:rPr>
              <a:t>turma no Google Sala de Aula </a:t>
            </a:r>
            <a:r>
              <a:rPr lang="pt-BR" dirty="0"/>
              <a:t>para cada disciplina, incluindo os alunos que </a:t>
            </a:r>
            <a:r>
              <a:rPr lang="pt-BR" dirty="0" smtClean="0"/>
              <a:t>aderiram </a:t>
            </a:r>
            <a:r>
              <a:rPr lang="pt-BR" dirty="0"/>
              <a:t>ao ensino remoto. </a:t>
            </a:r>
            <a:endParaRPr lang="pt-BR" dirty="0" smtClean="0"/>
          </a:p>
          <a:p>
            <a:pPr marL="342900" indent="-342900" algn="just">
              <a:buFont typeface="+mj-lt"/>
              <a:buAutoNum type="alphaUcPeriod"/>
            </a:pPr>
            <a:endParaRPr lang="pt-BR" dirty="0"/>
          </a:p>
          <a:p>
            <a:pPr marL="342900" indent="-342900" algn="just">
              <a:buFont typeface="+mj-lt"/>
              <a:buAutoNum type="alphaUcPeriod"/>
            </a:pPr>
            <a:r>
              <a:rPr lang="pt-BR" dirty="0"/>
              <a:t>Para acessar, o(a) aluno(a) utiliza seu e-mail ou o código da sala enviado </a:t>
            </a:r>
            <a:r>
              <a:rPr lang="pt-BR" dirty="0" smtClean="0"/>
              <a:t>pelo Professor.</a:t>
            </a:r>
          </a:p>
          <a:p>
            <a:pPr marL="342900" indent="-342900" algn="just">
              <a:buFont typeface="+mj-lt"/>
              <a:buAutoNum type="alphaUcPeriod"/>
            </a:pPr>
            <a:endParaRPr lang="pt-BR" dirty="0"/>
          </a:p>
          <a:p>
            <a:pPr marL="342900" indent="-342900" algn="just">
              <a:buFont typeface="+mj-lt"/>
              <a:buAutoNum type="alphaUcPeriod"/>
            </a:pPr>
            <a:r>
              <a:rPr lang="pt-BR" dirty="0"/>
              <a:t>Este espaço é a </a:t>
            </a:r>
            <a:r>
              <a:rPr lang="pt-BR" dirty="0" smtClean="0"/>
              <a:t>sala </a:t>
            </a:r>
            <a:r>
              <a:rPr lang="pt-BR" dirty="0"/>
              <a:t>de </a:t>
            </a:r>
            <a:r>
              <a:rPr lang="pt-BR" dirty="0" smtClean="0"/>
              <a:t>aula deles. Nele, encontram </a:t>
            </a:r>
            <a:r>
              <a:rPr lang="pt-BR" dirty="0"/>
              <a:t>os </a:t>
            </a:r>
            <a:r>
              <a:rPr lang="pt-BR" dirty="0" smtClean="0"/>
              <a:t>colegas</a:t>
            </a:r>
            <a:r>
              <a:rPr lang="pt-BR" dirty="0"/>
              <a:t>, professores e todas as informações necessárias para retomar os seus estudos.</a:t>
            </a:r>
          </a:p>
        </p:txBody>
      </p:sp>
    </p:spTree>
    <p:extLst>
      <p:ext uri="{BB962C8B-B14F-4D97-AF65-F5344CB8AC3E}">
        <p14:creationId xmlns:p14="http://schemas.microsoft.com/office/powerpoint/2010/main" val="12563566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3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3"/>
          <p:cNvSpPr txBox="1"/>
          <p:nvPr/>
        </p:nvSpPr>
        <p:spPr>
          <a:xfrm>
            <a:off x="216000" y="574020"/>
            <a:ext cx="7378560" cy="55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pt-BR" sz="3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 AJUDAR A ORGANIZAR A ROTINA DE ESTUDOS?</a:t>
            </a:r>
            <a:endParaRPr lang="pt-BR" sz="3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1" y="198884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pt-BR" dirty="0" smtClean="0"/>
              <a:t>Acompanhar se seu / sua filho/a acessa o Google Sala de Aula e o e-mail institucional (aulas, atividades);</a:t>
            </a:r>
          </a:p>
          <a:p>
            <a:pPr marL="342900" indent="-342900">
              <a:buFont typeface="+mj-lt"/>
              <a:buAutoNum type="alphaUcPeriod"/>
            </a:pPr>
            <a:endParaRPr lang="pt-BR" dirty="0"/>
          </a:p>
          <a:p>
            <a:pPr marL="342900" indent="-342900">
              <a:buFont typeface="+mj-lt"/>
              <a:buAutoNum type="alphaUcPeriod"/>
            </a:pPr>
            <a:r>
              <a:rPr lang="pt-BR" dirty="0" smtClean="0"/>
              <a:t>Propiciar um espaço para garantir uma rotina diária de estudos;</a:t>
            </a:r>
          </a:p>
          <a:p>
            <a:pPr marL="342900" indent="-342900">
              <a:buFont typeface="+mj-lt"/>
              <a:buAutoNum type="alphaUcPeriod"/>
            </a:pPr>
            <a:endParaRPr lang="pt-BR" dirty="0"/>
          </a:p>
          <a:p>
            <a:pPr marL="342900" indent="-342900">
              <a:buFont typeface="+mj-lt"/>
              <a:buAutoNum type="alphaUcPeriod"/>
            </a:pPr>
            <a:r>
              <a:rPr lang="pt-BR" dirty="0" smtClean="0"/>
              <a:t>Respeitar os horários estabelecidos para os estudos;</a:t>
            </a:r>
          </a:p>
          <a:p>
            <a:pPr marL="342900" indent="-342900">
              <a:buFont typeface="+mj-lt"/>
              <a:buAutoNum type="alphaUcPeriod"/>
            </a:pPr>
            <a:endParaRPr lang="pt-BR" dirty="0"/>
          </a:p>
          <a:p>
            <a:pPr marL="342900" indent="-342900">
              <a:buFont typeface="+mj-lt"/>
              <a:buAutoNum type="alphaUcPeriod"/>
            </a:pPr>
            <a:r>
              <a:rPr lang="pt-BR" dirty="0" smtClean="0"/>
              <a:t>Observar a postura </a:t>
            </a:r>
            <a:r>
              <a:rPr lang="pt-BR" dirty="0"/>
              <a:t>n</a:t>
            </a:r>
            <a:r>
              <a:rPr lang="pt-BR" dirty="0" smtClean="0"/>
              <a:t>a cadeira, a posição durante o tempo de estudo;</a:t>
            </a:r>
          </a:p>
          <a:p>
            <a:pPr marL="342900" indent="-342900">
              <a:buFont typeface="+mj-lt"/>
              <a:buAutoNum type="alphaUcPeriod"/>
            </a:pPr>
            <a:endParaRPr lang="pt-BR" dirty="0"/>
          </a:p>
          <a:p>
            <a:pPr marL="342900" indent="-342900">
              <a:buFont typeface="+mj-lt"/>
              <a:buAutoNum type="alphaUcPeriod"/>
            </a:pPr>
            <a:r>
              <a:rPr lang="pt-BR" dirty="0" smtClean="0"/>
              <a:t>Alertar sobre o tempo de permanência em tela (evitar os excessos);</a:t>
            </a:r>
          </a:p>
          <a:p>
            <a:pPr marL="342900" indent="-342900">
              <a:buFont typeface="+mj-lt"/>
              <a:buAutoNum type="alphaUcPeriod"/>
            </a:pPr>
            <a:endParaRPr lang="pt-BR" dirty="0"/>
          </a:p>
          <a:p>
            <a:pPr marL="342900" indent="-342900">
              <a:buFont typeface="+mj-lt"/>
              <a:buAutoNum type="alphaUcPeriod"/>
            </a:pPr>
            <a:r>
              <a:rPr lang="pt-BR" dirty="0" smtClean="0"/>
              <a:t>Intercalar os estudos com intervalos.</a:t>
            </a:r>
          </a:p>
          <a:p>
            <a:pPr marL="342900" indent="-342900">
              <a:buFont typeface="+mj-lt"/>
              <a:buAutoNum type="alphaUcPeriod"/>
            </a:pPr>
            <a:endParaRPr lang="pt-BR" dirty="0"/>
          </a:p>
          <a:p>
            <a:pPr marL="342900" indent="-342900">
              <a:buFont typeface="+mj-lt"/>
              <a:buAutoNum type="alphaU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3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3"/>
          <p:cNvSpPr txBox="1"/>
          <p:nvPr/>
        </p:nvSpPr>
        <p:spPr>
          <a:xfrm>
            <a:off x="216000" y="432000"/>
            <a:ext cx="7378560" cy="55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CALENDÁRIO LETIVO</a:t>
            </a:r>
            <a:endParaRPr lang="pt-B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5" t="9701" r="41630" b="6250"/>
          <a:stretch/>
        </p:blipFill>
        <p:spPr bwMode="auto">
          <a:xfrm>
            <a:off x="899592" y="1026000"/>
            <a:ext cx="7848872" cy="564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6067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3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3"/>
          <p:cNvSpPr txBox="1"/>
          <p:nvPr/>
        </p:nvSpPr>
        <p:spPr>
          <a:xfrm>
            <a:off x="216000" y="432000"/>
            <a:ext cx="7378560" cy="55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CALENDÁRIO LETIVO</a:t>
            </a:r>
            <a:endParaRPr lang="pt-B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6000" y="1196752"/>
            <a:ext cx="86044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500" dirty="0"/>
              <a:t>27/01: INÍCIO DO SEMESTRE LETIVO (VETERANOS)</a:t>
            </a:r>
          </a:p>
          <a:p>
            <a:pPr algn="just"/>
            <a:r>
              <a:rPr lang="pt-BR" sz="1500" dirty="0"/>
              <a:t>15/02: SÁBADO LETIVO</a:t>
            </a:r>
          </a:p>
          <a:p>
            <a:pPr algn="just"/>
            <a:r>
              <a:rPr lang="pt-BR" sz="1500" dirty="0"/>
              <a:t>14/03: SÁBADO LETIVO</a:t>
            </a:r>
          </a:p>
          <a:p>
            <a:pPr algn="just"/>
            <a:r>
              <a:rPr lang="pt-BR" sz="1500" dirty="0"/>
              <a:t>19/03: FERIADO SÃO JOSÉ</a:t>
            </a:r>
          </a:p>
          <a:p>
            <a:pPr algn="just"/>
            <a:r>
              <a:rPr lang="pt-BR" sz="1500" dirty="0"/>
              <a:t>20/03: PONTO FACULTATIVO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b="1" dirty="0">
                <a:solidFill>
                  <a:srgbClr val="FF0000"/>
                </a:solidFill>
              </a:rPr>
              <a:t>23/03 A 31/05: PERÍODO DE SUSPENSÃO DO CALENDÁRIO</a:t>
            </a:r>
          </a:p>
          <a:p>
            <a:pPr algn="just"/>
            <a:r>
              <a:rPr lang="pt-BR" sz="1600" b="1" dirty="0">
                <a:solidFill>
                  <a:srgbClr val="0070C0"/>
                </a:solidFill>
              </a:rPr>
              <a:t>01/06 A 12/06: REPLANEJAMENTO DE RETORNO GRADUAL DO CALENDÁRIO</a:t>
            </a:r>
          </a:p>
          <a:p>
            <a:pPr algn="just"/>
            <a:r>
              <a:rPr lang="pt-BR" sz="1600" b="1" dirty="0">
                <a:solidFill>
                  <a:srgbClr val="00B050"/>
                </a:solidFill>
              </a:rPr>
              <a:t>15/06: RETOMADA DAS ATIVIDADES LETIVAS: ETAPA I</a:t>
            </a:r>
          </a:p>
          <a:p>
            <a:pPr algn="just"/>
            <a:r>
              <a:rPr lang="pt-BR" sz="1600" dirty="0"/>
              <a:t>06 A 07/07: EVENTO - ENCONTRO PEDAGÓGICO</a:t>
            </a:r>
          </a:p>
          <a:p>
            <a:pPr algn="just"/>
            <a:r>
              <a:rPr lang="pt-BR" sz="1600" b="1" dirty="0"/>
              <a:t>07/07: FIM DA ETAPA I DA RETOMADA DE ATIVIDADES LETIVAS</a:t>
            </a:r>
          </a:p>
          <a:p>
            <a:pPr algn="just"/>
            <a:r>
              <a:rPr lang="pt-BR" sz="1600" dirty="0"/>
              <a:t>08/07 A 27/07: FÉRIAS LETIVAS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b="1" dirty="0">
                <a:solidFill>
                  <a:srgbClr val="00B050"/>
                </a:solidFill>
              </a:rPr>
              <a:t>28/07: RETOMADA DAS ATIVIDADES LETIVAS: ETAPA II</a:t>
            </a:r>
          </a:p>
          <a:p>
            <a:pPr algn="just"/>
            <a:r>
              <a:rPr lang="pt-BR" sz="1600" dirty="0"/>
              <a:t>08/08: FIM DA N1 - 2020.1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22/09: FIM DA N2 - 2020.1 - FIM 2020.1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23 E 24/09: PROVAS FINAIS</a:t>
            </a:r>
          </a:p>
          <a:p>
            <a:pPr algn="just"/>
            <a:r>
              <a:rPr lang="pt-BR" sz="1600" dirty="0"/>
              <a:t>25/09: CONSELHO DE CLASSE</a:t>
            </a:r>
          </a:p>
          <a:p>
            <a:pPr algn="just"/>
            <a:r>
              <a:rPr lang="pt-BR" b="1" dirty="0">
                <a:solidFill>
                  <a:srgbClr val="0070C0"/>
                </a:solidFill>
              </a:rPr>
              <a:t>28 A 30/09: MATRÍCULAS 2020.2</a:t>
            </a:r>
          </a:p>
          <a:p>
            <a:pPr algn="just"/>
            <a:endParaRPr lang="pt-BR" sz="1600" dirty="0"/>
          </a:p>
          <a:p>
            <a:pPr algn="just"/>
            <a:r>
              <a:rPr lang="pt-BR" b="1" u="sng" dirty="0">
                <a:solidFill>
                  <a:srgbClr val="00B050"/>
                </a:solidFill>
              </a:rPr>
              <a:t>2020.2 - 01/10: INÍCIO DO SEMESTRE 2020.2</a:t>
            </a:r>
          </a:p>
        </p:txBody>
      </p:sp>
    </p:spTree>
    <p:extLst>
      <p:ext uri="{BB962C8B-B14F-4D97-AF65-F5344CB8AC3E}">
        <p14:creationId xmlns:p14="http://schemas.microsoft.com/office/powerpoint/2010/main" val="34794606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3"/>
          <p:cNvPicPr/>
          <p:nvPr/>
        </p:nvPicPr>
        <p:blipFill>
          <a:blip r:embed="rId2"/>
          <a:stretch/>
        </p:blipFill>
        <p:spPr>
          <a:xfrm rot="10800000">
            <a:off x="9124200" y="6858000"/>
            <a:ext cx="9143640" cy="385920"/>
          </a:xfrm>
          <a:prstGeom prst="rect">
            <a:avLst/>
          </a:prstGeom>
          <a:ln>
            <a:noFill/>
          </a:ln>
        </p:spPr>
      </p:pic>
      <p:pic>
        <p:nvPicPr>
          <p:cNvPr id="138" name="Imagem 4"/>
          <p:cNvPicPr/>
          <p:nvPr/>
        </p:nvPicPr>
        <p:blipFill>
          <a:blip r:embed="rId3"/>
          <a:stretch/>
        </p:blipFill>
        <p:spPr>
          <a:xfrm>
            <a:off x="7164360" y="311760"/>
            <a:ext cx="1804680" cy="52452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-19800" y="980640"/>
            <a:ext cx="9163440" cy="453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3"/>
          <p:cNvSpPr txBox="1"/>
          <p:nvPr/>
        </p:nvSpPr>
        <p:spPr>
          <a:xfrm>
            <a:off x="216000" y="432000"/>
            <a:ext cx="7378560" cy="55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pt-BR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AÇÕES DESENVOLVIDAS </a:t>
            </a:r>
          </a:p>
          <a:p>
            <a:pPr algn="ctr"/>
            <a:r>
              <a:rPr lang="pt-BR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COORDENADORIA TÉCNICO-PEDAGÓGICA (CTP)</a:t>
            </a:r>
            <a:endParaRPr lang="pt-B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6000" y="1196752"/>
            <a:ext cx="8604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600" b="1" u="sng" dirty="0">
              <a:solidFill>
                <a:srgbClr val="00B05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1585" y="191683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dk1"/>
                </a:solidFill>
              </a:rPr>
              <a:t>Atendimento pedagógico utilizando o e-mail institucional aos pais / responsáveis legais dos estudantes dos integrados, discentes e docentes</a:t>
            </a:r>
            <a:r>
              <a:rPr lang="pt-BR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dk1"/>
                </a:solidFill>
              </a:rPr>
              <a:t>Mediação de conflito por meio de Google </a:t>
            </a:r>
            <a:r>
              <a:rPr lang="pt-BR" dirty="0" err="1">
                <a:solidFill>
                  <a:schemeClr val="dk1"/>
                </a:solidFill>
              </a:rPr>
              <a:t>Meet</a:t>
            </a:r>
            <a:r>
              <a:rPr lang="pt-BR" dirty="0">
                <a:solidFill>
                  <a:schemeClr val="dk1"/>
                </a:solidFill>
              </a:rPr>
              <a:t> (situação de indisciplina</a:t>
            </a:r>
            <a:r>
              <a:rPr lang="pt-BR" dirty="0" smtClean="0">
                <a:solidFill>
                  <a:schemeClr val="dk1"/>
                </a:solidFill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pt-BR" dirty="0">
                <a:solidFill>
                  <a:schemeClr val="dk1"/>
                </a:solidFill>
              </a:rPr>
              <a:t>Orientações sobre acompanhamento da aprendizagem dos filhos (alunos dos integrados) por meio de chamada de vídeo do aplicativo </a:t>
            </a:r>
            <a:r>
              <a:rPr lang="pt-BR" dirty="0" err="1">
                <a:solidFill>
                  <a:schemeClr val="dk1"/>
                </a:solidFill>
              </a:rPr>
              <a:t>Whatsapp</a:t>
            </a:r>
            <a:r>
              <a:rPr lang="pt-BR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pt-BR" dirty="0" smtClean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pt-BR" dirty="0">
                <a:solidFill>
                  <a:schemeClr val="dk1"/>
                </a:solidFill>
              </a:rPr>
              <a:t>Participação no Grupo de Trabalho de Replanejamento Institucional, atuando no eixo Didático-Pedagógico, contribuindo no processo de elaboração do planejamento, de forma conjunta, com os demais membros</a:t>
            </a:r>
            <a:r>
              <a:rPr lang="pt-BR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0086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7690</TotalTime>
  <Words>719</Words>
  <Application>Microsoft Office PowerPoint</Application>
  <PresentationFormat>Apresentação na tela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Freitas</dc:creator>
  <cp:lastModifiedBy>Adm</cp:lastModifiedBy>
  <cp:revision>46</cp:revision>
  <dcterms:created xsi:type="dcterms:W3CDTF">2018-01-29T19:10:19Z</dcterms:created>
  <dcterms:modified xsi:type="dcterms:W3CDTF">2020-08-17T17:06:29Z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