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7559675" cx="10080625"/>
  <p:notesSz cx="7559675" cy="10691800"/>
  <p:embeddedFontLst>
    <p:embeddedFont>
      <p:font typeface="Source Sans Pro Black"/>
      <p:bold r:id="rId14"/>
      <p:boldItalic r:id="rId15"/>
    </p:embeddedFont>
    <p:embeddedFont>
      <p:font typeface="Source Sans Pr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7F4FAC3-A3BA-4B35-A1F1-E4D54E00A997}">
  <a:tblStyle styleId="{B7F4FAC3-A3BA-4B35-A1F1-E4D54E00A997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SourceSansProBlack-boldItalic.fntdata"/><Relationship Id="rId14" Type="http://schemas.openxmlformats.org/officeDocument/2006/relationships/font" Target="fonts/SourceSansProBlack-bold.fntdata"/><Relationship Id="rId17" Type="http://schemas.openxmlformats.org/officeDocument/2006/relationships/font" Target="fonts/SourceSansPro-bold.fntdata"/><Relationship Id="rId16" Type="http://schemas.openxmlformats.org/officeDocument/2006/relationships/font" Target="fonts/SourceSansPr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SourceSansPro-boldItalic.fntdata"/><Relationship Id="rId6" Type="http://schemas.openxmlformats.org/officeDocument/2006/relationships/slide" Target="slides/slide1.xml"/><Relationship Id="rId18" Type="http://schemas.openxmlformats.org/officeDocument/2006/relationships/font" Target="fonts/SourceSansPr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2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9e7811d9c1_2_14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g9e7811d9c1_2_14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9e7811d9c1_0_1690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g9e7811d9c1_0_1690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9e7811d9c1_2_9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g9e7811d9c1_2_9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9e7811d9c1_0_1705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g9e7811d9c1_0_1705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9e7811d9c1_2_1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g9e7811d9c1_2_1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9e7811d9c1_0_1695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g9e7811d9c1_0_1695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6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3637" y="1094341"/>
            <a:ext cx="9393300" cy="3016800"/>
          </a:xfrm>
          <a:prstGeom prst="rect">
            <a:avLst/>
          </a:prstGeom>
        </p:spPr>
        <p:txBody>
          <a:bodyPr anchorCtr="0" anchor="b" bIns="111975" lIns="111975" spcFirstLastPara="1" rIns="111975" wrap="square" tIns="1119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3628" y="4165464"/>
            <a:ext cx="9393300" cy="11649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3628" y="1625731"/>
            <a:ext cx="9393300" cy="2886000"/>
          </a:xfrm>
          <a:prstGeom prst="rect">
            <a:avLst/>
          </a:prstGeom>
        </p:spPr>
        <p:txBody>
          <a:bodyPr anchorCtr="0" anchor="b" bIns="111975" lIns="111975" spcFirstLastPara="1" rIns="111975" wrap="square" tIns="1119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3628" y="4632992"/>
            <a:ext cx="9393300" cy="19119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indent="-228600" lvl="1" marL="914400" rtl="0" algn="l">
              <a:spcBef>
                <a:spcPts val="2000"/>
              </a:spcBef>
              <a:spcAft>
                <a:spcPts val="0"/>
              </a:spcAft>
              <a:buSzPts val="1700"/>
              <a:buNone/>
              <a:defRPr/>
            </a:lvl2pPr>
            <a:lvl3pPr indent="-228600" lvl="2" marL="1371600" rtl="0" algn="l">
              <a:spcBef>
                <a:spcPts val="2000"/>
              </a:spcBef>
              <a:spcAft>
                <a:spcPts val="0"/>
              </a:spcAft>
              <a:buSzPts val="1700"/>
              <a:buNone/>
              <a:defRPr/>
            </a:lvl3pPr>
            <a:lvl4pPr indent="-228600" lvl="3" marL="1828800" rtl="0" algn="l">
              <a:spcBef>
                <a:spcPts val="2000"/>
              </a:spcBef>
              <a:spcAft>
                <a:spcPts val="0"/>
              </a:spcAft>
              <a:buSzPts val="1700"/>
              <a:buNone/>
              <a:defRPr/>
            </a:lvl4pPr>
            <a:lvl5pPr indent="-228600" lvl="4" marL="2286000" rtl="0" algn="l">
              <a:spcBef>
                <a:spcPts val="2000"/>
              </a:spcBef>
              <a:spcAft>
                <a:spcPts val="0"/>
              </a:spcAft>
              <a:buSzPts val="1700"/>
              <a:buNone/>
              <a:defRPr/>
            </a:lvl5pPr>
            <a:lvl6pPr indent="-228600" lvl="5" marL="2743200" rtl="0" algn="l">
              <a:spcBef>
                <a:spcPts val="2000"/>
              </a:spcBef>
              <a:spcAft>
                <a:spcPts val="0"/>
              </a:spcAft>
              <a:buSzPts val="1700"/>
              <a:buNone/>
              <a:defRPr/>
            </a:lvl6pPr>
            <a:lvl7pPr indent="-228600" lvl="6" marL="3200400" rtl="0" algn="l">
              <a:spcBef>
                <a:spcPts val="2000"/>
              </a:spcBef>
              <a:spcAft>
                <a:spcPts val="0"/>
              </a:spcAft>
              <a:buSzPts val="1700"/>
              <a:buNone/>
              <a:defRPr/>
            </a:lvl7pPr>
            <a:lvl8pPr indent="-228600" lvl="7" marL="3657600" rtl="0" algn="l">
              <a:spcBef>
                <a:spcPts val="2000"/>
              </a:spcBef>
              <a:spcAft>
                <a:spcPts val="0"/>
              </a:spcAft>
              <a:buSzPts val="1700"/>
              <a:buNone/>
              <a:defRPr/>
            </a:lvl8pPr>
            <a:lvl9pPr indent="-228600" lvl="8" marL="4114800" rtl="0" algn="l">
              <a:spcBef>
                <a:spcPts val="2000"/>
              </a:spcBef>
              <a:spcAft>
                <a:spcPts val="2000"/>
              </a:spcAft>
              <a:buSzPts val="17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3628" y="3161218"/>
            <a:ext cx="9393300" cy="12372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3628" y="1693854"/>
            <a:ext cx="9393300" cy="50214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3628" y="1693854"/>
            <a:ext cx="4409700" cy="50214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27385" y="1693854"/>
            <a:ext cx="4409700" cy="50214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3628" y="816595"/>
            <a:ext cx="3095700" cy="1110600"/>
          </a:xfrm>
          <a:prstGeom prst="rect">
            <a:avLst/>
          </a:prstGeom>
        </p:spPr>
        <p:txBody>
          <a:bodyPr anchorCtr="0" anchor="b" bIns="111975" lIns="111975" spcFirstLastPara="1" rIns="111975" wrap="square" tIns="1119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1pPr>
            <a:lvl2pPr lvl="1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2pPr>
            <a:lvl3pPr lvl="2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3pPr>
            <a:lvl4pPr lvl="3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4pPr>
            <a:lvl5pPr lvl="4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5pPr>
            <a:lvl6pPr lvl="5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6pPr>
            <a:lvl7pPr lvl="6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7pPr>
            <a:lvl8pPr lvl="7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8pPr>
            <a:lvl9pPr lvl="8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3628" y="2042369"/>
            <a:ext cx="3095700" cy="46728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40467" y="661609"/>
            <a:ext cx="7020000" cy="60126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40313" y="-184"/>
            <a:ext cx="5040300" cy="7559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695" y="1812463"/>
            <a:ext cx="4459500" cy="2178600"/>
          </a:xfrm>
          <a:prstGeom prst="rect">
            <a:avLst/>
          </a:prstGeom>
        </p:spPr>
        <p:txBody>
          <a:bodyPr anchorCtr="0" anchor="b" bIns="111975" lIns="111975" spcFirstLastPara="1" rIns="111975" wrap="square" tIns="1119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695" y="4119828"/>
            <a:ext cx="4459500" cy="18153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45456" y="1064211"/>
            <a:ext cx="4230000" cy="54309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3628" y="6217901"/>
            <a:ext cx="6613200" cy="8892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3628" y="1693854"/>
            <a:ext cx="93933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/>
        </p:nvSpPr>
        <p:spPr>
          <a:xfrm>
            <a:off x="145725" y="414650"/>
            <a:ext cx="9508800" cy="90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4400" strike="noStrike">
              <a:latin typeface="Source Sans Pro Black"/>
              <a:ea typeface="Source Sans Pro Black"/>
              <a:cs typeface="Source Sans Pro Black"/>
              <a:sym typeface="Source Sans Pro Black"/>
            </a:endParaRPr>
          </a:p>
        </p:txBody>
      </p:sp>
      <p:sp>
        <p:nvSpPr>
          <p:cNvPr id="58" name="Google Shape;58;p14"/>
          <p:cNvSpPr txBox="1"/>
          <p:nvPr/>
        </p:nvSpPr>
        <p:spPr>
          <a:xfrm>
            <a:off x="322350" y="1475525"/>
            <a:ext cx="9435900" cy="9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6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pt-BR" sz="4400">
                <a:solidFill>
                  <a:schemeClr val="dk1"/>
                </a:solidFill>
              </a:rPr>
              <a:t>REUNIÃO LÍDERES DE TURMAS</a:t>
            </a:r>
            <a:endParaRPr b="1" sz="26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6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600">
                <a:solidFill>
                  <a:schemeClr val="dk1"/>
                </a:solidFill>
              </a:rPr>
              <a:t>CURSOS TÉCNICOS INTEGRADOS </a:t>
            </a:r>
            <a:endParaRPr b="1" sz="26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600">
                <a:solidFill>
                  <a:schemeClr val="dk1"/>
                </a:solidFill>
              </a:rPr>
              <a:t>IFCE CAMPUS CRATO </a:t>
            </a:r>
            <a:endParaRPr b="1" sz="26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6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600">
                <a:solidFill>
                  <a:schemeClr val="dk1"/>
                </a:solidFill>
              </a:rPr>
              <a:t>TEMA: PARTICIPAÇÃO NO CONSELHO DE CLASSE 2020</a:t>
            </a:r>
            <a:endParaRPr b="1" sz="26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6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6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600">
                <a:solidFill>
                  <a:schemeClr val="dk1"/>
                </a:solidFill>
              </a:rPr>
              <a:t>20/10/20</a:t>
            </a:r>
            <a:endParaRPr b="1" sz="26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600">
                <a:solidFill>
                  <a:schemeClr val="dk1"/>
                </a:solidFill>
              </a:rPr>
              <a:t>18h</a:t>
            </a:r>
            <a:endParaRPr b="1" sz="2600">
              <a:solidFill>
                <a:schemeClr val="dk1"/>
              </a:solidFill>
            </a:endParaRPr>
          </a:p>
        </p:txBody>
      </p:sp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24600" y="414662"/>
            <a:ext cx="3792749" cy="1578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/>
        </p:nvSpPr>
        <p:spPr>
          <a:xfrm>
            <a:off x="145725" y="414650"/>
            <a:ext cx="9508800" cy="90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4400" strike="noStrike">
              <a:latin typeface="Source Sans Pro Black"/>
              <a:ea typeface="Source Sans Pro Black"/>
              <a:cs typeface="Source Sans Pro Black"/>
              <a:sym typeface="Source Sans Pro Black"/>
            </a:endParaRPr>
          </a:p>
        </p:txBody>
      </p:sp>
      <p:sp>
        <p:nvSpPr>
          <p:cNvPr id="65" name="Google Shape;65;p15"/>
          <p:cNvSpPr txBox="1"/>
          <p:nvPr/>
        </p:nvSpPr>
        <p:spPr>
          <a:xfrm>
            <a:off x="322350" y="1475525"/>
            <a:ext cx="9435900" cy="9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1800">
                <a:solidFill>
                  <a:srgbClr val="FF0000"/>
                </a:solidFill>
              </a:rPr>
              <a:t>RESOLUÇÃO N° 035, DE 13 DE JUNHO DE 2016 </a:t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6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3000">
                <a:solidFill>
                  <a:schemeClr val="dk1"/>
                </a:solidFill>
              </a:rPr>
              <a:t>O Conselho de Classe é uma instância de reflexão, discussão, decisão, ação e viabilizadora da revisão da prática educativa. </a:t>
            </a:r>
            <a:endParaRPr sz="30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3000">
                <a:solidFill>
                  <a:schemeClr val="dk1"/>
                </a:solidFill>
              </a:rPr>
              <a:t>Deve funcionar como estratégia institucional que visa a melhoria do processo de ensino e aprendizagem e, por conseguinte, a redução da retenção acadêmica e da evasão por curso. (Art. 3º)</a:t>
            </a:r>
            <a:endParaRPr sz="3000">
              <a:solidFill>
                <a:schemeClr val="dk1"/>
              </a:solidFill>
            </a:endParaRPr>
          </a:p>
        </p:txBody>
      </p:sp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24600" y="414662"/>
            <a:ext cx="3792749" cy="1578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145725" y="414650"/>
            <a:ext cx="9508800" cy="90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4400" strike="noStrike">
              <a:latin typeface="Source Sans Pro Black"/>
              <a:ea typeface="Source Sans Pro Black"/>
              <a:cs typeface="Source Sans Pro Black"/>
              <a:sym typeface="Source Sans Pro Black"/>
            </a:endParaRPr>
          </a:p>
        </p:txBody>
      </p:sp>
      <p:sp>
        <p:nvSpPr>
          <p:cNvPr id="72" name="Google Shape;72;p16"/>
          <p:cNvSpPr txBox="1"/>
          <p:nvPr/>
        </p:nvSpPr>
        <p:spPr>
          <a:xfrm>
            <a:off x="322350" y="1475525"/>
            <a:ext cx="9435900" cy="575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400">
                <a:solidFill>
                  <a:schemeClr val="dk1"/>
                </a:solidFill>
              </a:rPr>
              <a:t>OBJETIVOS DO CONSELHO DE CLASSE </a:t>
            </a:r>
            <a:endParaRPr b="1" sz="44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rgbClr val="FF0000"/>
                </a:solidFill>
              </a:rPr>
              <a:t>RESOLUÇÃO N° 035, DE 13 DE JUNHO DE 2016 </a:t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</a:rPr>
              <a:t>Diagnosticar problemas cotidianos ou não, que interferem no processo de ensino e aprendizagem. Os resultados de desempenho acadêmico devem ser identificados e analisados com vistas à promoção de condições de recuperação de eventuais dificuldades e defasagens de aprendizagem visando à superação da retenção e evasão estudantil em cada etapa do período letivo;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/>
        </p:nvSpPr>
        <p:spPr>
          <a:xfrm>
            <a:off x="145725" y="414650"/>
            <a:ext cx="9508800" cy="90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4400" strike="noStrike">
              <a:latin typeface="Source Sans Pro Black"/>
              <a:ea typeface="Source Sans Pro Black"/>
              <a:cs typeface="Source Sans Pro Black"/>
              <a:sym typeface="Source Sans Pro Black"/>
            </a:endParaRPr>
          </a:p>
        </p:txBody>
      </p:sp>
      <p:sp>
        <p:nvSpPr>
          <p:cNvPr id="78" name="Google Shape;78;p17"/>
          <p:cNvSpPr txBox="1"/>
          <p:nvPr/>
        </p:nvSpPr>
        <p:spPr>
          <a:xfrm>
            <a:off x="322350" y="837950"/>
            <a:ext cx="9435900" cy="67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400">
                <a:solidFill>
                  <a:schemeClr val="dk1"/>
                </a:solidFill>
              </a:rPr>
              <a:t>MEMBROS DO </a:t>
            </a:r>
            <a:r>
              <a:rPr b="1" lang="pt-BR" sz="4400">
                <a:solidFill>
                  <a:schemeClr val="dk1"/>
                </a:solidFill>
              </a:rPr>
              <a:t>CONSELHO DE CLASSE </a:t>
            </a:r>
            <a:endParaRPr b="1" sz="44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rgbClr val="FF0000"/>
                </a:solidFill>
              </a:rPr>
              <a:t>RESOLUÇÃO N° 035, DE 13 DE JUNHO DE 2016 </a:t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>
                <a:solidFill>
                  <a:schemeClr val="dk1"/>
                </a:solidFill>
              </a:rPr>
              <a:t>I. todo o corpo docente da(s) turma(s) a ser(em) analisada(s) pelo Conselho; </a:t>
            </a:r>
            <a:endParaRPr sz="23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>
                <a:solidFill>
                  <a:schemeClr val="dk1"/>
                </a:solidFill>
              </a:rPr>
              <a:t>II. gestor máximo do ensino ou representante designado por ele; </a:t>
            </a:r>
            <a:endParaRPr sz="23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>
                <a:solidFill>
                  <a:schemeClr val="dk1"/>
                </a:solidFill>
              </a:rPr>
              <a:t>III. coordenador (es) de curso (s) da (s) turma (s) a serem submetidas à avaliação do Conselho; </a:t>
            </a:r>
            <a:endParaRPr sz="23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>
                <a:solidFill>
                  <a:schemeClr val="dk1"/>
                </a:solidFill>
              </a:rPr>
              <a:t>IV. pelo menos um representante da Coordenadoria Técnico-Pedagógica (CTP); </a:t>
            </a:r>
            <a:endParaRPr sz="23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>
                <a:solidFill>
                  <a:schemeClr val="dk1"/>
                </a:solidFill>
              </a:rPr>
              <a:t>V. pelo menos um representante da Coordenadoria de Assistência Estudantil; </a:t>
            </a:r>
            <a:endParaRPr sz="23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>
                <a:solidFill>
                  <a:schemeClr val="dk1"/>
                </a:solidFill>
              </a:rPr>
              <a:t>VI. um estudante representante de turma que seja líder de sala; ou na inexistência deste, que seja escolhido um representante por seus pares; </a:t>
            </a:r>
            <a:endParaRPr sz="23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>
                <a:solidFill>
                  <a:schemeClr val="dk1"/>
                </a:solidFill>
              </a:rPr>
              <a:t>VII. um representante de pais ou responsáveis pelos estudantes</a:t>
            </a:r>
            <a:r>
              <a:rPr lang="pt-BR" sz="2400">
                <a:solidFill>
                  <a:schemeClr val="dk1"/>
                </a:solidFill>
              </a:rPr>
              <a:t>. </a:t>
            </a:r>
            <a:r>
              <a:rPr b="1" lang="pt-BR" sz="4400">
                <a:solidFill>
                  <a:schemeClr val="dk1"/>
                </a:solidFill>
              </a:rPr>
              <a:t> </a:t>
            </a:r>
            <a:endParaRPr b="1" sz="4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/>
        </p:nvSpPr>
        <p:spPr>
          <a:xfrm>
            <a:off x="145725" y="414650"/>
            <a:ext cx="9508800" cy="90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4400" strike="noStrike">
              <a:latin typeface="Source Sans Pro Black"/>
              <a:ea typeface="Source Sans Pro Black"/>
              <a:cs typeface="Source Sans Pro Black"/>
              <a:sym typeface="Source Sans Pro Black"/>
            </a:endParaRPr>
          </a:p>
        </p:txBody>
      </p:sp>
      <p:sp>
        <p:nvSpPr>
          <p:cNvPr id="84" name="Google Shape;84;p18"/>
          <p:cNvSpPr txBox="1"/>
          <p:nvPr/>
        </p:nvSpPr>
        <p:spPr>
          <a:xfrm>
            <a:off x="322350" y="1475525"/>
            <a:ext cx="9435900" cy="575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4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4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400">
                <a:solidFill>
                  <a:schemeClr val="dk1"/>
                </a:solidFill>
              </a:rPr>
              <a:t>ATRIBUIÇÕES DO ESTUDANTE REPRESENTANTE DE TURMA </a:t>
            </a:r>
            <a:endParaRPr b="1" sz="44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200">
                <a:solidFill>
                  <a:srgbClr val="FF0000"/>
                </a:solidFill>
              </a:rPr>
              <a:t>RESOLUÇÃO N° 035, DE 13 DE JUNHO DE 2016 </a:t>
            </a:r>
            <a:endParaRPr sz="22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/>
        </p:nvSpPr>
        <p:spPr>
          <a:xfrm>
            <a:off x="145725" y="414650"/>
            <a:ext cx="9508800" cy="90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4400" strike="noStrike">
              <a:latin typeface="Source Sans Pro Black"/>
              <a:ea typeface="Source Sans Pro Black"/>
              <a:cs typeface="Source Sans Pro Black"/>
              <a:sym typeface="Source Sans Pro Black"/>
            </a:endParaRPr>
          </a:p>
        </p:txBody>
      </p:sp>
      <p:sp>
        <p:nvSpPr>
          <p:cNvPr id="90" name="Google Shape;90;p19"/>
          <p:cNvSpPr txBox="1"/>
          <p:nvPr/>
        </p:nvSpPr>
        <p:spPr>
          <a:xfrm>
            <a:off x="322350" y="528275"/>
            <a:ext cx="9435900" cy="670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700">
                <a:solidFill>
                  <a:schemeClr val="dk1"/>
                </a:solidFill>
              </a:rPr>
              <a:t>Art. 21 Cabe ao estudante representante de turma: </a:t>
            </a:r>
            <a:endParaRPr b="1" sz="27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7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700">
                <a:solidFill>
                  <a:schemeClr val="dk1"/>
                </a:solidFill>
              </a:rPr>
              <a:t>I. </a:t>
            </a:r>
            <a:r>
              <a:rPr lang="pt-BR" sz="2300">
                <a:solidFill>
                  <a:schemeClr val="dk1"/>
                </a:solidFill>
              </a:rPr>
              <a:t>apresentar a autoavaliação da turma em relação ao processo de ensino e aprendizagem;  </a:t>
            </a:r>
            <a:endParaRPr sz="23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>
                <a:solidFill>
                  <a:schemeClr val="dk1"/>
                </a:solidFill>
              </a:rPr>
              <a:t>II. apresentar, com criticidade e responsabilidade, as dificuldades e as reivindicações relativas aos aspectos específicos como: o nível de participação e interesse nas atividades escolares; o aproveitamento por componente curricular; o aproveitamento escolar global; </a:t>
            </a:r>
            <a:endParaRPr sz="23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>
                <a:solidFill>
                  <a:schemeClr val="dk1"/>
                </a:solidFill>
              </a:rPr>
              <a:t>III. registrar, por escrito, a avaliação realizada pelo docente representante da turma; </a:t>
            </a:r>
            <a:endParaRPr sz="23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>
                <a:solidFill>
                  <a:schemeClr val="dk1"/>
                </a:solidFill>
              </a:rPr>
              <a:t>IV. apresentar sugestões de ações que colaborem para minimização da retenção acadêmica e evasão; </a:t>
            </a:r>
            <a:endParaRPr sz="23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>
                <a:solidFill>
                  <a:schemeClr val="dk1"/>
                </a:solidFill>
              </a:rPr>
              <a:t>V. apoiar demais segmentos do conselho quando solicitada.</a:t>
            </a:r>
            <a:endParaRPr sz="23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3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/>
        </p:nvSpPr>
        <p:spPr>
          <a:xfrm>
            <a:off x="145725" y="414650"/>
            <a:ext cx="9508800" cy="90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4400" strike="noStrike">
              <a:latin typeface="Source Sans Pro Black"/>
              <a:ea typeface="Source Sans Pro Black"/>
              <a:cs typeface="Source Sans Pro Black"/>
              <a:sym typeface="Source Sans Pro Black"/>
            </a:endParaRPr>
          </a:p>
        </p:txBody>
      </p:sp>
      <p:sp>
        <p:nvSpPr>
          <p:cNvPr id="96" name="Google Shape;96;p20"/>
          <p:cNvSpPr txBox="1"/>
          <p:nvPr/>
        </p:nvSpPr>
        <p:spPr>
          <a:xfrm>
            <a:off x="322350" y="1475525"/>
            <a:ext cx="9435900" cy="575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4400">
                <a:solidFill>
                  <a:schemeClr val="dk1"/>
                </a:solidFill>
              </a:rPr>
              <a:t>Metodologia de realização da reunião; </a:t>
            </a:r>
            <a:endParaRPr sz="4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4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4400">
                <a:solidFill>
                  <a:schemeClr val="dk1"/>
                </a:solidFill>
              </a:rPr>
              <a:t>Formulário para relatório de turmas</a:t>
            </a:r>
            <a:r>
              <a:rPr lang="pt-BR" sz="3300">
                <a:solidFill>
                  <a:schemeClr val="dk1"/>
                </a:solidFill>
              </a:rPr>
              <a:t>; </a:t>
            </a:r>
            <a:r>
              <a:rPr b="1" lang="pt-BR" sz="3300">
                <a:solidFill>
                  <a:schemeClr val="dk1"/>
                </a:solidFill>
              </a:rPr>
              <a:t> </a:t>
            </a:r>
            <a:endParaRPr b="1" sz="33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/>
        </p:nvSpPr>
        <p:spPr>
          <a:xfrm>
            <a:off x="360300" y="346100"/>
            <a:ext cx="9360000" cy="102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3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pt-BR" sz="3100"/>
              <a:t>(CRONOGRAMA DE AÇÕES - 3º BIMESTRE 2020)</a:t>
            </a:r>
            <a:endParaRPr b="1" sz="3100" strike="noStrike"/>
          </a:p>
        </p:txBody>
      </p:sp>
      <p:graphicFrame>
        <p:nvGraphicFramePr>
          <p:cNvPr id="102" name="Google Shape;102;p21"/>
          <p:cNvGraphicFramePr/>
          <p:nvPr/>
        </p:nvGraphicFramePr>
        <p:xfrm>
          <a:off x="91070" y="1502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{B7F4FAC3-A3BA-4B35-A1F1-E4D54E00A997}</a:tableStyleId>
              </a:tblPr>
              <a:tblGrid>
                <a:gridCol w="1558250"/>
                <a:gridCol w="1345150"/>
                <a:gridCol w="1345150"/>
                <a:gridCol w="1157275"/>
                <a:gridCol w="1157275"/>
                <a:gridCol w="1586775"/>
                <a:gridCol w="1606900"/>
              </a:tblGrid>
              <a:tr h="738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600" strike="noStrike"/>
                        <a:t>Turma(s) </a:t>
                      </a:r>
                      <a:endParaRPr sz="1600" strike="noStrike"/>
                    </a:p>
                  </a:txBody>
                  <a:tcPr marT="45725" marB="45725" marR="91450" marL="914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4C7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600"/>
                        <a:t>Situações</a:t>
                      </a:r>
                      <a:r>
                        <a:rPr b="1" lang="pt-BR" sz="1600" strike="noStrike"/>
                        <a:t> críticas </a:t>
                      </a:r>
                      <a:endParaRPr sz="1600" strike="noStrike"/>
                    </a:p>
                  </a:txBody>
                  <a:tcPr marT="45725" marB="45725" marR="91450" marL="914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4C7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600" strike="noStrike"/>
                        <a:t> Ações </a:t>
                      </a:r>
                      <a:endParaRPr sz="1600" strike="noStrike"/>
                    </a:p>
                  </a:txBody>
                  <a:tcPr marT="45725" marB="45725" marR="91450" marL="914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4C7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600"/>
                        <a:t>Prazo</a:t>
                      </a:r>
                      <a:endParaRPr b="1" sz="1600" strike="noStrike"/>
                    </a:p>
                  </a:txBody>
                  <a:tcPr marT="45725" marB="45725" marR="91450" marL="914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4C7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600"/>
                        <a:t>Recursos</a:t>
                      </a:r>
                      <a:endParaRPr b="1" sz="1600"/>
                    </a:p>
                  </a:txBody>
                  <a:tcPr marT="45725" marB="45725" marR="91450" marL="914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4C7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600" strike="noStrike"/>
                        <a:t>Responsáveis </a:t>
                      </a:r>
                      <a:endParaRPr sz="1600" strike="noStrike"/>
                    </a:p>
                  </a:txBody>
                  <a:tcPr marT="45725" marB="45725" marR="91450" marL="914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4C7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600" strike="noStrike"/>
                        <a:t>Observações </a:t>
                      </a:r>
                      <a:endParaRPr sz="1600" strike="noStrike"/>
                    </a:p>
                  </a:txBody>
                  <a:tcPr marT="45725" marB="45725" marR="91450" marL="914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4C7DC"/>
                    </a:solidFill>
                  </a:tcPr>
                </a:tc>
              </a:tr>
              <a:tr h="1354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800" strike="noStrike"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45725" marB="45725" marR="91450" marL="914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800" strike="noStrike"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45725" marB="45725" marR="91450" marL="914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54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800" strike="noStrike"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45725" marB="45725" marR="91450" marL="914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800" strike="noStrike"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45725" marB="45725" marR="91450" marL="914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00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800" strike="noStrike"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45725" marB="45725" marR="91450" marL="914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800" strike="noStrike"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45725" marB="45725" marR="91450" marL="914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