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3" r:id="rId7"/>
    <p:sldId id="267" r:id="rId8"/>
    <p:sldId id="266" r:id="rId9"/>
    <p:sldId id="272" r:id="rId10"/>
    <p:sldId id="275" r:id="rId11"/>
    <p:sldId id="277" r:id="rId12"/>
    <p:sldId id="261" r:id="rId13"/>
    <p:sldId id="281" r:id="rId14"/>
  </p:sldIdLst>
  <p:sldSz cx="10080625" cy="7559675"/>
  <p:notesSz cx="7559675" cy="1069149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39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838B-6AF8-4341-8E61-C5AD3E26CA70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3A264-3BCE-4013-BFF6-A94EF4A7ECFF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 panose="020B0604020202020204"/>
              </a:rPr>
              <a:t>Clique para editar o formato do texto do título</a:t>
            </a:r>
            <a:endParaRPr lang="pt-BR" sz="4400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pt-BR" sz="3200">
                <a:latin typeface="Arial" panose="020B0604020202020204"/>
              </a:rPr>
              <a:t>Clique para editar o formato do texto da estrutura de tópicos</a:t>
            </a:r>
            <a:endParaRPr lang="pt-BR" sz="3200">
              <a:latin typeface="Arial" panose="020B0604020202020204"/>
            </a:endParaRPr>
          </a:p>
          <a:p>
            <a:pPr lvl="1">
              <a:buSzPct val="75000"/>
              <a:buFont typeface="Symbol" panose="05050102010706020507" charset="2"/>
              <a:buChar char=""/>
            </a:pPr>
            <a:r>
              <a:rPr lang="pt-BR" sz="2800">
                <a:latin typeface="Arial" panose="020B0604020202020204"/>
              </a:rPr>
              <a:t>2.º nível da estrutura de tópicos</a:t>
            </a:r>
            <a:endParaRPr lang="pt-BR" sz="2800">
              <a:latin typeface="Arial" panose="020B0604020202020204"/>
            </a:endParaRPr>
          </a:p>
          <a:p>
            <a:pPr lvl="2">
              <a:buSzPct val="45000"/>
              <a:buFont typeface="Wingdings" panose="05000000000000000000" pitchFamily="2" charset="2"/>
              <a:buChar char=""/>
            </a:pPr>
            <a:r>
              <a:rPr lang="pt-BR" sz="2400">
                <a:latin typeface="Arial" panose="020B0604020202020204"/>
              </a:rPr>
              <a:t>3.º nível da estrutura de tópicos</a:t>
            </a:r>
            <a:endParaRPr lang="pt-BR" sz="2400">
              <a:latin typeface="Arial" panose="020B0604020202020204"/>
            </a:endParaRPr>
          </a:p>
          <a:p>
            <a:pPr lvl="3">
              <a:buSzPct val="75000"/>
              <a:buFont typeface="Symbol" panose="05050102010706020507" charset="2"/>
              <a:buChar char=""/>
            </a:pPr>
            <a:r>
              <a:rPr lang="pt-BR" sz="2000">
                <a:latin typeface="Arial" panose="020B0604020202020204"/>
              </a:rPr>
              <a:t>4.º nível da estrutura de tópicos</a:t>
            </a:r>
            <a:endParaRPr lang="pt-BR" sz="2000">
              <a:latin typeface="Arial" panose="020B0604020202020204"/>
            </a:endParaRPr>
          </a:p>
          <a:p>
            <a:pPr lvl="4">
              <a:buSzPct val="45000"/>
              <a:buFont typeface="Wingdings" panose="05000000000000000000" pitchFamily="2" charset="2"/>
              <a:buChar char=""/>
            </a:pPr>
            <a:r>
              <a:rPr lang="pt-BR" sz="2000">
                <a:latin typeface="Arial" panose="020B0604020202020204"/>
              </a:rPr>
              <a:t>5.º nível da estrutura de tópicos</a:t>
            </a:r>
            <a:endParaRPr lang="pt-BR" sz="2000">
              <a:latin typeface="Arial" panose="020B0604020202020204"/>
            </a:endParaRPr>
          </a:p>
          <a:p>
            <a:pPr lvl="5">
              <a:buSzPct val="45000"/>
              <a:buFont typeface="Wingdings" panose="05000000000000000000" pitchFamily="2" charset="2"/>
              <a:buChar char=""/>
            </a:pPr>
            <a:r>
              <a:rPr lang="pt-BR" sz="2000">
                <a:latin typeface="Arial" panose="020B0604020202020204"/>
              </a:rPr>
              <a:t>6.º nível da estrutura de tópicos</a:t>
            </a:r>
            <a:endParaRPr lang="pt-BR" sz="2000">
              <a:latin typeface="Arial" panose="020B0604020202020204"/>
            </a:endParaRPr>
          </a:p>
          <a:p>
            <a:pPr lvl="6">
              <a:buSzPct val="45000"/>
              <a:buFont typeface="Wingdings" panose="05000000000000000000" pitchFamily="2" charset="2"/>
              <a:buChar char=""/>
            </a:pPr>
            <a:r>
              <a:rPr lang="pt-BR" sz="2000">
                <a:latin typeface="Arial" panose="020B0604020202020204"/>
              </a:rPr>
              <a:t>7.º nível da estrutura de tópicos</a:t>
            </a:r>
            <a:endParaRPr lang="pt-BR" sz="2000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397510" y="3282950"/>
            <a:ext cx="9683750" cy="2698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l">
              <a:lnSpc>
                <a:spcPct val="150000"/>
              </a:lnSpc>
            </a:pPr>
            <a:r>
              <a:rPr lang="pt-BR" sz="200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Maria do Socorro Araújo Vale</a:t>
            </a:r>
            <a:r>
              <a:rPr lang="pt-BR" sz="2000" strike="noStrike" dirty="0">
                <a:solidFill>
                  <a:srgbClr val="000000"/>
                </a:solidFill>
                <a:latin typeface="Arial" panose="020B0604020202020204"/>
                <a:ea typeface="DejaVu Sans"/>
              </a:rPr>
              <a:t> (Pedagoga - Coordenadora);</a:t>
            </a:r>
            <a:endParaRPr lang="pt-BR" sz="2000" strike="noStrike" dirty="0">
              <a:solidFill>
                <a:srgbClr val="000000"/>
              </a:solidFill>
              <a:latin typeface="Arial" panose="020B0604020202020204"/>
              <a:ea typeface="DejaVu Sans"/>
            </a:endParaRPr>
          </a:p>
          <a:p>
            <a:pPr algn="l">
              <a:lnSpc>
                <a:spcPct val="150000"/>
              </a:lnSpc>
            </a:pPr>
            <a:r>
              <a:rPr lang="pt-BR" sz="2000" dirty="0" err="1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Daylson</a:t>
            </a:r>
            <a:r>
              <a:rPr lang="pt-BR" sz="2000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 Soares de Lima (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Técnico </a:t>
            </a:r>
            <a:r>
              <a:rPr lang="pt-BR" sz="2000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em Assuntos Educacionais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  <a:sym typeface="+mn-ea"/>
              </a:rPr>
              <a:t>);</a:t>
            </a:r>
            <a:endParaRPr lang="pt-BR" sz="2000" dirty="0" smtClean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pt-BR" sz="2000" dirty="0">
                <a:sym typeface="+mn-ea"/>
              </a:rPr>
              <a:t>Kaline Maria Machado Ferreira (Técnica em Assuntos Educacionais);</a:t>
            </a:r>
            <a:endParaRPr lang="pt-BR" sz="2000" dirty="0"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pt-BR" sz="2000" dirty="0"/>
              <a:t>Júlia Lívia Viana França (Técnica em Assuntos Educacionais).</a:t>
            </a:r>
            <a:endParaRPr lang="pt-BR" sz="2000" dirty="0"/>
          </a:p>
          <a:p>
            <a:pPr algn="l">
              <a:lnSpc>
                <a:spcPct val="150000"/>
              </a:lnSpc>
            </a:pPr>
            <a:endParaRPr lang="pt-BR" sz="2000" strike="noStrike" dirty="0" smtClean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l">
              <a:lnSpc>
                <a:spcPct val="150000"/>
              </a:lnSpc>
            </a:pPr>
            <a:endParaRPr lang="pt-BR" sz="2000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l"/>
            <a:r>
              <a:rPr lang="pt-BR" sz="2000" dirty="0" smtClean="0"/>
              <a:t>                                         </a:t>
            </a:r>
            <a:br>
              <a:rPr lang="pt-BR" sz="2000" b="1" dirty="0" smtClean="0"/>
            </a:br>
            <a:endParaRPr sz="2000" b="1" dirty="0"/>
          </a:p>
          <a:p>
            <a:pPr>
              <a:lnSpc>
                <a:spcPct val="150000"/>
              </a:lnSpc>
            </a:pPr>
            <a:endParaRPr sz="2000" dirty="0"/>
          </a:p>
        </p:txBody>
      </p:sp>
      <p:sp>
        <p:nvSpPr>
          <p:cNvPr id="37" name="CustomShape 2"/>
          <p:cNvSpPr/>
          <p:nvPr/>
        </p:nvSpPr>
        <p:spPr>
          <a:xfrm>
            <a:off x="1858505" y="1636866"/>
            <a:ext cx="686016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dirty="0">
                <a:solidFill>
                  <a:srgbClr val="000000"/>
                </a:solidFill>
                <a:latin typeface="Open Sans"/>
                <a:ea typeface="Microsoft YaHei" panose="020B0503020204020204" charset="-122"/>
              </a:rPr>
              <a:t>COORDENADORIA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3600" b="1" strike="noStrike" dirty="0">
                <a:solidFill>
                  <a:srgbClr val="000000"/>
                </a:solidFill>
                <a:latin typeface="Open Sans"/>
                <a:ea typeface="Microsoft YaHei" panose="020B0503020204020204" charset="-122"/>
              </a:rPr>
              <a:t>TÉCNICO </a:t>
            </a:r>
            <a:r>
              <a:rPr lang="pt-BR" sz="3600" b="1" strike="noStrike" dirty="0">
                <a:solidFill>
                  <a:srgbClr val="000000"/>
                </a:solidFill>
                <a:latin typeface="Segoe Script" panose="020B0504020000000003" charset="0"/>
                <a:ea typeface="Microsoft YaHei" panose="020B0503020204020204" charset="-122"/>
                <a:cs typeface="Segoe Script" panose="020B0504020000000003" charset="0"/>
              </a:rPr>
              <a:t>– </a:t>
            </a:r>
            <a:r>
              <a:rPr lang="pt-BR" sz="3600" b="1" strike="noStrike" dirty="0">
                <a:solidFill>
                  <a:srgbClr val="000000"/>
                </a:solidFill>
                <a:latin typeface="Open Sans"/>
                <a:ea typeface="Microsoft YaHei" panose="020B0503020204020204" charset="-122"/>
              </a:rPr>
              <a:t>PEDAGÓGICA (CTP)</a:t>
            </a:r>
            <a:endParaRPr dirty="0"/>
          </a:p>
        </p:txBody>
      </p:sp>
      <p:pic>
        <p:nvPicPr>
          <p:cNvPr id="38" name="Imagem 37"/>
          <p:cNvPicPr/>
          <p:nvPr/>
        </p:nvPicPr>
        <p:blipFill>
          <a:blip r:embed="rId1"/>
          <a:stretch>
            <a:fillRect/>
          </a:stretch>
        </p:blipFill>
        <p:spPr>
          <a:xfrm>
            <a:off x="311400" y="592920"/>
            <a:ext cx="3070080" cy="844560"/>
          </a:xfrm>
          <a:prstGeom prst="rect">
            <a:avLst/>
          </a:prstGeom>
          <a:ln>
            <a:noFill/>
          </a:ln>
        </p:spPr>
      </p:pic>
      <p:sp>
        <p:nvSpPr>
          <p:cNvPr id="2" name="Caixa de Texto 1"/>
          <p:cNvSpPr txBox="1"/>
          <p:nvPr/>
        </p:nvSpPr>
        <p:spPr>
          <a:xfrm>
            <a:off x="2086610" y="5732780"/>
            <a:ext cx="7916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sz="1400" dirty="0" smtClean="0">
                <a:sym typeface="+mn-ea"/>
              </a:rPr>
              <a:t>                      </a:t>
            </a:r>
            <a:r>
              <a:rPr lang="pt-BR" sz="1400" b="1" dirty="0" smtClean="0">
                <a:sym typeface="+mn-ea"/>
              </a:rPr>
              <a:t>Ninguém </a:t>
            </a:r>
            <a:r>
              <a:rPr lang="pt-BR" sz="1400" b="1" dirty="0">
                <a:sym typeface="+mn-ea"/>
              </a:rPr>
              <a:t>ignora tudo. Ninguém sabe tudo. Todos nós sabemos alguma coisa. </a:t>
            </a:r>
            <a:endParaRPr lang="pt-BR" sz="1400" b="1" dirty="0" smtClean="0"/>
          </a:p>
          <a:p>
            <a:pPr algn="ctr"/>
            <a:r>
              <a:rPr lang="pt-BR" sz="1400" b="1" dirty="0" smtClean="0">
                <a:sym typeface="+mn-ea"/>
              </a:rPr>
              <a:t>                                        Todos </a:t>
            </a:r>
            <a:r>
              <a:rPr lang="pt-BR" sz="1400" b="1" dirty="0">
                <a:sym typeface="+mn-ea"/>
              </a:rPr>
              <a:t>nós ignoramos alguma coisa. Por isso aprendemos sempre.</a:t>
            </a:r>
            <a:endParaRPr lang="pt-BR" sz="1400" b="1" dirty="0">
              <a:sym typeface="+mn-ea"/>
            </a:endParaRPr>
          </a:p>
          <a:p>
            <a:pPr algn="ctr"/>
            <a:r>
              <a:rPr lang="pt-BR" sz="1400" b="1" dirty="0">
                <a:sym typeface="+mn-ea"/>
              </a:rPr>
              <a:t>                                                                                                                                   Paulo Freire</a:t>
            </a:r>
            <a:endParaRPr lang="pt-BR" sz="1400" dirty="0"/>
          </a:p>
          <a:p>
            <a:pPr algn="ctr"/>
            <a:r>
              <a:rPr lang="pt-BR" sz="1400" b="1" dirty="0" smtClean="0">
                <a:sym typeface="+mn-ea"/>
              </a:rPr>
              <a:t>                                                                                                                                                                                            </a:t>
            </a:r>
            <a:endParaRPr lang="pt-BR" altLang="en-US" sz="140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" name="Objeto 23"/>
          <p:cNvGraphicFramePr/>
          <p:nvPr/>
        </p:nvGraphicFramePr>
        <p:xfrm>
          <a:off x="391795" y="2308225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1795" y="2308225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/>
          <p:nvPr/>
        </p:nvGraphicFramePr>
        <p:xfrm>
          <a:off x="7399655" y="3801110"/>
          <a:ext cx="2679065" cy="327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9655" y="3801110"/>
                        <a:ext cx="2679065" cy="327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 explicativo em elipse 31"/>
          <p:cNvSpPr/>
          <p:nvPr/>
        </p:nvSpPr>
        <p:spPr>
          <a:xfrm>
            <a:off x="2313940" y="1164590"/>
            <a:ext cx="2335530" cy="1845310"/>
          </a:xfrm>
          <a:prstGeom prst="wedgeEllipseCallout">
            <a:avLst>
              <a:gd name="adj1" fmla="val -49261"/>
              <a:gd name="adj2" fmla="val 547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" name="Texto explicativo em elipse 4"/>
          <p:cNvSpPr/>
          <p:nvPr/>
        </p:nvSpPr>
        <p:spPr>
          <a:xfrm rot="360000">
            <a:off x="5403215" y="1191895"/>
            <a:ext cx="3032125" cy="2169795"/>
          </a:xfrm>
          <a:prstGeom prst="wedgeEllipseCallout">
            <a:avLst>
              <a:gd name="adj1" fmla="val 47684"/>
              <a:gd name="adj2" fmla="val 5606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Texto explicativo em elipse 8"/>
          <p:cNvSpPr/>
          <p:nvPr/>
        </p:nvSpPr>
        <p:spPr>
          <a:xfrm>
            <a:off x="3777615" y="3404235"/>
            <a:ext cx="3112770" cy="2785745"/>
          </a:xfrm>
          <a:prstGeom prst="wedgeEllipseCallout">
            <a:avLst>
              <a:gd name="adj1" fmla="val 64789"/>
              <a:gd name="adj2" fmla="val 3513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1193165" y="298450"/>
            <a:ext cx="7694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>
                <a:latin typeface="Segoe Script" panose="020B0504020000000003" charset="0"/>
                <a:cs typeface="Segoe Script" panose="020B0504020000000003" charset="0"/>
              </a:rPr>
              <a:t>PENALIDADES DO DISCENTE</a:t>
            </a:r>
            <a:endParaRPr lang="pt-BR" altLang="en-US" sz="3200">
              <a:latin typeface="Segoe Script" panose="020B0504020000000003" charset="0"/>
              <a:cs typeface="Segoe Script" panose="020B0504020000000003" charset="0"/>
            </a:endParaRPr>
          </a:p>
        </p:txBody>
      </p:sp>
      <p:sp>
        <p:nvSpPr>
          <p:cNvPr id="3" name="Caixa de Texto 2"/>
          <p:cNvSpPr txBox="1"/>
          <p:nvPr/>
        </p:nvSpPr>
        <p:spPr>
          <a:xfrm>
            <a:off x="2614295" y="1395730"/>
            <a:ext cx="1735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João, o que acontece se algum discente descumprir esses deveres ou proibições?</a:t>
            </a:r>
            <a:endParaRPr lang="pt-BR" altLang="en-US" sz="1400"/>
          </a:p>
        </p:txBody>
      </p:sp>
      <p:sp>
        <p:nvSpPr>
          <p:cNvPr id="6" name="Caixa de Texto 5"/>
          <p:cNvSpPr txBox="1"/>
          <p:nvPr/>
        </p:nvSpPr>
        <p:spPr>
          <a:xfrm>
            <a:off x="5921375" y="1395730"/>
            <a:ext cx="199580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Nesse caso, ele pode sofrer algumas </a:t>
            </a:r>
            <a:r>
              <a:rPr lang="pt-BR" altLang="en-US" sz="1400" b="1">
                <a:solidFill>
                  <a:schemeClr val="tx1"/>
                </a:solidFill>
              </a:rPr>
              <a:t>medidas disciplinares </a:t>
            </a:r>
            <a:r>
              <a:rPr lang="pt-BR" altLang="en-US" sz="1400"/>
              <a:t>de acordo com a natureza e a gravidade da infração. </a:t>
            </a:r>
            <a:endParaRPr lang="pt-BR" altLang="en-US" sz="1400"/>
          </a:p>
        </p:txBody>
      </p:sp>
      <p:sp>
        <p:nvSpPr>
          <p:cNvPr id="7" name="Caixa de Texto 6"/>
          <p:cNvSpPr txBox="1"/>
          <p:nvPr/>
        </p:nvSpPr>
        <p:spPr>
          <a:xfrm>
            <a:off x="4275455" y="3514090"/>
            <a:ext cx="21177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200">
                <a:sym typeface="+mn-ea"/>
              </a:rPr>
              <a:t>Tais medidas são: </a:t>
            </a:r>
            <a:r>
              <a:rPr lang="pt-BR" altLang="en-US" sz="1200" b="1">
                <a:sym typeface="+mn-ea"/>
              </a:rPr>
              <a:t>advertência verbal, advertência por escrito, medida alternativa de caráter educativo,  suspensão e cancelamento da matrícula</a:t>
            </a:r>
            <a:r>
              <a:rPr lang="pt-BR" altLang="en-US" sz="1200">
                <a:sym typeface="+mn-ea"/>
              </a:rPr>
              <a:t>. Vale lembrar que, a depender da gravidade, qualquer dessas medidas pode ser aplicada, sem seguir a ordem que mencionei anteriormente.</a:t>
            </a:r>
            <a:endParaRPr lang="pt-BR" altLang="en-US" sz="1200"/>
          </a:p>
          <a:p>
            <a:pPr algn="ctr"/>
            <a:endParaRPr lang="pt-BR" altLang="en-US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54"/>
          <p:cNvPicPr/>
          <p:nvPr/>
        </p:nvPicPr>
        <p:blipFill>
          <a:blip r:embed="rId1"/>
          <a:stretch>
            <a:fillRect/>
          </a:stretch>
        </p:blipFill>
        <p:spPr>
          <a:xfrm>
            <a:off x="384120" y="593640"/>
            <a:ext cx="3070080" cy="8445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875665" y="1702435"/>
            <a:ext cx="7972425" cy="4089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200" b="1" strike="noStrike">
                <a:solidFill>
                  <a:srgbClr val="000000"/>
                </a:solidFill>
                <a:latin typeface="Segoe Script" panose="020B0504020000000003" charset="0"/>
                <a:ea typeface="Microsoft YaHei" panose="020B0503020204020204" charset="-122"/>
                <a:cs typeface="Segoe Script" panose="020B0504020000000003" charset="0"/>
              </a:rPr>
              <a:t>SISTEMÁTICA DE AVALIAÇÃO/INTEGRADO</a:t>
            </a:r>
            <a:endParaRPr lang="pt-BR" sz="2200" b="1" strike="noStrike">
              <a:solidFill>
                <a:srgbClr val="000000"/>
              </a:solidFill>
              <a:latin typeface="Segoe Script" panose="020B0504020000000003" charset="0"/>
              <a:ea typeface="Microsoft YaHei" panose="020B0503020204020204" charset="-122"/>
              <a:cs typeface="Segoe Script" panose="020B0504020000000003" charset="0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728000" y="2376000"/>
            <a:ext cx="6479640" cy="176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 algn="just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pt-BR" sz="13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A sistemática de avaliação se desenvolverá em quatro etapas.</a:t>
            </a:r>
            <a:endParaRPr b="1" dirty="0"/>
          </a:p>
          <a:p>
            <a:pPr algn="just">
              <a:lnSpc>
                <a:spcPct val="90000"/>
              </a:lnSpc>
            </a:pPr>
            <a:endParaRPr b="1" dirty="0"/>
          </a:p>
          <a:p>
            <a:pPr marL="285750" indent="-285750" algn="just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pt-BR" sz="13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Deverão ser aplicadas, no mínimo, duas avaliações por etapa.</a:t>
            </a:r>
            <a:endParaRPr b="1" dirty="0"/>
          </a:p>
          <a:p>
            <a:pPr algn="just">
              <a:lnSpc>
                <a:spcPct val="90000"/>
              </a:lnSpc>
            </a:pPr>
            <a:endParaRPr b="1" dirty="0"/>
          </a:p>
          <a:p>
            <a:pPr marL="285750" indent="-285750" algn="just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pt-BR" sz="13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A média anual será a média ponderada das etapas.</a:t>
            </a:r>
            <a:endParaRPr b="1" dirty="0"/>
          </a:p>
          <a:p>
            <a:pPr algn="just">
              <a:lnSpc>
                <a:spcPct val="90000"/>
              </a:lnSpc>
            </a:pPr>
            <a:endParaRPr b="1" dirty="0"/>
          </a:p>
          <a:p>
            <a:pPr marL="285750" indent="-285750" algn="just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pt-BR" sz="13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A média mínima para aprovação é:  </a:t>
            </a:r>
            <a:r>
              <a:rPr lang="pt-BR" sz="130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      </a:t>
            </a:r>
            <a:r>
              <a:rPr lang="pt-BR" sz="1300" b="1" strike="noStrike" dirty="0">
                <a:solidFill>
                  <a:schemeClr val="tx1"/>
                </a:solidFill>
                <a:latin typeface="Arial" panose="020B0604020202020204"/>
                <a:ea typeface="Microsoft YaHei" panose="020B0503020204020204" charset="-122"/>
              </a:rPr>
              <a:t>CURSO TÉCNICO  =</a:t>
            </a:r>
            <a:r>
              <a:rPr lang="pt-BR" sz="1300" b="1" strike="noStrike" dirty="0">
                <a:solidFill>
                  <a:srgbClr val="FF0000"/>
                </a:solidFill>
                <a:latin typeface="Arial" panose="020B0604020202020204"/>
                <a:ea typeface="Microsoft YaHei" panose="020B0503020204020204" charset="-122"/>
              </a:rPr>
              <a:t>  6,0</a:t>
            </a:r>
            <a:r>
              <a:rPr lang="pt-BR" sz="13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r>
              <a:rPr lang="pt-BR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 </a:t>
            </a:r>
            <a:endParaRPr dirty="0"/>
          </a:p>
          <a:p>
            <a:pPr algn="just">
              <a:lnSpc>
                <a:spcPct val="90000"/>
              </a:lnSpc>
            </a:pPr>
            <a:endParaRPr dirty="0"/>
          </a:p>
          <a:p>
            <a:pPr algn="just">
              <a:lnSpc>
                <a:spcPct val="90000"/>
              </a:lnSpc>
            </a:pPr>
            <a:endParaRPr dirty="0"/>
          </a:p>
        </p:txBody>
      </p:sp>
      <p:graphicFrame>
        <p:nvGraphicFramePr>
          <p:cNvPr id="6" name="Objeto 5"/>
          <p:cNvGraphicFramePr/>
          <p:nvPr/>
        </p:nvGraphicFramePr>
        <p:xfrm>
          <a:off x="1727835" y="4596765"/>
          <a:ext cx="2700020" cy="17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2" imgW="4524375" imgH="3114675" progId="Paint.Picture">
                  <p:embed/>
                </p:oleObj>
              </mc:Choice>
              <mc:Fallback>
                <p:oleObj name="" r:id="rId2" imgW="4524375" imgH="3114675" progId="Paint.Picture">
                  <p:embed/>
                  <p:pic>
                    <p:nvPicPr>
                      <p:cNvPr id="0" name="Imagem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7835" y="4596765"/>
                        <a:ext cx="2700020" cy="1739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/>
          <p:nvPr/>
        </p:nvGraphicFramePr>
        <p:xfrm>
          <a:off x="5075555" y="4403725"/>
          <a:ext cx="3908425" cy="212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4" imgW="3905250" imgH="2124075" progId="Paint.Picture">
                  <p:embed/>
                </p:oleObj>
              </mc:Choice>
              <mc:Fallback>
                <p:oleObj name="" r:id="rId4" imgW="3905250" imgH="2124075" progId="Paint.Picture">
                  <p:embed/>
                  <p:pic>
                    <p:nvPicPr>
                      <p:cNvPr id="0" name="Imagem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5555" y="4403725"/>
                        <a:ext cx="3908425" cy="212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090" y="107315"/>
            <a:ext cx="1132205" cy="113220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54"/>
          <p:cNvPicPr/>
          <p:nvPr/>
        </p:nvPicPr>
        <p:blipFill>
          <a:blip r:embed="rId1"/>
          <a:stretch>
            <a:fillRect/>
          </a:stretch>
        </p:blipFill>
        <p:spPr>
          <a:xfrm>
            <a:off x="384120" y="593640"/>
            <a:ext cx="3070080" cy="84456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728000" y="2376000"/>
            <a:ext cx="6479640" cy="1763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90000"/>
              </a:lnSpc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090" y="107315"/>
            <a:ext cx="1132205" cy="1132205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1299210" y="2626360"/>
            <a:ext cx="75488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endParaRPr lang="pt-BR" altLang="en-US" sz="4000" i="1"/>
          </a:p>
          <a:p>
            <a:pPr algn="ctr"/>
            <a:r>
              <a:rPr lang="pt-BR" altLang="en-US" sz="4000" i="1"/>
              <a:t>Obrigado pela atenção!</a:t>
            </a:r>
            <a:endParaRPr lang="pt-BR" altLang="en-US" sz="4000" i="1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39680" y="2076480"/>
            <a:ext cx="9498240" cy="29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000000"/>
                </a:solidFill>
                <a:latin typeface="Segoe Script" panose="020B0504020000000003" charset="0"/>
                <a:ea typeface="Microsoft YaHei" panose="020B0503020204020204" charset="-122"/>
                <a:cs typeface="Segoe Script" panose="020B0504020000000003" charset="0"/>
              </a:rPr>
              <a:t>Horário de Funcionamento</a:t>
            </a:r>
            <a:r>
              <a:rPr lang="pt-BR" sz="2400" strike="noStrike" dirty="0">
                <a:solidFill>
                  <a:srgbClr val="000000"/>
                </a:solidFill>
                <a:latin typeface="Segoe Script" panose="020B0504020000000003" charset="0"/>
                <a:ea typeface="Microsoft YaHei" panose="020B0503020204020204" charset="-122"/>
                <a:cs typeface="Segoe Script" panose="020B0504020000000003" charset="0"/>
              </a:rPr>
              <a:t>:</a:t>
            </a:r>
            <a:endParaRPr lang="pt-BR" sz="2400" strike="noStrike" dirty="0">
              <a:solidFill>
                <a:srgbClr val="000000"/>
              </a:solidFill>
              <a:latin typeface="Segoe Script" panose="020B0504020000000003" charset="0"/>
              <a:ea typeface="Microsoft YaHei" panose="020B0503020204020204" charset="-122"/>
              <a:cs typeface="Segoe Script" panose="020B0504020000000003" charset="0"/>
            </a:endParaRPr>
          </a:p>
          <a:p>
            <a:pPr algn="ctr">
              <a:lnSpc>
                <a:spcPct val="100000"/>
              </a:lnSpc>
            </a:pPr>
            <a:endParaRPr dirty="0">
              <a:latin typeface="Segoe Script" panose="020B0504020000000003" charset="0"/>
              <a:cs typeface="Segoe Script" panose="020B0504020000000003" charset="0"/>
            </a:endParaRPr>
          </a:p>
          <a:p>
            <a:pPr algn="ctr">
              <a:lnSpc>
                <a:spcPct val="100000"/>
              </a:lnSpc>
            </a:pPr>
            <a:endParaRPr lang="pt-BR" sz="1600" b="1" strike="noStrike" dirty="0" smtClean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pt-BR" sz="1600" b="1" strike="noStrike" dirty="0" smtClean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Manhã</a:t>
            </a:r>
            <a:r>
              <a:rPr lang="pt-BR" sz="160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 </a:t>
            </a:r>
            <a:r>
              <a:rPr lang="pt-BR" sz="1600" i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07:30 – </a:t>
            </a:r>
            <a:r>
              <a:rPr lang="pt-BR" sz="1600" i="1" strike="noStrike" dirty="0" smtClean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12:00</a:t>
            </a:r>
            <a:endParaRPr lang="pt-BR" sz="1600" i="1" strike="noStrike" dirty="0" smtClean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16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Tarde</a:t>
            </a:r>
            <a:r>
              <a:rPr lang="pt-BR" sz="160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 </a:t>
            </a:r>
            <a:r>
              <a:rPr lang="pt-BR" sz="1600" i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13:00 – </a:t>
            </a:r>
            <a:r>
              <a:rPr lang="pt-BR" sz="1600" i="1" strike="noStrike" dirty="0" smtClean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17:00</a:t>
            </a:r>
            <a:endParaRPr lang="pt-BR" sz="1600" i="1" strike="noStrike" dirty="0" smtClean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1600" b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Noite</a:t>
            </a:r>
            <a:r>
              <a:rPr lang="pt-BR" sz="1600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: </a:t>
            </a:r>
            <a:r>
              <a:rPr lang="pt-BR" sz="1600" i="1" strike="noStrike" dirty="0">
                <a:solidFill>
                  <a:srgbClr val="000000"/>
                </a:solidFill>
                <a:latin typeface="Arial" panose="020B0604020202020204"/>
                <a:ea typeface="Microsoft YaHei" panose="020B0503020204020204" charset="-122"/>
              </a:rPr>
              <a:t>18:00 – 22:00 (exceto às sextas-feiras)</a:t>
            </a:r>
            <a:endParaRPr lang="pt-BR" sz="1600" i="1" strike="noStrike" dirty="0">
              <a:solidFill>
                <a:srgbClr val="000000"/>
              </a:solidFill>
              <a:latin typeface="Arial" panose="020B0604020202020204"/>
              <a:ea typeface="Microsoft YaHei" panose="020B0503020204020204" charset="-122"/>
            </a:endParaRPr>
          </a:p>
          <a:p>
            <a:pPr algn="ctr">
              <a:lnSpc>
                <a:spcPct val="100000"/>
              </a:lnSpc>
            </a:pPr>
            <a:endParaRPr lang="pt-BR" dirty="0"/>
          </a:p>
        </p:txBody>
      </p:sp>
      <p:pic>
        <p:nvPicPr>
          <p:cNvPr id="42" name="Imagem 41"/>
          <p:cNvPicPr/>
          <p:nvPr/>
        </p:nvPicPr>
        <p:blipFill>
          <a:blip r:embed="rId1"/>
          <a:stretch>
            <a:fillRect/>
          </a:stretch>
        </p:blipFill>
        <p:spPr>
          <a:xfrm>
            <a:off x="383760" y="593280"/>
            <a:ext cx="3070080" cy="84456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to 1"/>
          <p:cNvGraphicFramePr/>
          <p:nvPr/>
        </p:nvGraphicFramePr>
        <p:xfrm>
          <a:off x="7033895" y="5118735"/>
          <a:ext cx="1789430" cy="12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800225" imgH="1362075" progId="Paint.Picture">
                  <p:embed/>
                </p:oleObj>
              </mc:Choice>
              <mc:Fallback>
                <p:oleObj name="" r:id="rId2" imgW="1800225" imgH="1362075" progId="Paint.Picture">
                  <p:embed/>
                  <p:pic>
                    <p:nvPicPr>
                      <p:cNvPr id="0" name="Imagem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3895" y="5118735"/>
                        <a:ext cx="1789430" cy="128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/>
          <p:cNvPicPr/>
          <p:nvPr/>
        </p:nvPicPr>
        <p:blipFill>
          <a:blip r:embed="rId1"/>
          <a:stretch>
            <a:fillRect/>
          </a:stretch>
        </p:blipFill>
        <p:spPr>
          <a:xfrm>
            <a:off x="419760" y="593280"/>
            <a:ext cx="3070080" cy="84456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954405" y="2136775"/>
            <a:ext cx="1329055" cy="693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Caixa de Texto 3"/>
          <p:cNvSpPr txBox="1"/>
          <p:nvPr/>
        </p:nvSpPr>
        <p:spPr>
          <a:xfrm>
            <a:off x="1109345" y="2222500"/>
            <a:ext cx="1929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800" b="1">
                <a:latin typeface="Segoe Script" panose="020B0504020000000003" charset="0"/>
                <a:cs typeface="Segoe Script" panose="020B0504020000000003" charset="0"/>
              </a:rPr>
              <a:t>CTP</a:t>
            </a:r>
            <a:endParaRPr lang="pt-BR" altLang="en-US" sz="2800" b="1">
              <a:latin typeface="Segoe Script" panose="020B0504020000000003" charset="0"/>
              <a:cs typeface="Segoe Script" panose="020B0504020000000003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12365" y="2543810"/>
            <a:ext cx="7200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2412365" y="1768475"/>
            <a:ext cx="539750" cy="381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412365" y="2913380"/>
            <a:ext cx="611505" cy="35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 de Texto 8"/>
          <p:cNvSpPr txBox="1"/>
          <p:nvPr/>
        </p:nvSpPr>
        <p:spPr>
          <a:xfrm>
            <a:off x="3023870" y="1540510"/>
            <a:ext cx="2714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b="1" i="1">
                <a:latin typeface="Segoe Script" panose="020B0504020000000003" charset="0"/>
                <a:cs typeface="Segoe Script" panose="020B0504020000000003" charset="0"/>
              </a:rPr>
              <a:t>Planejamento</a:t>
            </a:r>
            <a:endParaRPr lang="pt-BR" altLang="en-US" b="1" i="1">
              <a:latin typeface="Segoe Script" panose="020B0504020000000003" charset="0"/>
              <a:cs typeface="Segoe Script" panose="020B0504020000000003" charset="0"/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3132455" y="2359660"/>
            <a:ext cx="2620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b="1" i="1">
                <a:latin typeface="Segoe Script" panose="020B0504020000000003" charset="0"/>
                <a:cs typeface="Segoe Script" panose="020B0504020000000003" charset="0"/>
              </a:rPr>
              <a:t>Acompanhamento</a:t>
            </a:r>
            <a:endParaRPr lang="pt-BR" altLang="en-US" b="1" i="1">
              <a:latin typeface="Segoe Script" panose="020B0504020000000003" charset="0"/>
              <a:cs typeface="Segoe Script" panose="020B0504020000000003" charset="0"/>
            </a:endParaRPr>
          </a:p>
        </p:txBody>
      </p:sp>
      <p:sp>
        <p:nvSpPr>
          <p:cNvPr id="11" name="Caixa de Texto 10"/>
          <p:cNvSpPr txBox="1"/>
          <p:nvPr/>
        </p:nvSpPr>
        <p:spPr>
          <a:xfrm>
            <a:off x="3038475" y="3075940"/>
            <a:ext cx="749490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pt-BR" altLang="en-US" sz="1700" b="1" i="1">
                <a:latin typeface="Segoe Script" panose="020B0504020000000003" charset="0"/>
                <a:cs typeface="Segoe Script" panose="020B0504020000000003" charset="0"/>
              </a:rPr>
              <a:t>Avaliação de ações pedagógicas desenvolvidas no campus</a:t>
            </a:r>
            <a:endParaRPr lang="pt-BR" altLang="en-US" sz="1700" b="1" i="1">
              <a:latin typeface="Segoe Script" panose="020B0504020000000003" charset="0"/>
              <a:cs typeface="Segoe Script" panose="020B0504020000000003" charset="0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1668780" y="3759200"/>
            <a:ext cx="7381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b="1" u="sng" dirty="0">
                <a:latin typeface="Segoe Script" panose="020B0504020000000003" charset="0"/>
                <a:cs typeface="Segoe Script" panose="020B0504020000000003" charset="0"/>
                <a:sym typeface="+mn-ea"/>
              </a:rPr>
              <a:t>As demais funções se exemplificam em:</a:t>
            </a:r>
            <a:endParaRPr lang="pt-BR" altLang="en-US" u="sng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943735" y="4316730"/>
            <a:ext cx="723265" cy="8312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3255645" y="4348480"/>
            <a:ext cx="479425" cy="1442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5039995" y="4371975"/>
            <a:ext cx="1270" cy="9201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 flipV="1">
            <a:off x="6552565" y="4427855"/>
            <a:ext cx="215900" cy="12960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 flipV="1">
            <a:off x="7736205" y="4316730"/>
            <a:ext cx="472440" cy="902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aixa de Texto 17"/>
          <p:cNvSpPr txBox="1"/>
          <p:nvPr/>
        </p:nvSpPr>
        <p:spPr>
          <a:xfrm>
            <a:off x="389890" y="5327015"/>
            <a:ext cx="1893570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BR" altLang="en-US" sz="1400" b="1">
                <a:latin typeface="+mj-lt"/>
                <a:cs typeface="+mj-lt"/>
              </a:rPr>
              <a:t>R</a:t>
            </a:r>
            <a:r>
              <a:rPr lang="pt-BR" altLang="en-US" sz="1200" b="1">
                <a:latin typeface="+mj-lt"/>
                <a:cs typeface="+mj-lt"/>
              </a:rPr>
              <a:t>ealizar </a:t>
            </a:r>
            <a:r>
              <a:rPr lang="pt-BR" sz="1200" b="1" dirty="0">
                <a:solidFill>
                  <a:srgbClr val="000000"/>
                </a:solidFill>
                <a:latin typeface="+mj-lt"/>
                <a:ea typeface="Microsoft YaHei" panose="020B0503020204020204" charset="-122"/>
                <a:cs typeface="+mj-lt"/>
                <a:sym typeface="+mn-ea"/>
              </a:rPr>
              <a:t>o acompanhamento do aluno (Frequência, rendimento, relações interpessoais)</a:t>
            </a:r>
            <a:endParaRPr lang="pt-BR" altLang="en-US" sz="1200" b="1">
              <a:latin typeface="+mj-lt"/>
              <a:cs typeface="+mj-lt"/>
            </a:endParaRPr>
          </a:p>
        </p:txBody>
      </p:sp>
      <p:sp>
        <p:nvSpPr>
          <p:cNvPr id="22" name="Caixa de Texto 21"/>
          <p:cNvSpPr txBox="1"/>
          <p:nvPr/>
        </p:nvSpPr>
        <p:spPr>
          <a:xfrm>
            <a:off x="6103620" y="5880100"/>
            <a:ext cx="19119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BR" sz="1200" b="1" dirty="0" smtClean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Oferecer suporte aos docentes (Transposição didática na carreira EBTT (Ensino Básico Técnico e Tecnológico).</a:t>
            </a:r>
            <a:endParaRPr lang="pt-BR" altLang="en-US" sz="1200" b="1"/>
          </a:p>
          <a:p>
            <a:pPr indent="0" algn="just">
              <a:lnSpc>
                <a:spcPct val="100000"/>
              </a:lnSpc>
              <a:buFont typeface="Wingdings" panose="05000000000000000000" pitchFamily="2" charset="2"/>
              <a:buNone/>
            </a:pPr>
            <a:endParaRPr lang="pt-BR" sz="1200" dirty="0" smtClean="0">
              <a:solidFill>
                <a:srgbClr val="000000"/>
              </a:solidFill>
              <a:latin typeface="+mj-lt"/>
              <a:ea typeface="Microsoft YaHei" panose="020B0503020204020204" charset="-122"/>
              <a:sym typeface="+mn-ea"/>
            </a:endParaRPr>
          </a:p>
          <a:p>
            <a:pPr indent="0" algn="just">
              <a:lnSpc>
                <a:spcPct val="100000"/>
              </a:lnSpc>
              <a:buFont typeface="Wingdings" panose="05000000000000000000" pitchFamily="2" charset="2"/>
              <a:buNone/>
            </a:pPr>
            <a:endParaRPr lang="pt-BR" altLang="en-US" sz="1200"/>
          </a:p>
        </p:txBody>
      </p:sp>
      <p:sp>
        <p:nvSpPr>
          <p:cNvPr id="23" name="Caixa de Texto 22"/>
          <p:cNvSpPr txBox="1"/>
          <p:nvPr/>
        </p:nvSpPr>
        <p:spPr>
          <a:xfrm>
            <a:off x="7736205" y="5327015"/>
            <a:ext cx="1971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BR" sz="1200" b="1" dirty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Oferecer </a:t>
            </a:r>
            <a:r>
              <a:rPr lang="pt-BR" sz="1200" b="1" dirty="0" smtClean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suporte </a:t>
            </a:r>
            <a:r>
              <a:rPr lang="pt-BR" sz="1200" b="1" dirty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para recuperação da aprendizagem. </a:t>
            </a:r>
            <a:endParaRPr lang="pt-BR" sz="1200" b="1" dirty="0">
              <a:solidFill>
                <a:srgbClr val="000000"/>
              </a:solidFill>
              <a:latin typeface="+mj-lt"/>
              <a:ea typeface="Microsoft YaHei" panose="020B0503020204020204" charset="-122"/>
              <a:sym typeface="+mn-ea"/>
            </a:endParaRPr>
          </a:p>
          <a:p>
            <a:pPr indent="0" algn="just">
              <a:lnSpc>
                <a:spcPct val="100000"/>
              </a:lnSpc>
              <a:buFont typeface="Wingdings" panose="05000000000000000000" pitchFamily="2" charset="2"/>
              <a:buNone/>
            </a:pPr>
            <a:endParaRPr lang="pt-BR" altLang="en-US" sz="1200" b="1"/>
          </a:p>
        </p:txBody>
      </p:sp>
      <p:sp>
        <p:nvSpPr>
          <p:cNvPr id="24" name="Caixa de Texto 23"/>
          <p:cNvSpPr txBox="1"/>
          <p:nvPr/>
        </p:nvSpPr>
        <p:spPr>
          <a:xfrm>
            <a:off x="2412365" y="5959475"/>
            <a:ext cx="1669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pt-BR" sz="1200" b="1" dirty="0" smtClean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Promover </a:t>
            </a:r>
            <a:r>
              <a:rPr lang="pt-BR" sz="1200" b="1" dirty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a parceria Instituição - Família – Comunidade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Microsoft YaHei" panose="020B0503020204020204" charset="-122"/>
                <a:sym typeface="+mn-ea"/>
              </a:rPr>
              <a:t> </a:t>
            </a:r>
            <a:endParaRPr lang="pt-BR" altLang="en-US"/>
          </a:p>
        </p:txBody>
      </p:sp>
      <p:sp>
        <p:nvSpPr>
          <p:cNvPr id="25" name="Caixa de Texto 24"/>
          <p:cNvSpPr txBox="1"/>
          <p:nvPr/>
        </p:nvSpPr>
        <p:spPr>
          <a:xfrm>
            <a:off x="4324350" y="5511800"/>
            <a:ext cx="1438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sz="1200" b="1" dirty="0" smtClean="0">
                <a:solidFill>
                  <a:srgbClr val="000000"/>
                </a:solidFill>
                <a:latin typeface="+mj-lt"/>
                <a:ea typeface="Calibri" panose="020F0502020204030204"/>
                <a:sym typeface="+mn-ea"/>
              </a:rPr>
              <a:t>Articular e organizar reuniões de Conselho de Classe .</a:t>
            </a:r>
            <a:endParaRPr lang="pt-BR" altLang="en-US" sz="1200" b="1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23520" y="3985895"/>
            <a:ext cx="9574530" cy="17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900" b="1" strike="noStrike" cap="small">
                <a:solidFill>
                  <a:srgbClr val="000000"/>
                </a:solidFill>
                <a:latin typeface="Segoe Script" panose="020B0504020000000003" charset="0"/>
                <a:ea typeface="DejaVu Sans"/>
                <a:cs typeface="Segoe Script" panose="020B0504020000000003" charset="0"/>
              </a:rPr>
              <a:t>REGULAMENTO DE ORGANIZAÇÃO DIDÁTICA</a:t>
            </a:r>
            <a:endParaRPr lang="pt-BR" sz="2900" b="1" strike="noStrike" cap="small">
              <a:solidFill>
                <a:srgbClr val="000000"/>
              </a:solidFill>
              <a:latin typeface="Segoe Script" panose="020B0504020000000003" charset="0"/>
              <a:ea typeface="DejaVu Sans"/>
              <a:cs typeface="Segoe Script" panose="020B0504020000000003" charset="0"/>
            </a:endParaRPr>
          </a:p>
          <a:p>
            <a:pPr algn="ctr">
              <a:lnSpc>
                <a:spcPct val="100000"/>
              </a:lnSpc>
            </a:pPr>
            <a:r>
              <a:rPr lang="pt-BR" sz="2900" b="1" strike="noStrike" cap="small">
                <a:solidFill>
                  <a:srgbClr val="000000"/>
                </a:solidFill>
                <a:latin typeface="Segoe Script" panose="020B0504020000000003" charset="0"/>
                <a:ea typeface="DejaVu Sans"/>
                <a:cs typeface="Segoe Script" panose="020B0504020000000003" charset="0"/>
              </a:rPr>
              <a:t>(ROD)</a:t>
            </a:r>
            <a:endParaRPr lang="pt-BR" sz="2900" b="1" strike="noStrike" cap="small">
              <a:solidFill>
                <a:srgbClr val="000000"/>
              </a:solidFill>
              <a:latin typeface="Segoe Script" panose="020B0504020000000003" charset="0"/>
              <a:ea typeface="DejaVu Sans"/>
              <a:cs typeface="Segoe Script" panose="020B0504020000000003" charset="0"/>
            </a:endParaRPr>
          </a:p>
        </p:txBody>
      </p:sp>
      <p:pic>
        <p:nvPicPr>
          <p:cNvPr id="44" name="Imagem 43"/>
          <p:cNvPicPr/>
          <p:nvPr/>
        </p:nvPicPr>
        <p:blipFill>
          <a:blip r:embed="rId1"/>
          <a:stretch>
            <a:fillRect/>
          </a:stretch>
        </p:blipFill>
        <p:spPr>
          <a:xfrm>
            <a:off x="4248000" y="1368000"/>
            <a:ext cx="1525320" cy="19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Texto explicativo em elipse 35"/>
          <p:cNvSpPr/>
          <p:nvPr/>
        </p:nvSpPr>
        <p:spPr>
          <a:xfrm rot="180000">
            <a:off x="4900930" y="2646045"/>
            <a:ext cx="3629660" cy="2266950"/>
          </a:xfrm>
          <a:prstGeom prst="wedgeEllipseCallout">
            <a:avLst>
              <a:gd name="adj1" fmla="val 49517"/>
              <a:gd name="adj2" fmla="val 5648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3" name="Texto explicativo em elipse 32"/>
          <p:cNvSpPr/>
          <p:nvPr/>
        </p:nvSpPr>
        <p:spPr>
          <a:xfrm>
            <a:off x="4737735" y="1468755"/>
            <a:ext cx="1405890" cy="1247775"/>
          </a:xfrm>
          <a:prstGeom prst="wedgeEllipseCallout">
            <a:avLst>
              <a:gd name="adj1" fmla="val -74480"/>
              <a:gd name="adj2" fmla="val 6083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pt-BR" altLang="en-US" sz="3200" b="1">
                <a:latin typeface="Segoe Script" panose="020B0504020000000003" charset="0"/>
                <a:cs typeface="Segoe Script" panose="020B0504020000000003" charset="0"/>
              </a:rPr>
              <a:t>DIREITOS DOS DISCENTES</a:t>
            </a:r>
            <a:endParaRPr lang="pt-BR" altLang="en-US" sz="3200" b="1">
              <a:latin typeface="Segoe Script" panose="020B0504020000000003" charset="0"/>
              <a:cs typeface="Segoe Script" panose="020B0504020000000003" charset="0"/>
            </a:endParaRPr>
          </a:p>
        </p:txBody>
      </p:sp>
      <p:graphicFrame>
        <p:nvGraphicFramePr>
          <p:cNvPr id="24" name="Objeto 23"/>
          <p:cNvGraphicFramePr/>
          <p:nvPr/>
        </p:nvGraphicFramePr>
        <p:xfrm>
          <a:off x="349885" y="2703830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885" y="2703830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o explicativo em elipse 28"/>
          <p:cNvSpPr/>
          <p:nvPr/>
        </p:nvSpPr>
        <p:spPr>
          <a:xfrm rot="180000">
            <a:off x="6115050" y="4964430"/>
            <a:ext cx="1884045" cy="1297940"/>
          </a:xfrm>
          <a:prstGeom prst="wedgeEllipseCallout">
            <a:avLst>
              <a:gd name="adj1" fmla="val 56992"/>
              <a:gd name="adj2" fmla="val 5365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2" name="Texto explicativo em elipse 31"/>
          <p:cNvSpPr/>
          <p:nvPr/>
        </p:nvSpPr>
        <p:spPr>
          <a:xfrm>
            <a:off x="2160270" y="1796415"/>
            <a:ext cx="2213610" cy="1468755"/>
          </a:xfrm>
          <a:prstGeom prst="wedgeEllipseCallout">
            <a:avLst>
              <a:gd name="adj1" fmla="val -44979"/>
              <a:gd name="adj2" fmla="val 7114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graphicFrame>
        <p:nvGraphicFramePr>
          <p:cNvPr id="34" name="Objeto 33"/>
          <p:cNvGraphicFramePr/>
          <p:nvPr/>
        </p:nvGraphicFramePr>
        <p:xfrm>
          <a:off x="8176895" y="5231130"/>
          <a:ext cx="1749425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6895" y="5231130"/>
                        <a:ext cx="1749425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ixa de Texto 36"/>
          <p:cNvSpPr txBox="1"/>
          <p:nvPr/>
        </p:nvSpPr>
        <p:spPr>
          <a:xfrm>
            <a:off x="2439035" y="1908175"/>
            <a:ext cx="181419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500"/>
              <a:t>Oi, João!</a:t>
            </a:r>
            <a:endParaRPr lang="pt-BR" altLang="en-US" sz="1500"/>
          </a:p>
          <a:p>
            <a:pPr algn="ctr"/>
            <a:r>
              <a:rPr lang="pt-BR" altLang="en-US" sz="1500"/>
              <a:t>É verdade que os alunos do IFCE tem direitos   assegurados?</a:t>
            </a:r>
            <a:endParaRPr lang="pt-BR" altLang="en-US" sz="1500"/>
          </a:p>
        </p:txBody>
      </p:sp>
      <p:sp>
        <p:nvSpPr>
          <p:cNvPr id="38" name="Caixa de Texto 37"/>
          <p:cNvSpPr txBox="1"/>
          <p:nvPr/>
        </p:nvSpPr>
        <p:spPr>
          <a:xfrm>
            <a:off x="6143625" y="5231130"/>
            <a:ext cx="189357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500"/>
              <a:t>Sim, Rita! Temos vários, quer saber quais são?</a:t>
            </a:r>
            <a:endParaRPr lang="pt-BR" altLang="en-US" sz="1500"/>
          </a:p>
        </p:txBody>
      </p:sp>
      <p:sp>
        <p:nvSpPr>
          <p:cNvPr id="39" name="Caixa de Texto 38"/>
          <p:cNvSpPr txBox="1"/>
          <p:nvPr/>
        </p:nvSpPr>
        <p:spPr>
          <a:xfrm>
            <a:off x="7124065" y="1908175"/>
            <a:ext cx="1391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pt-BR" altLang="en-US"/>
          </a:p>
        </p:txBody>
      </p:sp>
      <p:sp>
        <p:nvSpPr>
          <p:cNvPr id="40" name="Caixa de Texto 39"/>
          <p:cNvSpPr txBox="1"/>
          <p:nvPr/>
        </p:nvSpPr>
        <p:spPr>
          <a:xfrm>
            <a:off x="4843780" y="1796415"/>
            <a:ext cx="1193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500"/>
              <a:t>Quero sim, João! </a:t>
            </a:r>
            <a:endParaRPr lang="pt-BR" altLang="en-US" sz="1500"/>
          </a:p>
        </p:txBody>
      </p:sp>
      <p:sp>
        <p:nvSpPr>
          <p:cNvPr id="4" name="Caixa de Texto 3"/>
          <p:cNvSpPr txBox="1"/>
          <p:nvPr/>
        </p:nvSpPr>
        <p:spPr>
          <a:xfrm>
            <a:off x="5085080" y="3088005"/>
            <a:ext cx="3260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>
                <a:sym typeface="+mn-ea"/>
              </a:rPr>
              <a:t>Aqui nós recebemos</a:t>
            </a:r>
            <a:r>
              <a:rPr lang="pt-BR" altLang="en-US" sz="1400" b="1">
                <a:sym typeface="+mn-ea"/>
              </a:rPr>
              <a:t> educação de qualidade</a:t>
            </a:r>
            <a:r>
              <a:rPr lang="pt-BR" altLang="en-US" sz="1400">
                <a:sym typeface="+mn-ea"/>
              </a:rPr>
              <a:t>, podemos </a:t>
            </a:r>
            <a:r>
              <a:rPr lang="pt-BR" altLang="en-US" sz="1400" b="1">
                <a:sym typeface="+mn-ea"/>
              </a:rPr>
              <a:t>utilizar a</a:t>
            </a:r>
            <a:r>
              <a:rPr lang="pt-BR" altLang="en-US" sz="1400" b="1">
                <a:solidFill>
                  <a:schemeClr val="accent3">
                    <a:lumMod val="50000"/>
                  </a:schemeClr>
                </a:solidFill>
                <a:sym typeface="+mn-ea"/>
              </a:rPr>
              <a:t> </a:t>
            </a:r>
            <a:r>
              <a:rPr lang="pt-BR" altLang="en-US" sz="1400" b="1">
                <a:sym typeface="+mn-ea"/>
              </a:rPr>
              <a:t>biblioteca </a:t>
            </a:r>
            <a:r>
              <a:rPr lang="pt-BR" altLang="en-US" sz="1400">
                <a:sym typeface="+mn-ea"/>
              </a:rPr>
              <a:t>e outros espaços do IFCE, além de termos </a:t>
            </a:r>
            <a:r>
              <a:rPr lang="pt-BR" altLang="en-US" sz="1400" b="1">
                <a:sym typeface="+mn-ea"/>
              </a:rPr>
              <a:t>representação no conselho de classe e nos colegiados de curso</a:t>
            </a:r>
            <a:r>
              <a:rPr lang="pt-BR" altLang="en-US" sz="1400">
                <a:sym typeface="+mn-ea"/>
              </a:rPr>
              <a:t>..</a:t>
            </a:r>
            <a:endParaRPr lang="pt-BR" altLang="en-US" sz="1400"/>
          </a:p>
        </p:txBody>
      </p:sp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o explicativo em elipse 2"/>
          <p:cNvSpPr/>
          <p:nvPr/>
        </p:nvSpPr>
        <p:spPr>
          <a:xfrm rot="21300000">
            <a:off x="7273925" y="532130"/>
            <a:ext cx="2433955" cy="2828290"/>
          </a:xfrm>
          <a:prstGeom prst="wedgeEllipseCallout">
            <a:avLst>
              <a:gd name="adj1" fmla="val 13575"/>
              <a:gd name="adj2" fmla="val 6753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graphicFrame>
        <p:nvGraphicFramePr>
          <p:cNvPr id="24" name="Objeto 23"/>
          <p:cNvGraphicFramePr/>
          <p:nvPr/>
        </p:nvGraphicFramePr>
        <p:xfrm>
          <a:off x="92075" y="2481580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075" y="2481580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/>
          <p:nvPr/>
        </p:nvGraphicFramePr>
        <p:xfrm>
          <a:off x="8251825" y="5231130"/>
          <a:ext cx="1749425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1825" y="5231130"/>
                        <a:ext cx="1749425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 explicativo em elipse 35"/>
          <p:cNvSpPr/>
          <p:nvPr/>
        </p:nvSpPr>
        <p:spPr>
          <a:xfrm rot="240000">
            <a:off x="3536315" y="2966720"/>
            <a:ext cx="4811395" cy="3719195"/>
          </a:xfrm>
          <a:prstGeom prst="wedgeEllipseCallout">
            <a:avLst>
              <a:gd name="adj1" fmla="val 49500"/>
              <a:gd name="adj2" fmla="val 3499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Caixa de Texto 3"/>
          <p:cNvSpPr txBox="1"/>
          <p:nvPr/>
        </p:nvSpPr>
        <p:spPr>
          <a:xfrm>
            <a:off x="4323715" y="3380740"/>
            <a:ext cx="33000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Além disso, podemos nos </a:t>
            </a:r>
            <a:r>
              <a:rPr lang="pt-BR" altLang="en-US" sz="1400" b="1">
                <a:solidFill>
                  <a:schemeClr val="tx1"/>
                </a:solidFill>
              </a:rPr>
              <a:t>organizar por meio de entidades representativas</a:t>
            </a:r>
            <a:r>
              <a:rPr lang="pt-BR" altLang="en-US" sz="1400"/>
              <a:t> como o Grêmio Estudantil ou o Centro Acadêmico, além de </a:t>
            </a:r>
            <a:r>
              <a:rPr lang="pt-BR" altLang="en-US" sz="1400" b="1">
                <a:solidFill>
                  <a:schemeClr val="tx1"/>
                </a:solidFill>
              </a:rPr>
              <a:t>receber alimentação saudável</a:t>
            </a:r>
            <a:r>
              <a:rPr lang="pt-BR" altLang="en-US" sz="1400">
                <a:solidFill>
                  <a:schemeClr val="tx1"/>
                </a:solidFill>
              </a:rPr>
              <a:t> </a:t>
            </a:r>
            <a:r>
              <a:rPr lang="pt-BR" altLang="en-US" sz="1400"/>
              <a:t>(merenda escolar/lanche para cursos técnicos integrados) e </a:t>
            </a:r>
            <a:endParaRPr lang="pt-BR" altLang="en-US" sz="1400"/>
          </a:p>
          <a:p>
            <a:pPr algn="ctr"/>
            <a:r>
              <a:rPr lang="pt-BR" altLang="en-US" sz="1400"/>
              <a:t>refeição mais lanche para os cursos integrados ao ensino médio com oferta em tempo </a:t>
            </a:r>
            <a:endParaRPr lang="pt-BR" altLang="en-US" sz="1400"/>
          </a:p>
          <a:p>
            <a:pPr algn="ctr"/>
            <a:r>
              <a:rPr lang="pt-BR" altLang="en-US" sz="1400"/>
              <a:t>integral, e temos direito de </a:t>
            </a:r>
            <a:r>
              <a:rPr lang="pt-BR" altLang="en-US" sz="1400" b="1">
                <a:solidFill>
                  <a:schemeClr val="tx1"/>
                </a:solidFill>
              </a:rPr>
              <a:t>denunciar o mau uso do patrimônio público, depredações </a:t>
            </a:r>
            <a:endParaRPr lang="pt-BR" altLang="en-US" sz="1400" b="1">
              <a:solidFill>
                <a:schemeClr val="tx1"/>
              </a:solidFill>
            </a:endParaRPr>
          </a:p>
          <a:p>
            <a:pPr algn="ctr"/>
            <a:r>
              <a:rPr lang="pt-BR" altLang="en-US" sz="1400" b="1">
                <a:solidFill>
                  <a:schemeClr val="tx1"/>
                </a:solidFill>
              </a:rPr>
              <a:t>e atos de vandalismo..</a:t>
            </a:r>
            <a:endParaRPr lang="pt-BR" altLang="en-US" sz="1400" b="1">
              <a:solidFill>
                <a:schemeClr val="tx1"/>
              </a:solidFill>
            </a:endParaRPr>
          </a:p>
        </p:txBody>
      </p:sp>
      <p:sp>
        <p:nvSpPr>
          <p:cNvPr id="32" name="Texto explicativo em elipse 31"/>
          <p:cNvSpPr/>
          <p:nvPr/>
        </p:nvSpPr>
        <p:spPr>
          <a:xfrm>
            <a:off x="1657985" y="621030"/>
            <a:ext cx="2665730" cy="2315845"/>
          </a:xfrm>
          <a:prstGeom prst="wedgeEllipseCallout">
            <a:avLst>
              <a:gd name="adj1" fmla="val -45520"/>
              <a:gd name="adj2" fmla="val 6175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2040255" y="979170"/>
            <a:ext cx="190119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Que bacana, João! </a:t>
            </a:r>
            <a:endParaRPr lang="pt-BR" altLang="en-US" sz="1400"/>
          </a:p>
          <a:p>
            <a:pPr algn="ctr"/>
            <a:r>
              <a:rPr lang="pt-BR" altLang="en-US" sz="1400"/>
              <a:t>E podemos ter acesso à internet no </a:t>
            </a:r>
            <a:r>
              <a:rPr lang="pt-BR" altLang="en-US" sz="1400" i="1"/>
              <a:t>campus </a:t>
            </a:r>
            <a:r>
              <a:rPr lang="pt-BR" altLang="en-US" sz="1400"/>
              <a:t>e participar de atividades pedagógicas desenvolvidas aqui?</a:t>
            </a:r>
            <a:endParaRPr lang="pt-BR" altLang="en-US" sz="1400"/>
          </a:p>
        </p:txBody>
      </p:sp>
      <p:sp>
        <p:nvSpPr>
          <p:cNvPr id="5" name="Caixa de Texto 4"/>
          <p:cNvSpPr txBox="1"/>
          <p:nvPr/>
        </p:nvSpPr>
        <p:spPr>
          <a:xfrm>
            <a:off x="7688580" y="715645"/>
            <a:ext cx="160528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Claro, Rita! Temos </a:t>
            </a:r>
            <a:r>
              <a:rPr lang="pt-BR" altLang="en-US" sz="1400" b="1">
                <a:solidFill>
                  <a:schemeClr val="tx1"/>
                </a:solidFill>
              </a:rPr>
              <a:t>acesso à internet</a:t>
            </a:r>
            <a:r>
              <a:rPr lang="pt-BR" altLang="en-US" sz="1400"/>
              <a:t> nos computadores da biblioteca e podemos </a:t>
            </a:r>
            <a:r>
              <a:rPr lang="pt-BR" altLang="en-US" sz="1400" b="1">
                <a:solidFill>
                  <a:schemeClr val="tx1"/>
                </a:solidFill>
              </a:rPr>
              <a:t>participar das mais diversas atividades  desenvolvidas aqui</a:t>
            </a:r>
            <a:r>
              <a:rPr lang="pt-BR" altLang="en-US" sz="1400">
                <a:solidFill>
                  <a:schemeClr val="tx1"/>
                </a:solidFill>
              </a:rPr>
              <a:t>.</a:t>
            </a:r>
            <a:endParaRPr lang="pt-BR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o explicativo em elipse 10"/>
          <p:cNvSpPr/>
          <p:nvPr/>
        </p:nvSpPr>
        <p:spPr>
          <a:xfrm rot="21300000">
            <a:off x="6759575" y="1431925"/>
            <a:ext cx="2955925" cy="2279650"/>
          </a:xfrm>
          <a:prstGeom prst="wedgeEllipseCallout">
            <a:avLst>
              <a:gd name="adj1" fmla="val 17416"/>
              <a:gd name="adj2" fmla="val 7666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Texto explicativo em elipse 8"/>
          <p:cNvSpPr/>
          <p:nvPr/>
        </p:nvSpPr>
        <p:spPr>
          <a:xfrm rot="180000">
            <a:off x="2226945" y="1527810"/>
            <a:ext cx="2152015" cy="1416685"/>
          </a:xfrm>
          <a:prstGeom prst="wedgeEllipseCallout">
            <a:avLst>
              <a:gd name="adj1" fmla="val -44336"/>
              <a:gd name="adj2" fmla="val 6253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" name="Caixa de Texto 4"/>
          <p:cNvSpPr txBox="1"/>
          <p:nvPr/>
        </p:nvSpPr>
        <p:spPr>
          <a:xfrm>
            <a:off x="1704975" y="336550"/>
            <a:ext cx="68941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b="1">
                <a:latin typeface="Segoe Script" panose="020B0504020000000003" charset="0"/>
                <a:cs typeface="Segoe Script" panose="020B0504020000000003" charset="0"/>
              </a:rPr>
              <a:t>DEVERES DOS DISCENTES</a:t>
            </a:r>
            <a:endParaRPr lang="pt-BR" altLang="en-US"/>
          </a:p>
          <a:p>
            <a:endParaRPr lang="pt-BR" altLang="en-US"/>
          </a:p>
        </p:txBody>
      </p:sp>
      <p:graphicFrame>
        <p:nvGraphicFramePr>
          <p:cNvPr id="24" name="Objeto 23"/>
          <p:cNvGraphicFramePr/>
          <p:nvPr/>
        </p:nvGraphicFramePr>
        <p:xfrm>
          <a:off x="179705" y="2860040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705" y="2860040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/>
          <p:nvPr/>
        </p:nvGraphicFramePr>
        <p:xfrm>
          <a:off x="8276590" y="5268595"/>
          <a:ext cx="1749425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6590" y="5268595"/>
                        <a:ext cx="1749425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 explicativo em elipse 31"/>
          <p:cNvSpPr/>
          <p:nvPr/>
        </p:nvSpPr>
        <p:spPr>
          <a:xfrm rot="180000">
            <a:off x="2378075" y="3182620"/>
            <a:ext cx="2152015" cy="1416685"/>
          </a:xfrm>
          <a:prstGeom prst="wedgeEllipseCallout">
            <a:avLst>
              <a:gd name="adj1" fmla="val -61043"/>
              <a:gd name="adj2" fmla="val 338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2684145" y="3522980"/>
            <a:ext cx="15824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Aqui também há deveres a serem cumpridos, João?</a:t>
            </a:r>
            <a:endParaRPr lang="pt-BR" altLang="en-US" sz="1400"/>
          </a:p>
        </p:txBody>
      </p:sp>
      <p:sp>
        <p:nvSpPr>
          <p:cNvPr id="3" name="Texto explicativo em elipse 2"/>
          <p:cNvSpPr/>
          <p:nvPr/>
        </p:nvSpPr>
        <p:spPr>
          <a:xfrm rot="180000">
            <a:off x="4270375" y="3380105"/>
            <a:ext cx="4113530" cy="3107690"/>
          </a:xfrm>
          <a:prstGeom prst="wedgeEllipseCallout">
            <a:avLst>
              <a:gd name="adj1" fmla="val 49095"/>
              <a:gd name="adj2" fmla="val 4451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8" name="Caixa de Texto 7"/>
          <p:cNvSpPr txBox="1"/>
          <p:nvPr/>
        </p:nvSpPr>
        <p:spPr>
          <a:xfrm>
            <a:off x="4565650" y="3688080"/>
            <a:ext cx="352298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300"/>
              <a:t>Sim, Rita! Devemos </a:t>
            </a:r>
            <a:r>
              <a:rPr lang="pt-BR" altLang="en-US" sz="1300" b="1">
                <a:solidFill>
                  <a:schemeClr val="tx1"/>
                </a:solidFill>
              </a:rPr>
              <a:t>ser assíduos e pontuais</a:t>
            </a:r>
            <a:r>
              <a:rPr lang="pt-BR" altLang="en-US" sz="1300" b="1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en-US" sz="1300"/>
              <a:t>às atividades de ensino programadas, </a:t>
            </a:r>
            <a:r>
              <a:rPr lang="pt-BR" altLang="en-US" sz="1300" b="1">
                <a:solidFill>
                  <a:schemeClr val="tx1"/>
                </a:solidFill>
              </a:rPr>
              <a:t>contribuir para a manutenção da limpeza das dependências da instituição</a:t>
            </a:r>
            <a:r>
              <a:rPr lang="pt-BR" altLang="en-US" sz="1300" b="1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en-US" sz="1300"/>
              <a:t>e zelar por seu </a:t>
            </a:r>
            <a:endParaRPr lang="pt-BR" altLang="en-US" sz="1300"/>
          </a:p>
          <a:p>
            <a:pPr algn="ctr"/>
            <a:r>
              <a:rPr lang="pt-BR" altLang="en-US" sz="1300"/>
              <a:t>patrimônio, além de </a:t>
            </a:r>
            <a:r>
              <a:rPr lang="pt-BR" altLang="en-US" sz="1300" b="1">
                <a:solidFill>
                  <a:schemeClr val="tx1"/>
                </a:solidFill>
              </a:rPr>
              <a:t>frequentar as dependências do </a:t>
            </a:r>
            <a:r>
              <a:rPr lang="pt-BR" altLang="en-US" sz="1300" b="1" i="1">
                <a:solidFill>
                  <a:schemeClr val="tx1"/>
                </a:solidFill>
              </a:rPr>
              <a:t>campus</a:t>
            </a:r>
            <a:r>
              <a:rPr lang="pt-BR" altLang="en-US" sz="1300" b="1">
                <a:solidFill>
                  <a:schemeClr val="tx1"/>
                </a:solidFill>
              </a:rPr>
              <a:t> com trajes adequados</a:t>
            </a:r>
            <a:r>
              <a:rPr lang="pt-BR" altLang="en-US" sz="1300">
                <a:solidFill>
                  <a:schemeClr val="tx1"/>
                </a:solidFill>
              </a:rPr>
              <a:t> </a:t>
            </a:r>
            <a:r>
              <a:rPr lang="pt-BR" altLang="en-US" sz="1300"/>
              <a:t>e </a:t>
            </a:r>
            <a:r>
              <a:rPr lang="pt-BR" altLang="en-US" sz="1300" b="1">
                <a:solidFill>
                  <a:schemeClr val="tx1"/>
                </a:solidFill>
              </a:rPr>
              <a:t>responsabilizar-se pelo material trazido para cá, comportando-se com zelo e cordialidade no transporte escolar</a:t>
            </a:r>
            <a:r>
              <a:rPr lang="pt-BR" altLang="en-US" sz="1300">
                <a:solidFill>
                  <a:schemeClr val="tx1"/>
                </a:solidFill>
              </a:rPr>
              <a:t>.</a:t>
            </a:r>
            <a:endParaRPr lang="pt-BR" altLang="en-US" sz="130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2420620" y="1746885"/>
            <a:ext cx="17710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Devemos nos comportar com zelo somente no transporte escolar?</a:t>
            </a:r>
            <a:endParaRPr lang="pt-BR" altLang="en-US" sz="1400"/>
          </a:p>
        </p:txBody>
      </p:sp>
      <p:sp>
        <p:nvSpPr>
          <p:cNvPr id="12" name="Caixa de Texto 11"/>
          <p:cNvSpPr txBox="1"/>
          <p:nvPr/>
        </p:nvSpPr>
        <p:spPr>
          <a:xfrm>
            <a:off x="7193280" y="1746885"/>
            <a:ext cx="22364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Não somente no transporte escolar, como também em todas as dependências do IFCE, </a:t>
            </a:r>
            <a:r>
              <a:rPr lang="pt-BR" altLang="en-US" sz="1400" b="1">
                <a:solidFill>
                  <a:schemeClr val="tx1"/>
                </a:solidFill>
              </a:rPr>
              <a:t>agindo sempre de acordo com os princípios da ética e da moral.</a:t>
            </a:r>
            <a:endParaRPr lang="pt-BR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o explicativo em elipse 4"/>
          <p:cNvSpPr/>
          <p:nvPr/>
        </p:nvSpPr>
        <p:spPr>
          <a:xfrm>
            <a:off x="3905250" y="4124960"/>
            <a:ext cx="2927985" cy="2604770"/>
          </a:xfrm>
          <a:prstGeom prst="wedgeEllipseCallout">
            <a:avLst>
              <a:gd name="adj1" fmla="val 73682"/>
              <a:gd name="adj2" fmla="val 2357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00" y="164160"/>
            <a:ext cx="9072000" cy="1261800"/>
          </a:xfrm>
        </p:spPr>
        <p:txBody>
          <a:bodyPr/>
          <a:p>
            <a:pPr algn="ctr"/>
            <a:r>
              <a:rPr lang="pt-BR" altLang="en-US" sz="3200" b="1">
                <a:latin typeface="Segoe Script" panose="020B0504020000000003" charset="0"/>
                <a:cs typeface="Segoe Script" panose="020B0504020000000003" charset="0"/>
              </a:rPr>
              <a:t>PROIBIÇÕES DOS DISCENTES</a:t>
            </a:r>
            <a:endParaRPr lang="pt-BR" altLang="en-US" sz="3200" b="1">
              <a:latin typeface="Segoe Script" panose="020B0504020000000003" charset="0"/>
              <a:cs typeface="Segoe Script" panose="020B0504020000000003" charset="0"/>
            </a:endParaRPr>
          </a:p>
        </p:txBody>
      </p:sp>
      <p:graphicFrame>
        <p:nvGraphicFramePr>
          <p:cNvPr id="24" name="Objeto 23"/>
          <p:cNvGraphicFramePr/>
          <p:nvPr/>
        </p:nvGraphicFramePr>
        <p:xfrm>
          <a:off x="17780" y="2872740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780" y="2872740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/>
          <p:nvPr/>
        </p:nvGraphicFramePr>
        <p:xfrm>
          <a:off x="7602855" y="4564380"/>
          <a:ext cx="2372995" cy="2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2855" y="4564380"/>
                        <a:ext cx="2372995" cy="268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 explicativo em elipse 31"/>
          <p:cNvSpPr/>
          <p:nvPr/>
        </p:nvSpPr>
        <p:spPr>
          <a:xfrm>
            <a:off x="1515110" y="1430020"/>
            <a:ext cx="1755775" cy="1442720"/>
          </a:xfrm>
          <a:prstGeom prst="wedgeEllipseCallout">
            <a:avLst>
              <a:gd name="adj1" fmla="val -47830"/>
              <a:gd name="adj2" fmla="val 6949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Caixa de Texto 3"/>
          <p:cNvSpPr txBox="1"/>
          <p:nvPr/>
        </p:nvSpPr>
        <p:spPr>
          <a:xfrm>
            <a:off x="1716405" y="1782445"/>
            <a:ext cx="1353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João, e há alguma proibição aqui?</a:t>
            </a:r>
            <a:endParaRPr lang="pt-BR" altLang="en-US" sz="1400"/>
          </a:p>
        </p:txBody>
      </p:sp>
      <p:sp>
        <p:nvSpPr>
          <p:cNvPr id="36" name="Texto explicativo em elipse 35"/>
          <p:cNvSpPr/>
          <p:nvPr/>
        </p:nvSpPr>
        <p:spPr>
          <a:xfrm rot="240000">
            <a:off x="4790440" y="1209675"/>
            <a:ext cx="3715385" cy="3228975"/>
          </a:xfrm>
          <a:prstGeom prst="wedgeEllipseCallout">
            <a:avLst>
              <a:gd name="adj1" fmla="val 45696"/>
              <a:gd name="adj2" fmla="val 4839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4902200" y="4016375"/>
            <a:ext cx="1794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pt-BR" altLang="en-US"/>
          </a:p>
        </p:txBody>
      </p:sp>
      <p:sp>
        <p:nvSpPr>
          <p:cNvPr id="6" name="Caixa de Texto 5"/>
          <p:cNvSpPr txBox="1"/>
          <p:nvPr/>
        </p:nvSpPr>
        <p:spPr>
          <a:xfrm>
            <a:off x="5161915" y="1678305"/>
            <a:ext cx="2972435" cy="2291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300"/>
              <a:t>Há sim, Rita! É </a:t>
            </a:r>
            <a:r>
              <a:rPr lang="pt-BR" altLang="en-US" sz="1300" b="1">
                <a:solidFill>
                  <a:schemeClr val="tx1"/>
                </a:solidFill>
              </a:rPr>
              <a:t>proibido transitar nos logradouros, nas áreas do IFCE e no transporte escolar com trajes sumários</a:t>
            </a:r>
            <a:r>
              <a:rPr lang="pt-BR" altLang="en-US" sz="1300"/>
              <a:t> ou que não sejam adequados; </a:t>
            </a:r>
            <a:r>
              <a:rPr lang="pt-BR" altLang="en-US" sz="1300" b="1">
                <a:solidFill>
                  <a:schemeClr val="tx1"/>
                </a:solidFill>
              </a:rPr>
              <a:t>usar aparelhos sonoros, celulares e outros similares nas salas de aula</a:t>
            </a:r>
            <a:r>
              <a:rPr lang="pt-BR" altLang="en-US" sz="1300"/>
              <a:t> e demais ambientes </a:t>
            </a:r>
            <a:endParaRPr lang="pt-BR" altLang="en-US" sz="1300"/>
          </a:p>
          <a:p>
            <a:pPr algn="ctr"/>
            <a:r>
              <a:rPr lang="pt-BR" altLang="en-US" sz="1300"/>
              <a:t>de ensino e proximidades, </a:t>
            </a:r>
            <a:r>
              <a:rPr lang="pt-BR" altLang="en-US" sz="1300" b="1">
                <a:solidFill>
                  <a:schemeClr val="tx1"/>
                </a:solidFill>
              </a:rPr>
              <a:t>destruir ou danificar o patrimônio</a:t>
            </a:r>
            <a:r>
              <a:rPr lang="pt-BR" altLang="en-US" sz="1300">
                <a:solidFill>
                  <a:schemeClr val="tx1"/>
                </a:solidFill>
              </a:rPr>
              <a:t>; </a:t>
            </a:r>
            <a:r>
              <a:rPr lang="pt-BR" altLang="en-US" sz="1300" b="1">
                <a:solidFill>
                  <a:schemeClr val="tx1"/>
                </a:solidFill>
              </a:rPr>
              <a:t>acessar sites pornográficos ou fazer parte desse tipo de ação.</a:t>
            </a:r>
            <a:endParaRPr lang="pt-BR" altLang="en-US" sz="1300" b="1">
              <a:solidFill>
                <a:schemeClr val="tx1"/>
              </a:solidFill>
            </a:endParaRPr>
          </a:p>
        </p:txBody>
      </p:sp>
      <p:sp>
        <p:nvSpPr>
          <p:cNvPr id="7" name="Texto explicativo em elipse 6"/>
          <p:cNvSpPr/>
          <p:nvPr/>
        </p:nvSpPr>
        <p:spPr>
          <a:xfrm>
            <a:off x="2228850" y="2872740"/>
            <a:ext cx="2053590" cy="1887855"/>
          </a:xfrm>
          <a:prstGeom prst="wedgeEllipseCallout">
            <a:avLst>
              <a:gd name="adj1" fmla="val -70037"/>
              <a:gd name="adj2" fmla="val 2521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Caixa de Texto 8"/>
          <p:cNvSpPr txBox="1"/>
          <p:nvPr/>
        </p:nvSpPr>
        <p:spPr>
          <a:xfrm>
            <a:off x="2422525" y="3232785"/>
            <a:ext cx="16662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E, João, já que eu possuo um armário, eu posso colar ilustrações nele? </a:t>
            </a:r>
            <a:endParaRPr lang="pt-BR" altLang="en-US" sz="1400"/>
          </a:p>
        </p:txBody>
      </p:sp>
      <p:sp>
        <p:nvSpPr>
          <p:cNvPr id="10" name="Caixa de Texto 9"/>
          <p:cNvSpPr txBox="1"/>
          <p:nvPr/>
        </p:nvSpPr>
        <p:spPr>
          <a:xfrm>
            <a:off x="4044315" y="4735195"/>
            <a:ext cx="26523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Rita, é </a:t>
            </a:r>
            <a:r>
              <a:rPr lang="pt-BR" altLang="en-US" sz="1400" b="1">
                <a:solidFill>
                  <a:schemeClr val="tx1"/>
                </a:solidFill>
              </a:rPr>
              <a:t>proibido </a:t>
            </a:r>
            <a:r>
              <a:rPr lang="pt-BR" altLang="en-US" sz="1400" b="1">
                <a:solidFill>
                  <a:schemeClr val="tx1"/>
                </a:solidFill>
                <a:sym typeface="+mn-ea"/>
              </a:rPr>
              <a:t>colar, pregar ou parafusar ilustrações e outros instrumentos de comunicação em lugares inadequados (armários, banheiros e paredes).</a:t>
            </a:r>
            <a:endParaRPr lang="pt-BR" altLang="en-US" sz="1400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" name="Objeto 23"/>
          <p:cNvGraphicFramePr/>
          <p:nvPr/>
        </p:nvGraphicFramePr>
        <p:xfrm>
          <a:off x="391795" y="2308225"/>
          <a:ext cx="1810385" cy="206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" imgW="3838575" imgH="5200650" progId="Paint.Picture">
                  <p:embed/>
                </p:oleObj>
              </mc:Choice>
              <mc:Fallback>
                <p:oleObj name="" r:id="rId1" imgW="3838575" imgH="5200650" progId="Paint.Picture">
                  <p:embed/>
                  <p:pic>
                    <p:nvPicPr>
                      <p:cNvPr id="0" name="Imagem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1795" y="2308225"/>
                        <a:ext cx="1810385" cy="206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/>
          <p:nvPr/>
        </p:nvGraphicFramePr>
        <p:xfrm>
          <a:off x="7423785" y="3825875"/>
          <a:ext cx="2654935" cy="324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3" imgW="3705225" imgH="4705350" progId="Paint.Picture">
                  <p:embed/>
                </p:oleObj>
              </mc:Choice>
              <mc:Fallback>
                <p:oleObj name="" r:id="rId3" imgW="3705225" imgH="4705350" progId="Paint.Picture">
                  <p:embed/>
                  <p:pic>
                    <p:nvPicPr>
                      <p:cNvPr id="0" name="Imagem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3785" y="3825875"/>
                        <a:ext cx="2654935" cy="324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o explicativo em elipse 31"/>
          <p:cNvSpPr/>
          <p:nvPr/>
        </p:nvSpPr>
        <p:spPr>
          <a:xfrm>
            <a:off x="2202180" y="901065"/>
            <a:ext cx="2335530" cy="1845310"/>
          </a:xfrm>
          <a:prstGeom prst="wedgeEllipseCallout">
            <a:avLst>
              <a:gd name="adj1" fmla="val -49261"/>
              <a:gd name="adj2" fmla="val 547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Caixa de Texto 3"/>
          <p:cNvSpPr txBox="1"/>
          <p:nvPr/>
        </p:nvSpPr>
        <p:spPr>
          <a:xfrm>
            <a:off x="2529840" y="1027430"/>
            <a:ext cx="168021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E, João, posso manifestar apreço aos meus colegas e trazer algum animal de estimação para o </a:t>
            </a:r>
            <a:r>
              <a:rPr lang="pt-BR" altLang="en-US" sz="1400" i="1"/>
              <a:t>campus</a:t>
            </a:r>
            <a:r>
              <a:rPr lang="pt-BR" altLang="en-US" sz="1400"/>
              <a:t>?</a:t>
            </a:r>
            <a:endParaRPr lang="pt-BR" altLang="en-US" sz="1400"/>
          </a:p>
        </p:txBody>
      </p:sp>
      <p:sp>
        <p:nvSpPr>
          <p:cNvPr id="5" name="Texto explicativo em elipse 4"/>
          <p:cNvSpPr/>
          <p:nvPr/>
        </p:nvSpPr>
        <p:spPr>
          <a:xfrm rot="360000">
            <a:off x="5390515" y="1179830"/>
            <a:ext cx="3032125" cy="2169795"/>
          </a:xfrm>
          <a:prstGeom prst="wedgeEllipseCallout">
            <a:avLst>
              <a:gd name="adj1" fmla="val 47684"/>
              <a:gd name="adj2" fmla="val 5606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" name="Caixa de Texto 5"/>
          <p:cNvSpPr txBox="1"/>
          <p:nvPr/>
        </p:nvSpPr>
        <p:spPr>
          <a:xfrm rot="180000">
            <a:off x="5782945" y="1357630"/>
            <a:ext cx="22453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Rita, pode manifestar apreço mas </a:t>
            </a:r>
            <a:r>
              <a:rPr lang="pt-BR" altLang="en-US" sz="1400" b="1">
                <a:solidFill>
                  <a:schemeClr val="tx1"/>
                </a:solidFill>
              </a:rPr>
              <a:t>não pode exceder-se nas atitudes</a:t>
            </a:r>
            <a:r>
              <a:rPr lang="pt-BR" altLang="en-US" sz="1400"/>
              <a:t>. Quanto a</a:t>
            </a:r>
            <a:r>
              <a:rPr lang="pt-BR" altLang="en-US" sz="14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altLang="en-US" sz="1400" b="1">
                <a:solidFill>
                  <a:schemeClr val="tx1"/>
                </a:solidFill>
              </a:rPr>
              <a:t>trazer animais para cá, não é permitido</a:t>
            </a:r>
            <a:r>
              <a:rPr lang="pt-BR" altLang="en-US" sz="1400"/>
              <a:t>, pois pode interferir no nosso processo de aprendizagem.</a:t>
            </a:r>
            <a:endParaRPr lang="pt-BR" altLang="en-US" sz="1400"/>
          </a:p>
        </p:txBody>
      </p:sp>
      <p:sp>
        <p:nvSpPr>
          <p:cNvPr id="9" name="Texto explicativo em elipse 8"/>
          <p:cNvSpPr/>
          <p:nvPr/>
        </p:nvSpPr>
        <p:spPr>
          <a:xfrm>
            <a:off x="3827145" y="3229610"/>
            <a:ext cx="3112770" cy="2442845"/>
          </a:xfrm>
          <a:prstGeom prst="wedgeEllipseCallout">
            <a:avLst>
              <a:gd name="adj1" fmla="val 62362"/>
              <a:gd name="adj2" fmla="val 4126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0" name="Caixa de Texto 9"/>
          <p:cNvSpPr txBox="1"/>
          <p:nvPr/>
        </p:nvSpPr>
        <p:spPr>
          <a:xfrm>
            <a:off x="4028440" y="3580765"/>
            <a:ext cx="269811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1400"/>
              <a:t>Além disso, é </a:t>
            </a:r>
            <a:r>
              <a:rPr lang="pt-BR" altLang="en-US" sz="1400" b="1">
                <a:solidFill>
                  <a:schemeClr val="tx1"/>
                </a:solidFill>
              </a:rPr>
              <a:t>proibido agredir física ou verbalmente</a:t>
            </a:r>
            <a:r>
              <a:rPr lang="pt-BR" altLang="en-US" sz="1400">
                <a:solidFill>
                  <a:schemeClr val="tx1"/>
                </a:solidFill>
              </a:rPr>
              <a:t> </a:t>
            </a:r>
            <a:r>
              <a:rPr lang="pt-BR" altLang="en-US" sz="1400"/>
              <a:t>qualquer um de nossos colegas, servidores ou visitantes bem como </a:t>
            </a:r>
            <a:r>
              <a:rPr lang="pt-BR" altLang="en-US" sz="1400" b="1">
                <a:solidFill>
                  <a:schemeClr val="tx1"/>
                </a:solidFill>
              </a:rPr>
              <a:t>usar ou portar na instituição material explosivo, armas, bebidas alcoolicas e/ou entorpecentes.</a:t>
            </a:r>
            <a:endParaRPr lang="pt-BR" altLang="en-US" b="1">
              <a:solidFill>
                <a:schemeClr val="tx1"/>
              </a:solidFill>
            </a:endParaRPr>
          </a:p>
          <a:p>
            <a:endParaRPr lang="pt-BR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4982</Words>
  <Application>WPS Presentation</Application>
  <PresentationFormat>Personalizar</PresentationFormat>
  <Paragraphs>127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12</vt:i4>
      </vt:variant>
    </vt:vector>
  </HeadingPairs>
  <TitlesOfParts>
    <vt:vector size="43" baseType="lpstr">
      <vt:lpstr>Arial</vt:lpstr>
      <vt:lpstr>SimSun</vt:lpstr>
      <vt:lpstr>Wingdings</vt:lpstr>
      <vt:lpstr>Arial</vt:lpstr>
      <vt:lpstr>Symbol</vt:lpstr>
      <vt:lpstr>Microsoft YaHei</vt:lpstr>
      <vt:lpstr>DejaVu Sans</vt:lpstr>
      <vt:lpstr>Calibri</vt:lpstr>
      <vt:lpstr>Open Sans</vt:lpstr>
      <vt:lpstr>Segoe Script</vt:lpstr>
      <vt:lpstr>Calibri</vt:lpstr>
      <vt:lpstr>Wingdings</vt:lpstr>
      <vt:lpstr>Segoe Print</vt:lpstr>
      <vt:lpstr/>
      <vt:lpstr>Arial Unicode MS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DIREITOS DOS DISCENTES</vt:lpstr>
      <vt:lpstr>PowerPoint 演示文稿</vt:lpstr>
      <vt:lpstr>PowerPoint 演示文稿</vt:lpstr>
      <vt:lpstr>PROIBIÇÕES DOS DISCENTES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Gilmaci Ramos Nobrega</dc:creator>
  <cp:lastModifiedBy>Socorro Vale</cp:lastModifiedBy>
  <cp:revision>154</cp:revision>
  <dcterms:created xsi:type="dcterms:W3CDTF">2016-06-30T12:59:00Z</dcterms:created>
  <dcterms:modified xsi:type="dcterms:W3CDTF">2020-12-18T12:40:15Z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  <property fmtid="{D5CDD505-2E9C-101B-9397-08002B2CF9AE}" pid="12" name="KSOProductBuildVer">
    <vt:lpwstr>1046-11.2.0.9747</vt:lpwstr>
  </property>
</Properties>
</file>