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fonts/font4.fntdata" ContentType="application/x-fontdata"/>
  <Override PartName="/ppt/fonts/font5.fntdata" ContentType="application/x-fontdata"/>
  <Override PartName="/ppt/fonts/font6.fntdata" ContentType="application/x-fontdata"/>
  <Override PartName="/ppt/fonts/font7.fntdata" ContentType="application/x-fontdata"/>
  <Override PartName="/ppt/fonts/font8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62" r:id="rId6"/>
    <p:sldId id="259" r:id="rId7"/>
    <p:sldId id="261" r:id="rId8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2"/>
      <p:bold r:id="rId13"/>
      <p:italic r:id="rId14"/>
      <p:boldItalic r:id="rId15"/>
    </p:embeddedFont>
    <p:embeddedFont>
      <p:font typeface="Open Sans" panose="020B0606030504020204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7" d="100"/>
          <a:sy n="107" d="100"/>
        </p:scale>
        <p:origin x="-84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font" Target="fonts/font8.fntdata"/><Relationship Id="rId18" Type="http://schemas.openxmlformats.org/officeDocument/2006/relationships/font" Target="fonts/font7.fntdata"/><Relationship Id="rId17" Type="http://schemas.openxmlformats.org/officeDocument/2006/relationships/font" Target="fonts/font6.fntdata"/><Relationship Id="rId16" Type="http://schemas.openxmlformats.org/officeDocument/2006/relationships/font" Target="fonts/font5.fntdata"/><Relationship Id="rId15" Type="http://schemas.openxmlformats.org/officeDocument/2006/relationships/font" Target="fonts/font4.fntdata"/><Relationship Id="rId14" Type="http://schemas.openxmlformats.org/officeDocument/2006/relationships/font" Target="fonts/font3.fntdata"/><Relationship Id="rId13" Type="http://schemas.openxmlformats.org/officeDocument/2006/relationships/font" Target="fonts/font2.fntdata"/><Relationship Id="rId12" Type="http://schemas.openxmlformats.org/officeDocument/2006/relationships/font" Target="fonts/font1.fntdata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fa35adf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fa35adf8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fa35adf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fa35adf8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fa35adf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fa35adf8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ffa35adf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ffa35adf8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 slid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Section header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and body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and two columns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</a:fld>
            <a:endParaRPr lang="pt-BR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9.png"/><Relationship Id="rId2" Type="http://schemas.openxmlformats.org/officeDocument/2006/relationships/hyperlink" Target="mailto:ctp.tabuleiro@ifce.edu.br" TargetMode="Externa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54625" y="744575"/>
            <a:ext cx="8177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pt-BR" sz="4400" b="1" dirty="0">
                <a:latin typeface="Constantia" panose="02030602050306030303" pitchFamily="18" charset="0"/>
              </a:rPr>
              <a:t>Autonomia Discente: do compromisso ao </a:t>
            </a:r>
            <a:r>
              <a:rPr lang="pt-BR" sz="4400" b="1" dirty="0" smtClean="0">
                <a:latin typeface="Constantia" panose="02030602050306030303" pitchFamily="18" charset="0"/>
              </a:rPr>
              <a:t>comprometimento</a:t>
            </a:r>
            <a:endParaRPr sz="4200" dirty="0">
              <a:solidFill>
                <a:srgbClr val="38761D"/>
              </a:solidFill>
              <a:latin typeface="Open Sans ExtraBold" panose="020B0806030504020204"/>
              <a:ea typeface="Open Sans ExtraBold" panose="020B0806030504020204"/>
              <a:cs typeface="Open Sans ExtraBold" panose="020B0806030504020204"/>
              <a:sym typeface="Open Sans ExtraBold" panose="020B0806030504020204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654625" y="3260581"/>
            <a:ext cx="8107500" cy="53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300" b="1" i="1" dirty="0" smtClean="0">
                <a:solidFill>
                  <a:srgbClr val="38761D"/>
                </a:solidFill>
                <a:latin typeface="Open Sans" panose="020B0606030504020204"/>
                <a:ea typeface="Open Sans" panose="020B0606030504020204"/>
                <a:cs typeface="Open Sans" panose="020B0606030504020204"/>
                <a:sym typeface="Open Sans" panose="020B0606030504020204"/>
              </a:rPr>
              <a:t>COORDENAÇÃO TÉCNICO PEDAGÓGICA - CTP</a:t>
            </a:r>
            <a:endParaRPr sz="2300" b="1" i="1" dirty="0">
              <a:solidFill>
                <a:srgbClr val="38761D"/>
              </a:solidFill>
              <a:latin typeface="Open Sans" panose="020B0606030504020204"/>
              <a:ea typeface="Open Sans" panose="020B0606030504020204"/>
              <a:cs typeface="Open Sans" panose="020B0606030504020204"/>
              <a:sym typeface="Open Sans" panose="020B0606030504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514350" y="585930"/>
            <a:ext cx="8283421" cy="398294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>
              <a:spcAft>
                <a:spcPts val="1600"/>
              </a:spcAft>
              <a:buFont typeface="Wingdings" panose="05000000000000000000" pitchFamily="2" charset="2"/>
              <a:buChar char="ü"/>
            </a:pPr>
            <a:endParaRPr lang="pt-BR" b="1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pt-BR" dirty="0" smtClean="0"/>
              <a:t>           1.                                  2.                         3.                                 4.                                                  </a:t>
            </a:r>
            <a:endParaRPr lang="pt-BR" dirty="0" smtClean="0"/>
          </a:p>
          <a:p>
            <a:pPr marL="0" lvl="0" indent="0">
              <a:spcAft>
                <a:spcPts val="1600"/>
              </a:spcAft>
              <a:buNone/>
            </a:pPr>
            <a:endParaRPr lang="pt-BR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pt-BR" dirty="0" smtClean="0">
                <a:latin typeface="Open Sans" panose="020B0606030504020204"/>
                <a:ea typeface="Open Sans" panose="020B0606030504020204"/>
                <a:cs typeface="Open Sans" panose="020B0606030504020204"/>
                <a:sym typeface="Open Sans" panose="020B0606030504020204"/>
              </a:rPr>
              <a:t>                                                                       </a:t>
            </a:r>
            <a:endParaRPr dirty="0">
              <a:latin typeface="Open Sans" panose="020B0606030504020204"/>
              <a:ea typeface="Open Sans" panose="020B0606030504020204"/>
              <a:cs typeface="Open Sans" panose="020B0606030504020204"/>
              <a:sym typeface="Open Sans" panose="020B060603050402020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3" y="1686761"/>
            <a:ext cx="1606858" cy="215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104" y="1619740"/>
            <a:ext cx="1561591" cy="199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695" y="1619741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35" y="1619741"/>
            <a:ext cx="1944648" cy="2348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514350" y="760650"/>
            <a:ext cx="8147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pt-BR" dirty="0" smtClean="0">
                <a:latin typeface="Constantia" panose="02030602050306030303" pitchFamily="18" charset="0"/>
                <a:ea typeface="Open Sans" panose="020B0606030504020204"/>
                <a:cs typeface="Open Sans" panose="020B0606030504020204"/>
                <a:sym typeface="Open Sans" panose="020B0606030504020204"/>
              </a:rPr>
              <a:t>1. O </a:t>
            </a:r>
            <a:r>
              <a:rPr lang="pt-BR" dirty="0">
                <a:latin typeface="Constantia" panose="02030602050306030303" pitchFamily="18" charset="0"/>
                <a:ea typeface="Open Sans" panose="020B0606030504020204"/>
                <a:cs typeface="Open Sans" panose="020B0606030504020204"/>
                <a:sym typeface="Open Sans" panose="020B0606030504020204"/>
              </a:rPr>
              <a:t>que é </a:t>
            </a:r>
            <a:r>
              <a:rPr lang="pt-BR" dirty="0" smtClean="0">
                <a:latin typeface="Constantia" panose="02030602050306030303" pitchFamily="18" charset="0"/>
                <a:ea typeface="Open Sans" panose="020B0606030504020204"/>
                <a:cs typeface="Open Sans" panose="020B0606030504020204"/>
                <a:sym typeface="Open Sans" panose="020B0606030504020204"/>
              </a:rPr>
              <a:t>autonomia?</a:t>
            </a:r>
            <a:endParaRPr b="1" dirty="0">
              <a:latin typeface="Constantia" panose="02030602050306030303" pitchFamily="18" charset="0"/>
              <a:ea typeface="Open Sans" panose="020B0606030504020204"/>
              <a:cs typeface="Open Sans" panose="020B0606030504020204"/>
              <a:sym typeface="Open Sans" panose="020B0606030504020204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514350" y="1519675"/>
            <a:ext cx="8283421" cy="304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Aft>
                <a:spcPts val="1600"/>
              </a:spcAft>
              <a:buNone/>
            </a:pPr>
            <a:r>
              <a:rPr lang="pt-BR" b="1" dirty="0" smtClean="0"/>
              <a:t>AUTÓS</a:t>
            </a:r>
            <a:r>
              <a:rPr lang="pt-BR" dirty="0"/>
              <a:t>, que significa “próprio, si mesmo</a:t>
            </a:r>
            <a:r>
              <a:rPr lang="pt-BR" dirty="0" smtClean="0"/>
              <a:t>”.</a:t>
            </a:r>
            <a:endParaRPr lang="pt-BR" dirty="0" smtClean="0"/>
          </a:p>
          <a:p>
            <a:pPr marL="0" lvl="0" indent="0" algn="ctr">
              <a:spcAft>
                <a:spcPts val="1600"/>
              </a:spcAft>
              <a:buNone/>
            </a:pPr>
            <a:r>
              <a:rPr lang="pt-BR" b="1" dirty="0"/>
              <a:t>NOMOS</a:t>
            </a:r>
            <a:r>
              <a:rPr lang="pt-BR" dirty="0"/>
              <a:t>, “normas, </a:t>
            </a:r>
            <a:r>
              <a:rPr lang="pt-BR" dirty="0" smtClean="0"/>
              <a:t>regras”.</a:t>
            </a:r>
            <a:endParaRPr lang="pt-BR" dirty="0" smtClean="0"/>
          </a:p>
          <a:p>
            <a:pPr marL="285750" lvl="0" indent="-285750">
              <a:spcAft>
                <a:spcPts val="1600"/>
              </a:spcAft>
              <a:buFont typeface="Wingdings" panose="05000000000000000000" pitchFamily="2" charset="2"/>
              <a:buChar char="ü"/>
            </a:pPr>
            <a:r>
              <a:rPr lang="pt-BR" dirty="0"/>
              <a:t>Formação da Consciência Moral  </a:t>
            </a:r>
            <a:r>
              <a:rPr lang="pt-BR" sz="1400" dirty="0"/>
              <a:t>(Jean Piaget)</a:t>
            </a:r>
            <a:endParaRPr lang="pt-BR" dirty="0" smtClean="0"/>
          </a:p>
          <a:p>
            <a:pPr marL="0" lvl="0" indent="0">
              <a:spcAft>
                <a:spcPts val="1600"/>
              </a:spcAft>
              <a:buNone/>
            </a:pPr>
            <a:r>
              <a:rPr lang="pt-BR" dirty="0" smtClean="0"/>
              <a:t>Anomia – </a:t>
            </a:r>
            <a:r>
              <a:rPr lang="pt-BR" dirty="0" err="1" smtClean="0"/>
              <a:t>Heteronomia</a:t>
            </a:r>
            <a:r>
              <a:rPr lang="pt-BR" dirty="0" smtClean="0"/>
              <a:t> - </a:t>
            </a:r>
            <a:r>
              <a:rPr lang="pt-BR" dirty="0" err="1" smtClean="0"/>
              <a:t>Socionomia</a:t>
            </a:r>
            <a:r>
              <a:rPr lang="pt-BR" dirty="0" smtClean="0"/>
              <a:t> - Autonomia</a:t>
            </a:r>
            <a:endParaRPr lang="pt-BR" dirty="0">
              <a:latin typeface="Open Sans" panose="020B0606030504020204"/>
              <a:ea typeface="Open Sans" panose="020B0606030504020204"/>
              <a:cs typeface="Open Sans" panose="020B0606030504020204"/>
              <a:sym typeface="Open Sans" panose="020B0606030504020204"/>
            </a:endParaRPr>
          </a:p>
          <a:p>
            <a:pPr marL="0" lvl="0" indent="0">
              <a:spcAft>
                <a:spcPts val="1600"/>
              </a:spcAft>
              <a:buNone/>
            </a:pPr>
            <a:endParaRPr lang="pt-BR" dirty="0" smtClean="0"/>
          </a:p>
          <a:p>
            <a:pPr marL="285750" lvl="0" indent="-285750">
              <a:spcAft>
                <a:spcPts val="1600"/>
              </a:spcAft>
              <a:buFont typeface="Wingdings" panose="05000000000000000000" pitchFamily="2" charset="2"/>
              <a:buChar char="ü"/>
            </a:pPr>
            <a:endParaRPr dirty="0">
              <a:latin typeface="Open Sans" panose="020B0606030504020204"/>
              <a:ea typeface="Open Sans" panose="020B0606030504020204"/>
              <a:cs typeface="Open Sans" panose="020B0606030504020204"/>
              <a:sym typeface="Open Sans" panose="020B0606030504020204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188" y="2517981"/>
            <a:ext cx="1606858" cy="2151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514350" y="760650"/>
            <a:ext cx="7653106" cy="57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pt-BR" sz="2400" dirty="0">
                <a:solidFill>
                  <a:schemeClr val="bg2">
                    <a:lumMod val="75000"/>
                  </a:schemeClr>
                </a:solidFill>
                <a:latin typeface="Constantia" panose="02030602050306030303" pitchFamily="18" charset="0"/>
              </a:rPr>
              <a:t>2. Diferença entre compromisso e </a:t>
            </a:r>
            <a:r>
              <a:rPr lang="pt-BR" sz="2400" dirty="0" smtClean="0">
                <a:solidFill>
                  <a:schemeClr val="bg2">
                    <a:lumMod val="75000"/>
                  </a:schemeClr>
                </a:solidFill>
                <a:latin typeface="Constantia" panose="02030602050306030303" pitchFamily="18" charset="0"/>
              </a:rPr>
              <a:t>comprometimento</a:t>
            </a:r>
            <a:endParaRPr lang="pt-BR" sz="2400" dirty="0">
              <a:solidFill>
                <a:schemeClr val="bg2">
                  <a:lumMod val="75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97150" y="1331650"/>
            <a:ext cx="7634796" cy="32372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600"/>
              </a:spcAft>
              <a:buNone/>
            </a:pPr>
            <a:r>
              <a:rPr lang="pt-BR" sz="2400" dirty="0">
                <a:latin typeface="Constantia" panose="02030602050306030303" pitchFamily="18" charset="0"/>
              </a:rPr>
              <a:t>3. </a:t>
            </a:r>
            <a:r>
              <a:rPr lang="pt-BR" sz="2400" dirty="0">
                <a:latin typeface="Constantia" panose="02030602050306030303" pitchFamily="18" charset="0"/>
              </a:rPr>
              <a:t>Ensino Médio Técnico e seus </a:t>
            </a:r>
            <a:r>
              <a:rPr lang="pt-BR" sz="2400" dirty="0" smtClean="0">
                <a:latin typeface="Constantia" panose="02030602050306030303" pitchFamily="18" charset="0"/>
              </a:rPr>
              <a:t>desdobramentos.</a:t>
            </a:r>
            <a:endParaRPr lang="pt-BR" sz="2400" dirty="0" smtClean="0">
              <a:latin typeface="Constantia" panose="02030602050306030303" pitchFamily="18" charset="0"/>
            </a:endParaRPr>
          </a:p>
          <a:p>
            <a:pPr marL="0" lvl="0" indent="0" algn="just">
              <a:spcAft>
                <a:spcPts val="1600"/>
              </a:spcAft>
              <a:buNone/>
            </a:pPr>
            <a:r>
              <a:rPr lang="pt-BR" sz="2400" dirty="0" smtClean="0">
                <a:latin typeface="Constantia" panose="02030602050306030303" pitchFamily="18" charset="0"/>
              </a:rPr>
              <a:t>4</a:t>
            </a:r>
            <a:r>
              <a:rPr lang="pt-BR" sz="2400" dirty="0">
                <a:latin typeface="Constantia" panose="02030602050306030303" pitchFamily="18" charset="0"/>
              </a:rPr>
              <a:t>. Estudar por quê? Para quê? Como? Quando? </a:t>
            </a:r>
            <a:endParaRPr lang="pt-BR" sz="2400" dirty="0" smtClean="0">
              <a:latin typeface="Constantia" panose="02030602050306030303" pitchFamily="18" charset="0"/>
            </a:endParaRPr>
          </a:p>
          <a:p>
            <a:pPr marL="0" lvl="0" indent="0" algn="just">
              <a:spcAft>
                <a:spcPts val="1600"/>
              </a:spcAft>
              <a:buNone/>
            </a:pPr>
            <a:r>
              <a:rPr lang="pt-BR" sz="2400" dirty="0" smtClean="0">
                <a:latin typeface="Constantia" panose="02030602050306030303" pitchFamily="18" charset="0"/>
              </a:rPr>
              <a:t>5</a:t>
            </a:r>
            <a:r>
              <a:rPr lang="pt-BR" sz="2400" dirty="0">
                <a:latin typeface="Constantia" panose="02030602050306030303" pitchFamily="18" charset="0"/>
              </a:rPr>
              <a:t>. Da rotina ao </a:t>
            </a:r>
            <a:r>
              <a:rPr lang="pt-BR" sz="2400" dirty="0" smtClean="0">
                <a:latin typeface="Constantia" panose="02030602050306030303" pitchFamily="18" charset="0"/>
              </a:rPr>
              <a:t>hábito.</a:t>
            </a:r>
            <a:endParaRPr lang="pt-BR" sz="2400" dirty="0" smtClean="0">
              <a:latin typeface="Constantia" panose="02030602050306030303" pitchFamily="18" charset="0"/>
            </a:endParaRPr>
          </a:p>
          <a:p>
            <a:pPr marL="0" lvl="0" indent="0" algn="just">
              <a:spcAft>
                <a:spcPts val="1600"/>
              </a:spcAft>
              <a:buNone/>
            </a:pPr>
            <a:r>
              <a:rPr lang="pt-BR" sz="2400" dirty="0" smtClean="0">
                <a:latin typeface="Constantia" panose="02030602050306030303" pitchFamily="18" charset="0"/>
                <a:ea typeface="Open Sans" panose="020B0606030504020204"/>
                <a:cs typeface="Open Sans" panose="020B0606030504020204"/>
                <a:sym typeface="Open Sans" panose="020B0606030504020204"/>
              </a:rPr>
              <a:t>6</a:t>
            </a:r>
            <a:r>
              <a:rPr lang="pt-BR" sz="2400" dirty="0">
                <a:latin typeface="Constantia" panose="02030602050306030303" pitchFamily="18" charset="0"/>
                <a:ea typeface="Open Sans" panose="020B0606030504020204"/>
                <a:cs typeface="Open Sans" panose="020B0606030504020204"/>
                <a:sym typeface="Open Sans" panose="020B0606030504020204"/>
              </a:rPr>
              <a:t>. </a:t>
            </a:r>
            <a:r>
              <a:rPr lang="pt-BR" sz="2400" dirty="0">
                <a:latin typeface="Constantia" panose="02030602050306030303" pitchFamily="18" charset="0"/>
              </a:rPr>
              <a:t>Dicas </a:t>
            </a:r>
            <a:r>
              <a:rPr lang="pt-BR" sz="2400" dirty="0" smtClean="0">
                <a:latin typeface="Constantia" panose="02030602050306030303" pitchFamily="18" charset="0"/>
              </a:rPr>
              <a:t>importantes (equilibrar a rotina, </a:t>
            </a:r>
            <a:endParaRPr lang="pt-BR" sz="2400" dirty="0" smtClean="0">
              <a:latin typeface="Constantia" panose="02030602050306030303" pitchFamily="18" charset="0"/>
            </a:endParaRPr>
          </a:p>
          <a:p>
            <a:pPr marL="0" lvl="0" indent="0" algn="just">
              <a:spcAft>
                <a:spcPts val="1600"/>
              </a:spcAft>
              <a:buNone/>
            </a:pPr>
            <a:r>
              <a:rPr lang="pt-BR" sz="2400" dirty="0" smtClean="0">
                <a:latin typeface="Constantia" panose="02030602050306030303" pitchFamily="18" charset="0"/>
                <a:ea typeface="Open Sans" panose="020B0606030504020204"/>
                <a:cs typeface="Open Sans" panose="020B0606030504020204"/>
                <a:sym typeface="Open Sans" panose="020B0606030504020204"/>
              </a:rPr>
              <a:t>    evitar a procrastinação).</a:t>
            </a:r>
            <a:endParaRPr lang="pt-BR" sz="2400" dirty="0">
              <a:latin typeface="Constantia" panose="02030602050306030303" pitchFamily="18" charset="0"/>
              <a:ea typeface="Open Sans" panose="020B0606030504020204"/>
              <a:cs typeface="Open Sans" panose="020B0606030504020204"/>
              <a:sym typeface="Open Sans" panose="020B0606030504020204"/>
            </a:endParaRPr>
          </a:p>
          <a:p>
            <a:pPr marL="0" lvl="0" indent="0">
              <a:spcAft>
                <a:spcPts val="1600"/>
              </a:spcAft>
              <a:buNone/>
            </a:pPr>
            <a:endParaRPr lang="pt-BR" dirty="0">
              <a:latin typeface="Open Sans" panose="020B0606030504020204"/>
              <a:ea typeface="Open Sans" panose="020B0606030504020204"/>
              <a:cs typeface="Open Sans" panose="020B0606030504020204"/>
              <a:sym typeface="Open Sans" panose="020B0606030504020204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809" y="1230526"/>
            <a:ext cx="1518083" cy="1713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59" y="2943915"/>
            <a:ext cx="17145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514350" y="760650"/>
            <a:ext cx="7653106" cy="9704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2400" b="1" i="1" dirty="0" smtClean="0">
                <a:solidFill>
                  <a:srgbClr val="38761D"/>
                </a:solidFill>
                <a:latin typeface="Open Sans" panose="020B0606030504020204"/>
                <a:ea typeface="Open Sans" panose="020B0606030504020204"/>
                <a:cs typeface="Open Sans" panose="020B0606030504020204"/>
                <a:sym typeface="Open Sans" panose="020B0606030504020204"/>
              </a:rPr>
              <a:t>COORDENAÇÃO TÉCNICO PEDAGÓGICA – CTP</a:t>
            </a:r>
            <a:br>
              <a:rPr lang="pt-BR" sz="2400" b="1" i="1" dirty="0" smtClean="0">
                <a:solidFill>
                  <a:srgbClr val="38761D"/>
                </a:solidFill>
                <a:latin typeface="Open Sans" panose="020B0606030504020204"/>
                <a:ea typeface="Open Sans" panose="020B0606030504020204"/>
                <a:cs typeface="Open Sans" panose="020B0606030504020204"/>
                <a:sym typeface="Open Sans" panose="020B0606030504020204"/>
              </a:rPr>
            </a:br>
            <a:r>
              <a:rPr lang="pt-BR" sz="2400" dirty="0" smtClean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  <a:sym typeface="Open Sans" panose="020B0606030504020204"/>
                <a:hlinkClick r:id="rId2"/>
              </a:rPr>
              <a:t>ctp.tabuleiro@ifce.edu.br</a:t>
            </a:r>
            <a:br>
              <a:rPr lang="pt-BR" sz="2400" dirty="0" smtClean="0">
                <a:solidFill>
                  <a:srgbClr val="002060"/>
                </a:solidFill>
                <a:latin typeface="Open Sans" panose="020B0606030504020204"/>
                <a:ea typeface="Open Sans" panose="020B0606030504020204"/>
                <a:cs typeface="Open Sans" panose="020B0606030504020204"/>
                <a:sym typeface="Open Sans" panose="020B0606030504020204"/>
              </a:rPr>
            </a:br>
            <a:br>
              <a:rPr lang="pt-BR" sz="2400" b="1" i="1" dirty="0" smtClean="0">
                <a:solidFill>
                  <a:srgbClr val="38761D"/>
                </a:solidFill>
                <a:latin typeface="Open Sans" panose="020B0606030504020204"/>
                <a:ea typeface="Open Sans" panose="020B0606030504020204"/>
                <a:cs typeface="Open Sans" panose="020B0606030504020204"/>
                <a:sym typeface="Open Sans" panose="020B0606030504020204"/>
              </a:rPr>
            </a:br>
            <a:endParaRPr lang="pt-BR" sz="2400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514905" y="1642369"/>
            <a:ext cx="7954392" cy="29265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 algn="ctr">
              <a:buNone/>
            </a:pPr>
            <a:endParaRPr lang="pt-BR" sz="2000" dirty="0" smtClean="0">
              <a:latin typeface="Constantia" panose="02030602050306030303" pitchFamily="18" charset="0"/>
            </a:endParaRPr>
          </a:p>
          <a:p>
            <a:pPr marL="114300" indent="0" algn="ctr">
              <a:buNone/>
            </a:pPr>
            <a:r>
              <a:rPr lang="pt-BR" sz="2000" dirty="0" err="1" smtClean="0">
                <a:solidFill>
                  <a:srgbClr val="00B050"/>
                </a:solidFill>
                <a:latin typeface="Constantia" panose="02030602050306030303" pitchFamily="18" charset="0"/>
              </a:rPr>
              <a:t>Kaline</a:t>
            </a:r>
            <a:r>
              <a:rPr lang="pt-BR" sz="2000" dirty="0" smtClean="0">
                <a:solidFill>
                  <a:srgbClr val="00B050"/>
                </a:solidFill>
                <a:latin typeface="Constantia" panose="02030602050306030303" pitchFamily="18" charset="0"/>
              </a:rPr>
              <a:t> </a:t>
            </a:r>
            <a:r>
              <a:rPr lang="pt-BR" sz="2000" dirty="0">
                <a:solidFill>
                  <a:srgbClr val="00B050"/>
                </a:solidFill>
                <a:latin typeface="Constantia" panose="02030602050306030303" pitchFamily="18" charset="0"/>
              </a:rPr>
              <a:t>Machado</a:t>
            </a:r>
            <a:endParaRPr lang="pt-BR" sz="2000" dirty="0">
              <a:solidFill>
                <a:srgbClr val="00B050"/>
              </a:solidFill>
              <a:latin typeface="Constantia" panose="02030602050306030303" pitchFamily="18" charset="0"/>
            </a:endParaRPr>
          </a:p>
          <a:p>
            <a:pPr marL="114300" indent="0" algn="ctr">
              <a:buNone/>
            </a:pPr>
            <a:r>
              <a:rPr lang="pt-BR" sz="2000" dirty="0">
                <a:solidFill>
                  <a:srgbClr val="00B050"/>
                </a:solidFill>
                <a:latin typeface="Constantia" panose="02030602050306030303" pitchFamily="18" charset="0"/>
              </a:rPr>
              <a:t>Júlia Lívia</a:t>
            </a:r>
            <a:endParaRPr lang="pt-BR" sz="2000" dirty="0">
              <a:solidFill>
                <a:srgbClr val="00B050"/>
              </a:solidFill>
              <a:latin typeface="Constantia" panose="02030602050306030303" pitchFamily="18" charset="0"/>
            </a:endParaRPr>
          </a:p>
          <a:p>
            <a:pPr marL="114300" indent="0" algn="ctr">
              <a:buNone/>
            </a:pPr>
            <a:r>
              <a:rPr lang="pt-BR" sz="2000" dirty="0">
                <a:solidFill>
                  <a:srgbClr val="00B050"/>
                </a:solidFill>
                <a:latin typeface="Constantia" panose="02030602050306030303" pitchFamily="18" charset="0"/>
              </a:rPr>
              <a:t>Lívia Castro</a:t>
            </a:r>
            <a:endParaRPr lang="pt-BR" sz="2000" dirty="0">
              <a:solidFill>
                <a:srgbClr val="00B050"/>
              </a:solidFill>
              <a:latin typeface="Constantia" panose="02030602050306030303" pitchFamily="18" charset="0"/>
            </a:endParaRPr>
          </a:p>
          <a:p>
            <a:pPr marL="114300" indent="0" algn="ctr">
              <a:buNone/>
            </a:pPr>
            <a:r>
              <a:rPr lang="pt-BR" sz="2000" dirty="0">
                <a:solidFill>
                  <a:srgbClr val="00B050"/>
                </a:solidFill>
                <a:latin typeface="Constantia" panose="02030602050306030303" pitchFamily="18" charset="0"/>
              </a:rPr>
              <a:t>Socorro </a:t>
            </a:r>
            <a:r>
              <a:rPr lang="pt-BR" sz="2000" dirty="0" smtClean="0">
                <a:solidFill>
                  <a:srgbClr val="00B050"/>
                </a:solidFill>
                <a:latin typeface="Constantia" panose="02030602050306030303" pitchFamily="18" charset="0"/>
              </a:rPr>
              <a:t>Vale</a:t>
            </a:r>
            <a:endParaRPr lang="pt-BR" sz="2000" dirty="0" smtClean="0">
              <a:solidFill>
                <a:srgbClr val="00B050"/>
              </a:solidFill>
              <a:latin typeface="Constantia" panose="02030602050306030303" pitchFamily="18" charset="0"/>
            </a:endParaRPr>
          </a:p>
          <a:p>
            <a:pPr marL="114300" indent="0" algn="ctr">
              <a:buNone/>
            </a:pPr>
            <a:endParaRPr lang="pt-BR" sz="2000" dirty="0">
              <a:latin typeface="Constantia" panose="02030602050306030303" pitchFamily="18" charset="0"/>
            </a:endParaRPr>
          </a:p>
          <a:p>
            <a:pPr marL="114300" indent="0" algn="ctr">
              <a:buNone/>
            </a:pPr>
            <a:r>
              <a:rPr lang="pt-BR" sz="2000" dirty="0" smtClean="0">
                <a:solidFill>
                  <a:srgbClr val="00B050"/>
                </a:solidFill>
                <a:latin typeface="Constantia" panose="02030602050306030303" pitchFamily="18" charset="0"/>
              </a:rPr>
              <a:t>Obrigada!</a:t>
            </a:r>
            <a:endParaRPr lang="pt-BR" sz="2000" dirty="0">
              <a:solidFill>
                <a:srgbClr val="00B050"/>
              </a:solidFill>
              <a:latin typeface="Constantia" panose="02030602050306030303" pitchFamily="18" charset="0"/>
            </a:endParaRPr>
          </a:p>
          <a:p>
            <a:pPr marL="0" lvl="0" indent="0">
              <a:spcAft>
                <a:spcPts val="1600"/>
              </a:spcAft>
              <a:buNone/>
            </a:pPr>
            <a:endParaRPr lang="pt-BR" sz="1600" dirty="0">
              <a:latin typeface="Open Sans" panose="020B0606030504020204"/>
              <a:ea typeface="Open Sans" panose="020B0606030504020204"/>
              <a:cs typeface="Open Sans" panose="020B0606030504020204"/>
              <a:sym typeface="Open Sans" panose="020B060603050402020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1095" y="2686512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WPS Presentation</Application>
  <PresentationFormat>Apresentação na tela (16:9)</PresentationFormat>
  <Paragraphs>36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SimSun</vt:lpstr>
      <vt:lpstr>Wingdings</vt:lpstr>
      <vt:lpstr>Arial</vt:lpstr>
      <vt:lpstr>Constantia</vt:lpstr>
      <vt:lpstr>Open Sans ExtraBold</vt:lpstr>
      <vt:lpstr>Open Sans</vt:lpstr>
      <vt:lpstr>Microsoft YaHei</vt:lpstr>
      <vt:lpstr/>
      <vt:lpstr>Arial Unicode MS</vt:lpstr>
      <vt:lpstr>Simple Light</vt:lpstr>
      <vt:lpstr>Autonomia Discente: do compromisso ao comprometimento</vt:lpstr>
      <vt:lpstr>PowerPoint 演示文稿</vt:lpstr>
      <vt:lpstr>1. O que é autonomia?</vt:lpstr>
      <vt:lpstr>2. Diferença entre compromisso e comprometimento</vt:lpstr>
      <vt:lpstr>COORDENAÇÃO TÉCNICO PEDAGÓGICA – CTP ctp.tabuleiro@ifce.edu.br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Aula</dc:title>
  <dc:creator>SOCORRO</dc:creator>
  <cp:lastModifiedBy>Socorro Vale</cp:lastModifiedBy>
  <cp:revision>23</cp:revision>
  <dcterms:created xsi:type="dcterms:W3CDTF">2020-12-18T18:34:26Z</dcterms:created>
  <dcterms:modified xsi:type="dcterms:W3CDTF">2020-12-18T18:34:58Z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1046-11.2.0.9747</vt:lpwstr>
  </property>
</Properties>
</file>