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88" r:id="rId3"/>
    <p:sldId id="290" r:id="rId4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17583-07A3-427A-BEF6-87E30439DF0A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F55E2-2AEC-453E-B491-AE16A6E255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35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Avisar aos estudantes que eles devem sempre guardar as atividades que estão enviando nas salas de aulas para evitarem qualquer imprevisto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F55E2-2AEC-453E-B491-AE16A6E255E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67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/>
              <a:t>Avisar aos estudantes que eles devem sempre guardar as atividades que estão enviando nas salas de aulas para evitarem qualquer imprevisto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F55E2-2AEC-453E-B491-AE16A6E255E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49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srgbClr val="FF0000"/>
                </a:solidFill>
              </a:rPr>
              <a:t>Avisar aos estudantes que eles devem sempre guardar as atividades que estão enviando nas salas de aulas para evitarem qualquer imprevisto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F55E2-2AEC-453E-B491-AE16A6E255E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64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1122045" cy="5328920"/>
          </a:xfrm>
          <a:custGeom>
            <a:avLst/>
            <a:gdLst/>
            <a:ahLst/>
            <a:cxnLst/>
            <a:rect l="l" t="t" r="r" b="b"/>
            <a:pathLst>
              <a:path w="1122045" h="5328920">
                <a:moveTo>
                  <a:pt x="1121765" y="0"/>
                </a:moveTo>
                <a:lnTo>
                  <a:pt x="867892" y="0"/>
                </a:lnTo>
                <a:lnTo>
                  <a:pt x="0" y="5285498"/>
                </a:lnTo>
                <a:lnTo>
                  <a:pt x="247516" y="5328361"/>
                </a:lnTo>
                <a:lnTo>
                  <a:pt x="1121765" y="0"/>
                </a:lnTo>
                <a:close/>
              </a:path>
            </a:pathLst>
          </a:custGeom>
          <a:solidFill>
            <a:srgbClr val="B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840" y="0"/>
            <a:ext cx="1116965" cy="5276215"/>
          </a:xfrm>
          <a:custGeom>
            <a:avLst/>
            <a:gdLst/>
            <a:ahLst/>
            <a:cxnLst/>
            <a:rect l="l" t="t" r="r" b="b"/>
            <a:pathLst>
              <a:path w="1116965" h="5276215">
                <a:moveTo>
                  <a:pt x="1116719" y="0"/>
                </a:moveTo>
                <a:lnTo>
                  <a:pt x="864505" y="0"/>
                </a:lnTo>
                <a:lnTo>
                  <a:pt x="0" y="5238064"/>
                </a:lnTo>
                <a:lnTo>
                  <a:pt x="249040" y="5276164"/>
                </a:lnTo>
                <a:lnTo>
                  <a:pt x="1116719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0840" y="5238724"/>
            <a:ext cx="1228090" cy="1618615"/>
          </a:xfrm>
          <a:custGeom>
            <a:avLst/>
            <a:gdLst/>
            <a:ahLst/>
            <a:cxnLst/>
            <a:rect l="l" t="t" r="r" b="b"/>
            <a:pathLst>
              <a:path w="1228090" h="1618615">
                <a:moveTo>
                  <a:pt x="0" y="0"/>
                </a:moveTo>
                <a:lnTo>
                  <a:pt x="1174023" y="1618555"/>
                </a:lnTo>
                <a:lnTo>
                  <a:pt x="1227960" y="1618555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5291277"/>
            <a:ext cx="1494790" cy="1566545"/>
          </a:xfrm>
          <a:custGeom>
            <a:avLst/>
            <a:gdLst/>
            <a:ahLst/>
            <a:cxnLst/>
            <a:rect l="l" t="t" r="r" b="b"/>
            <a:pathLst>
              <a:path w="1494789" h="1566545">
                <a:moveTo>
                  <a:pt x="0" y="0"/>
                </a:moveTo>
                <a:lnTo>
                  <a:pt x="1442351" y="1566002"/>
                </a:lnTo>
                <a:lnTo>
                  <a:pt x="1494713" y="1566002"/>
                </a:lnTo>
                <a:lnTo>
                  <a:pt x="0" y="0"/>
                </a:lnTo>
                <a:close/>
              </a:path>
            </a:pathLst>
          </a:custGeom>
          <a:solidFill>
            <a:srgbClr val="5E0E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5286235"/>
            <a:ext cx="2129790" cy="1571625"/>
          </a:xfrm>
          <a:custGeom>
            <a:avLst/>
            <a:gdLst/>
            <a:ahLst/>
            <a:cxnLst/>
            <a:rect l="l" t="t" r="r" b="b"/>
            <a:pathLst>
              <a:path w="2129790" h="1571625">
                <a:moveTo>
                  <a:pt x="0" y="0"/>
                </a:moveTo>
                <a:lnTo>
                  <a:pt x="0" y="4762"/>
                </a:lnTo>
                <a:lnTo>
                  <a:pt x="1494955" y="1571044"/>
                </a:lnTo>
                <a:lnTo>
                  <a:pt x="2129764" y="1571044"/>
                </a:lnTo>
                <a:lnTo>
                  <a:pt x="247572" y="42849"/>
                </a:lnTo>
                <a:lnTo>
                  <a:pt x="0" y="0"/>
                </a:lnTo>
                <a:close/>
              </a:path>
            </a:pathLst>
          </a:custGeom>
          <a:solidFill>
            <a:srgbClr val="8D1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840" y="5238724"/>
            <a:ext cx="1695450" cy="1618615"/>
          </a:xfrm>
          <a:custGeom>
            <a:avLst/>
            <a:gdLst/>
            <a:ahLst/>
            <a:cxnLst/>
            <a:rect l="l" t="t" r="r" b="b"/>
            <a:pathLst>
              <a:path w="1695450" h="1618615">
                <a:moveTo>
                  <a:pt x="0" y="0"/>
                </a:moveTo>
                <a:lnTo>
                  <a:pt x="1228316" y="1618555"/>
                </a:lnTo>
                <a:lnTo>
                  <a:pt x="1694875" y="1618555"/>
                </a:lnTo>
                <a:lnTo>
                  <a:pt x="292000" y="95199"/>
                </a:lnTo>
                <a:lnTo>
                  <a:pt x="244392" y="42837"/>
                </a:lnTo>
                <a:lnTo>
                  <a:pt x="249153" y="42837"/>
                </a:lnTo>
                <a:lnTo>
                  <a:pt x="249153" y="38074"/>
                </a:lnTo>
                <a:lnTo>
                  <a:pt x="244392" y="3807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35905" y="1700276"/>
            <a:ext cx="212018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0"/>
            <a:ext cx="1122045" cy="5328920"/>
          </a:xfrm>
          <a:custGeom>
            <a:avLst/>
            <a:gdLst/>
            <a:ahLst/>
            <a:cxnLst/>
            <a:rect l="l" t="t" r="r" b="b"/>
            <a:pathLst>
              <a:path w="1122045" h="5328920">
                <a:moveTo>
                  <a:pt x="1121765" y="0"/>
                </a:moveTo>
                <a:lnTo>
                  <a:pt x="867892" y="0"/>
                </a:lnTo>
                <a:lnTo>
                  <a:pt x="0" y="5285498"/>
                </a:lnTo>
                <a:lnTo>
                  <a:pt x="247516" y="5328361"/>
                </a:lnTo>
                <a:lnTo>
                  <a:pt x="1121765" y="0"/>
                </a:lnTo>
                <a:close/>
              </a:path>
            </a:pathLst>
          </a:custGeom>
          <a:solidFill>
            <a:srgbClr val="BC1C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0840" y="0"/>
            <a:ext cx="1116965" cy="5276215"/>
          </a:xfrm>
          <a:custGeom>
            <a:avLst/>
            <a:gdLst/>
            <a:ahLst/>
            <a:cxnLst/>
            <a:rect l="l" t="t" r="r" b="b"/>
            <a:pathLst>
              <a:path w="1116965" h="5276215">
                <a:moveTo>
                  <a:pt x="1116719" y="0"/>
                </a:moveTo>
                <a:lnTo>
                  <a:pt x="864505" y="0"/>
                </a:lnTo>
                <a:lnTo>
                  <a:pt x="0" y="5238064"/>
                </a:lnTo>
                <a:lnTo>
                  <a:pt x="249040" y="5276164"/>
                </a:lnTo>
                <a:lnTo>
                  <a:pt x="1116719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50840" y="5238724"/>
            <a:ext cx="1228090" cy="1618615"/>
          </a:xfrm>
          <a:custGeom>
            <a:avLst/>
            <a:gdLst/>
            <a:ahLst/>
            <a:cxnLst/>
            <a:rect l="l" t="t" r="r" b="b"/>
            <a:pathLst>
              <a:path w="1228090" h="1618615">
                <a:moveTo>
                  <a:pt x="0" y="0"/>
                </a:moveTo>
                <a:lnTo>
                  <a:pt x="1174023" y="1618555"/>
                </a:lnTo>
                <a:lnTo>
                  <a:pt x="1227960" y="1618555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5291277"/>
            <a:ext cx="1494790" cy="1566545"/>
          </a:xfrm>
          <a:custGeom>
            <a:avLst/>
            <a:gdLst/>
            <a:ahLst/>
            <a:cxnLst/>
            <a:rect l="l" t="t" r="r" b="b"/>
            <a:pathLst>
              <a:path w="1494789" h="1566545">
                <a:moveTo>
                  <a:pt x="0" y="0"/>
                </a:moveTo>
                <a:lnTo>
                  <a:pt x="1442351" y="1566002"/>
                </a:lnTo>
                <a:lnTo>
                  <a:pt x="1494713" y="1566002"/>
                </a:lnTo>
                <a:lnTo>
                  <a:pt x="0" y="0"/>
                </a:lnTo>
                <a:close/>
              </a:path>
            </a:pathLst>
          </a:custGeom>
          <a:solidFill>
            <a:srgbClr val="5E0E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57200" y="5286235"/>
            <a:ext cx="2129790" cy="1571625"/>
          </a:xfrm>
          <a:custGeom>
            <a:avLst/>
            <a:gdLst/>
            <a:ahLst/>
            <a:cxnLst/>
            <a:rect l="l" t="t" r="r" b="b"/>
            <a:pathLst>
              <a:path w="2129790" h="1571625">
                <a:moveTo>
                  <a:pt x="0" y="0"/>
                </a:moveTo>
                <a:lnTo>
                  <a:pt x="0" y="4762"/>
                </a:lnTo>
                <a:lnTo>
                  <a:pt x="1494955" y="1571044"/>
                </a:lnTo>
                <a:lnTo>
                  <a:pt x="2129764" y="1571044"/>
                </a:lnTo>
                <a:lnTo>
                  <a:pt x="247572" y="42849"/>
                </a:lnTo>
                <a:lnTo>
                  <a:pt x="0" y="0"/>
                </a:lnTo>
                <a:close/>
              </a:path>
            </a:pathLst>
          </a:custGeom>
          <a:solidFill>
            <a:srgbClr val="8D15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0840" y="5238724"/>
            <a:ext cx="1695450" cy="1618615"/>
          </a:xfrm>
          <a:custGeom>
            <a:avLst/>
            <a:gdLst/>
            <a:ahLst/>
            <a:cxnLst/>
            <a:rect l="l" t="t" r="r" b="b"/>
            <a:pathLst>
              <a:path w="1695450" h="1618615">
                <a:moveTo>
                  <a:pt x="0" y="0"/>
                </a:moveTo>
                <a:lnTo>
                  <a:pt x="1228316" y="1618555"/>
                </a:lnTo>
                <a:lnTo>
                  <a:pt x="1694875" y="1618555"/>
                </a:lnTo>
                <a:lnTo>
                  <a:pt x="292000" y="95199"/>
                </a:lnTo>
                <a:lnTo>
                  <a:pt x="244392" y="42837"/>
                </a:lnTo>
                <a:lnTo>
                  <a:pt x="249153" y="42837"/>
                </a:lnTo>
                <a:lnTo>
                  <a:pt x="249153" y="38074"/>
                </a:lnTo>
                <a:lnTo>
                  <a:pt x="244392" y="38074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769" y="1020063"/>
            <a:ext cx="1382395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084" y="1864867"/>
            <a:ext cx="11361831" cy="276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tp.jaguaribe@ifce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6232089C-2FD2-427F-915C-71FAAE344DAB}"/>
              </a:ext>
            </a:extLst>
          </p:cNvPr>
          <p:cNvSpPr txBox="1"/>
          <p:nvPr/>
        </p:nvSpPr>
        <p:spPr>
          <a:xfrm>
            <a:off x="4033658" y="6238416"/>
            <a:ext cx="4638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0" i="0" u="none" strike="noStrike" dirty="0">
                <a:solidFill>
                  <a:srgbClr val="3C4043"/>
                </a:solidFill>
                <a:effectLst/>
                <a:latin typeface="Roboto"/>
                <a:hlinkClick r:id="rId3"/>
              </a:rPr>
              <a:t>ctp.jaguaribe@ifce.edu.br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3AADF4-8A9C-4FAA-B9FE-4B19A61001A3}"/>
              </a:ext>
            </a:extLst>
          </p:cNvPr>
          <p:cNvSpPr txBox="1"/>
          <p:nvPr/>
        </p:nvSpPr>
        <p:spPr>
          <a:xfrm>
            <a:off x="1143000" y="3220970"/>
            <a:ext cx="1074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1ª avaliação de desempenho discente no ensino remoto 2021.1</a:t>
            </a:r>
            <a:r>
              <a:rPr lang="pt-BR" sz="36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36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A8F8C03-740D-401E-BCFF-A832914CD535}"/>
              </a:ext>
            </a:extLst>
          </p:cNvPr>
          <p:cNvSpPr txBox="1"/>
          <p:nvPr/>
        </p:nvSpPr>
        <p:spPr>
          <a:xfrm>
            <a:off x="1905000" y="457200"/>
            <a:ext cx="10134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Arial Narrow" pitchFamily="34" charset="0"/>
              </a:rPr>
              <a:t>A Coordenação Técnico-Pedagógica (CTP) do IFCE  </a:t>
            </a:r>
          </a:p>
          <a:p>
            <a:pPr algn="ctr"/>
            <a:r>
              <a:rPr lang="pt-BR" sz="3200" i="1" dirty="0">
                <a:latin typeface="Arial Narrow" pitchFamily="34" charset="0"/>
              </a:rPr>
              <a:t>campus</a:t>
            </a:r>
            <a:r>
              <a:rPr lang="pt-BR" sz="3200" dirty="0">
                <a:latin typeface="Arial Narrow" pitchFamily="34" charset="0"/>
              </a:rPr>
              <a:t> Jaguaribe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ta circular 6">
            <a:extLst>
              <a:ext uri="{FF2B5EF4-FFF2-40B4-BE49-F238E27FC236}">
                <a16:creationId xmlns:a16="http://schemas.microsoft.com/office/drawing/2014/main" id="{2F0DA3FD-F950-4818-A5CF-61F9BB204F0F}"/>
              </a:ext>
            </a:extLst>
          </p:cNvPr>
          <p:cNvSpPr/>
          <p:nvPr/>
        </p:nvSpPr>
        <p:spPr>
          <a:xfrm>
            <a:off x="3441909" y="321145"/>
            <a:ext cx="6108970" cy="6108970"/>
          </a:xfrm>
          <a:prstGeom prst="circularArrow">
            <a:avLst>
              <a:gd name="adj1" fmla="val 5274"/>
              <a:gd name="adj2" fmla="val 312630"/>
              <a:gd name="adj3" fmla="val 14226455"/>
              <a:gd name="adj4" fmla="val 17127999"/>
              <a:gd name="adj5" fmla="val 547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upo 7">
            <a:extLst>
              <a:ext uri="{FF2B5EF4-FFF2-40B4-BE49-F238E27FC236}">
                <a16:creationId xmlns:a16="http://schemas.microsoft.com/office/drawing/2014/main" id="{1D2A194E-3194-4CED-A07C-4D0DF0A1D57A}"/>
              </a:ext>
            </a:extLst>
          </p:cNvPr>
          <p:cNvGrpSpPr/>
          <p:nvPr/>
        </p:nvGrpSpPr>
        <p:grpSpPr>
          <a:xfrm>
            <a:off x="5334000" y="304800"/>
            <a:ext cx="2324789" cy="1162394"/>
            <a:chOff x="3014069" y="858"/>
            <a:chExt cx="2324789" cy="1162394"/>
          </a:xfrm>
          <a:solidFill>
            <a:srgbClr val="00B050"/>
          </a:solidFill>
        </p:grpSpPr>
        <p:sp>
          <p:nvSpPr>
            <p:cNvPr id="22" name="Retângulo de cantos arredondados 23">
              <a:extLst>
                <a:ext uri="{FF2B5EF4-FFF2-40B4-BE49-F238E27FC236}">
                  <a16:creationId xmlns:a16="http://schemas.microsoft.com/office/drawing/2014/main" id="{C94C701F-755D-4794-A5E4-A5E5ED6C795D}"/>
                </a:ext>
              </a:extLst>
            </p:cNvPr>
            <p:cNvSpPr/>
            <p:nvPr/>
          </p:nvSpPr>
          <p:spPr>
            <a:xfrm>
              <a:off x="3014069" y="858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44FAC390-24B6-4299-8771-873835C6D1CE}"/>
                </a:ext>
              </a:extLst>
            </p:cNvPr>
            <p:cNvSpPr/>
            <p:nvPr/>
          </p:nvSpPr>
          <p:spPr>
            <a:xfrm>
              <a:off x="3070812" y="57601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100" b="1" kern="1200" dirty="0"/>
                <a:t>ACESSO AO ENSINO REMOTO</a:t>
              </a:r>
            </a:p>
          </p:txBody>
        </p:sp>
      </p:grpSp>
      <p:grpSp>
        <p:nvGrpSpPr>
          <p:cNvPr id="24" name="Grupo 8">
            <a:extLst>
              <a:ext uri="{FF2B5EF4-FFF2-40B4-BE49-F238E27FC236}">
                <a16:creationId xmlns:a16="http://schemas.microsoft.com/office/drawing/2014/main" id="{0E9B61CC-F99D-4A90-A443-4FA356A249A3}"/>
              </a:ext>
            </a:extLst>
          </p:cNvPr>
          <p:cNvGrpSpPr/>
          <p:nvPr/>
        </p:nvGrpSpPr>
        <p:grpSpPr>
          <a:xfrm>
            <a:off x="7936555" y="1585348"/>
            <a:ext cx="2324789" cy="1162394"/>
            <a:chOff x="5160326" y="1240000"/>
            <a:chExt cx="2324789" cy="1162394"/>
          </a:xfrm>
          <a:solidFill>
            <a:srgbClr val="00B050"/>
          </a:solidFill>
        </p:grpSpPr>
        <p:sp>
          <p:nvSpPr>
            <p:cNvPr id="25" name="Retângulo de cantos arredondados 21">
              <a:extLst>
                <a:ext uri="{FF2B5EF4-FFF2-40B4-BE49-F238E27FC236}">
                  <a16:creationId xmlns:a16="http://schemas.microsoft.com/office/drawing/2014/main" id="{4ABE9123-DE0A-4BD1-8742-E6F16ACCB8D1}"/>
                </a:ext>
              </a:extLst>
            </p:cNvPr>
            <p:cNvSpPr/>
            <p:nvPr/>
          </p:nvSpPr>
          <p:spPr>
            <a:xfrm>
              <a:off x="5160326" y="1240000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79D688CA-BC5D-422C-81C8-225B22936A6D}"/>
                </a:ext>
              </a:extLst>
            </p:cNvPr>
            <p:cNvSpPr/>
            <p:nvPr/>
          </p:nvSpPr>
          <p:spPr>
            <a:xfrm>
              <a:off x="5217069" y="1296743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/>
                <a:t>PONTOS POSITIVOS E NEGATIVOS</a:t>
              </a:r>
            </a:p>
          </p:txBody>
        </p:sp>
      </p:grpSp>
      <p:grpSp>
        <p:nvGrpSpPr>
          <p:cNvPr id="27" name="Grupo 9">
            <a:extLst>
              <a:ext uri="{FF2B5EF4-FFF2-40B4-BE49-F238E27FC236}">
                <a16:creationId xmlns:a16="http://schemas.microsoft.com/office/drawing/2014/main" id="{984CC427-C4FD-49B5-BDE2-A68FE4BBB765}"/>
              </a:ext>
            </a:extLst>
          </p:cNvPr>
          <p:cNvGrpSpPr/>
          <p:nvPr/>
        </p:nvGrpSpPr>
        <p:grpSpPr>
          <a:xfrm>
            <a:off x="7993298" y="3888389"/>
            <a:ext cx="2324789" cy="1162394"/>
            <a:chOff x="5160326" y="3718284"/>
            <a:chExt cx="2324789" cy="1162394"/>
          </a:xfrm>
          <a:solidFill>
            <a:srgbClr val="00B050"/>
          </a:solidFill>
        </p:grpSpPr>
        <p:sp>
          <p:nvSpPr>
            <p:cNvPr id="28" name="Retângulo de cantos arredondados 19">
              <a:extLst>
                <a:ext uri="{FF2B5EF4-FFF2-40B4-BE49-F238E27FC236}">
                  <a16:creationId xmlns:a16="http://schemas.microsoft.com/office/drawing/2014/main" id="{CA3BD9FE-975D-4F24-A18D-198DCB4DF695}"/>
                </a:ext>
              </a:extLst>
            </p:cNvPr>
            <p:cNvSpPr/>
            <p:nvPr/>
          </p:nvSpPr>
          <p:spPr>
            <a:xfrm>
              <a:off x="5160326" y="3718284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30B37A0B-9572-443D-A2A2-4908AC7C6079}"/>
                </a:ext>
              </a:extLst>
            </p:cNvPr>
            <p:cNvSpPr/>
            <p:nvPr/>
          </p:nvSpPr>
          <p:spPr>
            <a:xfrm>
              <a:off x="5217069" y="3775027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100" b="1" kern="1200" dirty="0"/>
                <a:t>COMPARAÇÃO 2020/2021</a:t>
              </a:r>
            </a:p>
          </p:txBody>
        </p:sp>
      </p:grpSp>
      <p:grpSp>
        <p:nvGrpSpPr>
          <p:cNvPr id="30" name="Grupo 10">
            <a:extLst>
              <a:ext uri="{FF2B5EF4-FFF2-40B4-BE49-F238E27FC236}">
                <a16:creationId xmlns:a16="http://schemas.microsoft.com/office/drawing/2014/main" id="{18635ED0-A107-43E0-BDAF-1AC68D7C909C}"/>
              </a:ext>
            </a:extLst>
          </p:cNvPr>
          <p:cNvGrpSpPr/>
          <p:nvPr/>
        </p:nvGrpSpPr>
        <p:grpSpPr>
          <a:xfrm>
            <a:off x="5334000" y="5341870"/>
            <a:ext cx="2324789" cy="1162394"/>
            <a:chOff x="3014069" y="4957426"/>
            <a:chExt cx="2324789" cy="1162394"/>
          </a:xfrm>
          <a:solidFill>
            <a:srgbClr val="00B050"/>
          </a:solidFill>
        </p:grpSpPr>
        <p:sp>
          <p:nvSpPr>
            <p:cNvPr id="31" name="Retângulo de cantos arredondados 17">
              <a:extLst>
                <a:ext uri="{FF2B5EF4-FFF2-40B4-BE49-F238E27FC236}">
                  <a16:creationId xmlns:a16="http://schemas.microsoft.com/office/drawing/2014/main" id="{AA99F307-4CBB-4ED2-AD4E-F17AA3B7AA13}"/>
                </a:ext>
              </a:extLst>
            </p:cNvPr>
            <p:cNvSpPr/>
            <p:nvPr/>
          </p:nvSpPr>
          <p:spPr>
            <a:xfrm>
              <a:off x="3014069" y="4957426"/>
              <a:ext cx="2324789" cy="116239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F5BEFB10-ECB1-468B-9B87-BDFE2DD2E9DB}"/>
                </a:ext>
              </a:extLst>
            </p:cNvPr>
            <p:cNvSpPr/>
            <p:nvPr/>
          </p:nvSpPr>
          <p:spPr>
            <a:xfrm>
              <a:off x="3070812" y="5014169"/>
              <a:ext cx="2211303" cy="10489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100" b="1" kern="1200" dirty="0"/>
                <a:t>QUANTIDADE E FORMATO DAS ATIVIDADES</a:t>
              </a:r>
            </a:p>
          </p:txBody>
        </p:sp>
      </p:grpSp>
      <p:grpSp>
        <p:nvGrpSpPr>
          <p:cNvPr id="33" name="Grupo 11">
            <a:extLst>
              <a:ext uri="{FF2B5EF4-FFF2-40B4-BE49-F238E27FC236}">
                <a16:creationId xmlns:a16="http://schemas.microsoft.com/office/drawing/2014/main" id="{8A19A708-3118-4BB3-9876-34A0D223A6F5}"/>
              </a:ext>
            </a:extLst>
          </p:cNvPr>
          <p:cNvGrpSpPr/>
          <p:nvPr/>
        </p:nvGrpSpPr>
        <p:grpSpPr>
          <a:xfrm>
            <a:off x="2336257" y="3975158"/>
            <a:ext cx="2324789" cy="1162394"/>
            <a:chOff x="867812" y="3718284"/>
            <a:chExt cx="2324789" cy="1162394"/>
          </a:xfrm>
        </p:grpSpPr>
        <p:sp>
          <p:nvSpPr>
            <p:cNvPr id="34" name="Retângulo de cantos arredondados 15">
              <a:extLst>
                <a:ext uri="{FF2B5EF4-FFF2-40B4-BE49-F238E27FC236}">
                  <a16:creationId xmlns:a16="http://schemas.microsoft.com/office/drawing/2014/main" id="{28219F70-9194-4B68-A871-4E59AA9E895E}"/>
                </a:ext>
              </a:extLst>
            </p:cNvPr>
            <p:cNvSpPr/>
            <p:nvPr/>
          </p:nvSpPr>
          <p:spPr>
            <a:xfrm>
              <a:off x="867812" y="3718284"/>
              <a:ext cx="2324789" cy="1162394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BR" sz="2000" b="1" dirty="0"/>
            </a:p>
            <a:p>
              <a:pPr algn="ctr"/>
              <a:r>
                <a:rPr lang="pt-BR" sz="2000" b="1" dirty="0"/>
                <a:t>ORGANIZAÇÃO DO TEMPO</a:t>
              </a:r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EAEFD11A-8D3F-4816-9F34-4EF9A5023460}"/>
                </a:ext>
              </a:extLst>
            </p:cNvPr>
            <p:cNvSpPr/>
            <p:nvPr/>
          </p:nvSpPr>
          <p:spPr>
            <a:xfrm>
              <a:off x="924555" y="3775027"/>
              <a:ext cx="2211303" cy="1048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100" kern="1200" dirty="0"/>
            </a:p>
          </p:txBody>
        </p:sp>
      </p:grpSp>
      <p:grpSp>
        <p:nvGrpSpPr>
          <p:cNvPr id="36" name="Grupo 12">
            <a:extLst>
              <a:ext uri="{FF2B5EF4-FFF2-40B4-BE49-F238E27FC236}">
                <a16:creationId xmlns:a16="http://schemas.microsoft.com/office/drawing/2014/main" id="{BEF752B3-11D6-42C5-8C62-8EBC9C54F47E}"/>
              </a:ext>
            </a:extLst>
          </p:cNvPr>
          <p:cNvGrpSpPr/>
          <p:nvPr/>
        </p:nvGrpSpPr>
        <p:grpSpPr>
          <a:xfrm>
            <a:off x="2279514" y="1628362"/>
            <a:ext cx="2324789" cy="1254479"/>
            <a:chOff x="867812" y="1239999"/>
            <a:chExt cx="2324789" cy="1254479"/>
          </a:xfrm>
        </p:grpSpPr>
        <p:sp>
          <p:nvSpPr>
            <p:cNvPr id="37" name="Retângulo de cantos arredondados 13">
              <a:extLst>
                <a:ext uri="{FF2B5EF4-FFF2-40B4-BE49-F238E27FC236}">
                  <a16:creationId xmlns:a16="http://schemas.microsoft.com/office/drawing/2014/main" id="{849AF2AC-D6E2-404D-8F2B-8A934171574D}"/>
                </a:ext>
              </a:extLst>
            </p:cNvPr>
            <p:cNvSpPr/>
            <p:nvPr/>
          </p:nvSpPr>
          <p:spPr>
            <a:xfrm>
              <a:off x="867812" y="1239999"/>
              <a:ext cx="2324789" cy="1254479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pt-BR" sz="2400" b="1" dirty="0"/>
            </a:p>
            <a:p>
              <a:pPr algn="ctr"/>
              <a:r>
                <a:rPr lang="pt-BR" sz="2400" b="1" dirty="0"/>
                <a:t>SUGESTÕES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64A69ADC-695A-47CC-8840-B268063105A0}"/>
                </a:ext>
              </a:extLst>
            </p:cNvPr>
            <p:cNvSpPr/>
            <p:nvPr/>
          </p:nvSpPr>
          <p:spPr>
            <a:xfrm>
              <a:off x="924555" y="1296743"/>
              <a:ext cx="2211303" cy="10489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100" kern="1200"/>
            </a:p>
          </p:txBody>
        </p:sp>
      </p:grpSp>
      <p:sp>
        <p:nvSpPr>
          <p:cNvPr id="39" name="Retângulo 38">
            <a:extLst>
              <a:ext uri="{FF2B5EF4-FFF2-40B4-BE49-F238E27FC236}">
                <a16:creationId xmlns:a16="http://schemas.microsoft.com/office/drawing/2014/main" id="{7A6076A4-0F68-4194-BA82-161367EC54C7}"/>
              </a:ext>
            </a:extLst>
          </p:cNvPr>
          <p:cNvSpPr/>
          <p:nvPr/>
        </p:nvSpPr>
        <p:spPr>
          <a:xfrm>
            <a:off x="4776056" y="2305834"/>
            <a:ext cx="3069798" cy="1748676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kern="1200" dirty="0"/>
              <a:t>AVALIAÇÃO DE DESEMPENHO DISCENTE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800" b="1" kern="1200" dirty="0"/>
              <a:t>ENSINO REMOTO</a:t>
            </a:r>
          </a:p>
        </p:txBody>
      </p:sp>
    </p:spTree>
    <p:extLst>
      <p:ext uri="{BB962C8B-B14F-4D97-AF65-F5344CB8AC3E}">
        <p14:creationId xmlns:p14="http://schemas.microsoft.com/office/powerpoint/2010/main" val="39877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D8BAC98-4486-4207-A101-EB6A93402EC8}"/>
              </a:ext>
            </a:extLst>
          </p:cNvPr>
          <p:cNvSpPr txBox="1"/>
          <p:nvPr/>
        </p:nvSpPr>
        <p:spPr>
          <a:xfrm>
            <a:off x="1981200" y="2133600"/>
            <a:ext cx="9448800" cy="3842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314" marR="374015" algn="just">
              <a:lnSpc>
                <a:spcPct val="100000"/>
              </a:lnSpc>
              <a:spcBef>
                <a:spcPts val="100"/>
              </a:spcBef>
            </a:pPr>
            <a:r>
              <a:rPr lang="pt-BR" sz="4000" spc="-5" dirty="0">
                <a:latin typeface="Edwardian Script ITC" panose="030303020407070D0804" pitchFamily="66" charset="0"/>
              </a:rPr>
              <a:t>“</a:t>
            </a:r>
            <a:r>
              <a:rPr lang="pt-BR" sz="4000" b="1" spc="-5" dirty="0">
                <a:latin typeface="Edwardian Script ITC" panose="030303020407070D0804" pitchFamily="66" charset="0"/>
              </a:rPr>
              <a:t>Sem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sonhos, </a:t>
            </a:r>
            <a:r>
              <a:rPr lang="pt-BR" sz="4000" b="1" dirty="0">
                <a:latin typeface="Edwardian Script ITC" panose="030303020407070D0804" pitchFamily="66" charset="0"/>
              </a:rPr>
              <a:t>a </a:t>
            </a:r>
            <a:r>
              <a:rPr lang="pt-BR" sz="4000" b="1" spc="-5" dirty="0">
                <a:latin typeface="Edwardian Script ITC" panose="030303020407070D0804" pitchFamily="66" charset="0"/>
              </a:rPr>
              <a:t>vida </a:t>
            </a:r>
            <a:r>
              <a:rPr lang="pt-BR" sz="4000" b="1" spc="-10" dirty="0">
                <a:latin typeface="Edwardian Script ITC" panose="030303020407070D0804" pitchFamily="66" charset="0"/>
              </a:rPr>
              <a:t>não </a:t>
            </a:r>
            <a:r>
              <a:rPr lang="pt-BR" sz="4000" b="1" spc="-5" dirty="0">
                <a:latin typeface="Edwardian Script ITC" panose="030303020407070D0804" pitchFamily="66" charset="0"/>
              </a:rPr>
              <a:t>tem </a:t>
            </a:r>
            <a:r>
              <a:rPr lang="pt-BR" sz="4000" b="1" spc="-10" dirty="0">
                <a:latin typeface="Edwardian Script ITC" panose="030303020407070D0804" pitchFamily="66" charset="0"/>
              </a:rPr>
              <a:t>brilho. </a:t>
            </a:r>
            <a:r>
              <a:rPr lang="pt-BR" sz="4000" b="1" spc="-5" dirty="0">
                <a:latin typeface="Edwardian Script ITC" panose="030303020407070D0804" pitchFamily="66" charset="0"/>
              </a:rPr>
              <a:t>Sem metas, os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 não  </a:t>
            </a:r>
            <a:r>
              <a:rPr lang="pt-BR" sz="4000" b="1" spc="-5" dirty="0">
                <a:latin typeface="Edwardian Script ITC" panose="030303020407070D0804" pitchFamily="66" charset="0"/>
              </a:rPr>
              <a:t>têm alicerces. Sem </a:t>
            </a:r>
            <a:r>
              <a:rPr lang="pt-BR" sz="4000" b="1" spc="-10" dirty="0">
                <a:latin typeface="Edwardian Script ITC" panose="030303020407070D0804" pitchFamily="66" charset="0"/>
              </a:rPr>
              <a:t>prioridades, </a:t>
            </a:r>
            <a:r>
              <a:rPr lang="pt-BR" sz="4000" b="1" spc="-5" dirty="0">
                <a:latin typeface="Edwardian Script ITC" panose="030303020407070D0804" pitchFamily="66" charset="0"/>
              </a:rPr>
              <a:t>os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 não </a:t>
            </a:r>
            <a:r>
              <a:rPr lang="pt-BR" sz="4000" b="1" dirty="0">
                <a:latin typeface="Edwardian Script ITC" panose="030303020407070D0804" pitchFamily="66" charset="0"/>
              </a:rPr>
              <a:t>se </a:t>
            </a:r>
            <a:r>
              <a:rPr lang="pt-BR" sz="4000" b="1" spc="-5" dirty="0">
                <a:latin typeface="Edwardian Script ITC" panose="030303020407070D0804" pitchFamily="66" charset="0"/>
              </a:rPr>
              <a:t>tornam reais. 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Sonhe, </a:t>
            </a:r>
            <a:r>
              <a:rPr lang="pt-BR" sz="4000" b="1" spc="-5" dirty="0">
                <a:latin typeface="Edwardian Script ITC" panose="030303020407070D0804" pitchFamily="66" charset="0"/>
              </a:rPr>
              <a:t>trace metas, </a:t>
            </a:r>
            <a:r>
              <a:rPr lang="pt-BR" sz="4000" b="1" spc="-10" dirty="0">
                <a:latin typeface="Edwardian Script ITC" panose="030303020407070D0804" pitchFamily="66" charset="0"/>
              </a:rPr>
              <a:t>estabeleça prioridades </a:t>
            </a:r>
            <a:r>
              <a:rPr lang="pt-BR" sz="4000" b="1" dirty="0">
                <a:latin typeface="Edwardian Script ITC" panose="030303020407070D0804" pitchFamily="66" charset="0"/>
              </a:rPr>
              <a:t>e </a:t>
            </a:r>
            <a:r>
              <a:rPr lang="pt-BR" sz="4000" b="1" spc="-5" dirty="0">
                <a:latin typeface="Edwardian Script ITC" panose="030303020407070D0804" pitchFamily="66" charset="0"/>
              </a:rPr>
              <a:t>corra riscos para  executar seus </a:t>
            </a:r>
            <a:r>
              <a:rPr lang="pt-BR" sz="4000" b="1" spc="-10" dirty="0">
                <a:latin typeface="Edwardian Script ITC" panose="030303020407070D0804" pitchFamily="66" charset="0"/>
              </a:rPr>
              <a:t>sonhos. Melhor </a:t>
            </a:r>
            <a:r>
              <a:rPr lang="pt-BR" sz="4000" b="1" dirty="0">
                <a:latin typeface="Edwardian Script ITC" panose="030303020407070D0804" pitchFamily="66" charset="0"/>
              </a:rPr>
              <a:t>é </a:t>
            </a:r>
            <a:r>
              <a:rPr lang="pt-BR" sz="4000" b="1" spc="-5" dirty="0">
                <a:latin typeface="Edwardian Script ITC" panose="030303020407070D0804" pitchFamily="66" charset="0"/>
              </a:rPr>
              <a:t>errar </a:t>
            </a:r>
            <a:r>
              <a:rPr lang="pt-BR" sz="4000" b="1" spc="-10" dirty="0">
                <a:latin typeface="Edwardian Script ITC" panose="030303020407070D0804" pitchFamily="66" charset="0"/>
              </a:rPr>
              <a:t>por </a:t>
            </a:r>
            <a:r>
              <a:rPr lang="pt-BR" sz="4000" b="1" spc="-5" dirty="0">
                <a:latin typeface="Edwardian Script ITC" panose="030303020407070D0804" pitchFamily="66" charset="0"/>
              </a:rPr>
              <a:t>tentar do </a:t>
            </a:r>
            <a:r>
              <a:rPr lang="pt-BR" sz="4000" b="1" spc="-10" dirty="0">
                <a:latin typeface="Edwardian Script ITC" panose="030303020407070D0804" pitchFamily="66" charset="0"/>
              </a:rPr>
              <a:t>que </a:t>
            </a:r>
            <a:r>
              <a:rPr lang="pt-BR" sz="4000" b="1" spc="-5" dirty="0">
                <a:latin typeface="Edwardian Script ITC" panose="030303020407070D0804" pitchFamily="66" charset="0"/>
              </a:rPr>
              <a:t>errar </a:t>
            </a:r>
            <a:r>
              <a:rPr lang="pt-BR" sz="4000" b="1" spc="-10" dirty="0">
                <a:latin typeface="Edwardian Script ITC" panose="030303020407070D0804" pitchFamily="66" charset="0"/>
              </a:rPr>
              <a:t>por  </a:t>
            </a:r>
            <a:r>
              <a:rPr lang="pt-BR" sz="4000" b="1" dirty="0">
                <a:latin typeface="Edwardian Script ITC" panose="030303020407070D0804" pitchFamily="66" charset="0"/>
              </a:rPr>
              <a:t>se</a:t>
            </a:r>
            <a:r>
              <a:rPr lang="pt-BR" sz="4000" b="1" spc="-10" dirty="0">
                <a:latin typeface="Edwardian Script ITC" panose="030303020407070D0804" pitchFamily="66" charset="0"/>
              </a:rPr>
              <a:t> </a:t>
            </a:r>
            <a:r>
              <a:rPr lang="pt-BR" sz="4000" b="1" spc="-5" dirty="0">
                <a:latin typeface="Edwardian Script ITC" panose="030303020407070D0804" pitchFamily="66" charset="0"/>
              </a:rPr>
              <a:t>omitir!”</a:t>
            </a:r>
          </a:p>
          <a:p>
            <a:pPr marL="107314" marR="374015">
              <a:lnSpc>
                <a:spcPct val="100000"/>
              </a:lnSpc>
              <a:spcBef>
                <a:spcPts val="100"/>
              </a:spcBef>
            </a:pPr>
            <a:endParaRPr lang="pt-BR" spc="-5" dirty="0"/>
          </a:p>
          <a:p>
            <a:pPr marL="107314" marR="374015" algn="r">
              <a:lnSpc>
                <a:spcPct val="100000"/>
              </a:lnSpc>
              <a:spcBef>
                <a:spcPts val="100"/>
              </a:spcBef>
            </a:pPr>
            <a:r>
              <a:rPr lang="pt-BR" sz="2400" b="1" spc="-5" dirty="0"/>
              <a:t>Augusto Cury</a:t>
            </a:r>
          </a:p>
        </p:txBody>
      </p:sp>
      <p:sp>
        <p:nvSpPr>
          <p:cNvPr id="6" name="object 9">
            <a:extLst>
              <a:ext uri="{FF2B5EF4-FFF2-40B4-BE49-F238E27FC236}">
                <a16:creationId xmlns:a16="http://schemas.microsoft.com/office/drawing/2014/main" id="{60DB719B-8DF1-4227-B690-7A17550884EC}"/>
              </a:ext>
            </a:extLst>
          </p:cNvPr>
          <p:cNvSpPr txBox="1">
            <a:spLocks/>
          </p:cNvSpPr>
          <p:nvPr/>
        </p:nvSpPr>
        <p:spPr>
          <a:xfrm>
            <a:off x="4114800" y="534343"/>
            <a:ext cx="42183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4400" i="1" spc="-5" dirty="0">
                <a:solidFill>
                  <a:srgbClr val="FF0000"/>
                </a:solidFill>
                <a:latin typeface="Arial"/>
                <a:cs typeface="Arial"/>
              </a:rPr>
              <a:t>Mensagem</a:t>
            </a:r>
            <a:r>
              <a:rPr lang="pt-BR" sz="4400" i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pt-BR" sz="4400" i="1" spc="-5" dirty="0">
                <a:solidFill>
                  <a:srgbClr val="FF0000"/>
                </a:solidFill>
                <a:latin typeface="Arial"/>
                <a:cs typeface="Arial"/>
              </a:rPr>
              <a:t>final</a:t>
            </a:r>
            <a:endParaRPr lang="pt-BR" sz="4400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738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179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Edwardian Script ITC</vt:lpstr>
      <vt:lpstr>Roboto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manoel oliveira</dc:creator>
  <cp:lastModifiedBy>Particular</cp:lastModifiedBy>
  <cp:revision>41</cp:revision>
  <dcterms:created xsi:type="dcterms:W3CDTF">2021-01-23T17:12:02Z</dcterms:created>
  <dcterms:modified xsi:type="dcterms:W3CDTF">2021-03-10T14:22:32Z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2020-08-20T00:00:00Z</vt:filetime>
  </property>
  <property fmtid="{D5CDD505-2E9C-101B-9397-08002B2CF9AE}" pid="3" name="LastSaved">
    <vt:filetime>2021-01-23T00:00:00Z</vt:filetime>
  </property>
</Properties>
</file>