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6" r:id="rId4"/>
    <p:sldId id="261" r:id="rId5"/>
    <p:sldId id="263" r:id="rId6"/>
    <p:sldId id="269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A6B"/>
    <a:srgbClr val="124057"/>
    <a:srgbClr val="FAE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82330" autoAdjust="0"/>
  </p:normalViewPr>
  <p:slideViewPr>
    <p:cSldViewPr snapToGrid="0">
      <p:cViewPr varScale="1">
        <p:scale>
          <a:sx n="22" d="100"/>
          <a:sy n="22" d="100"/>
        </p:scale>
        <p:origin x="4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CA6E0-D969-42B7-A671-1D76FED33E3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B31DC-E3F6-4ED9-8862-133097437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1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72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Qual </a:t>
            </a:r>
            <a:r>
              <a:rPr lang="pt-BR" dirty="0" smtClean="0"/>
              <a:t>a motivação para os alunos permanecerem?</a:t>
            </a:r>
          </a:p>
          <a:p>
            <a:r>
              <a:rPr lang="pt-BR" dirty="0" smtClean="0"/>
              <a:t>Pode</a:t>
            </a:r>
            <a:r>
              <a:rPr lang="pt-BR" baseline="0" dirty="0" smtClean="0"/>
              <a:t> parecer a mesma coisa, mão não é</a:t>
            </a:r>
          </a:p>
          <a:p>
            <a:r>
              <a:rPr lang="pt-BR" dirty="0" smtClean="0"/>
              <a:t>As respostas do “</a:t>
            </a:r>
            <a:r>
              <a:rPr lang="pt-BR" dirty="0" err="1" smtClean="0"/>
              <a:t>pq</a:t>
            </a:r>
            <a:r>
              <a:rPr lang="pt-BR" dirty="0" smtClean="0"/>
              <a:t> os alunos saíram”</a:t>
            </a:r>
            <a:r>
              <a:rPr lang="pt-BR" baseline="0" dirty="0" smtClean="0"/>
              <a:t> não respondem à </a:t>
            </a:r>
            <a:r>
              <a:rPr lang="pt-BR" baseline="0" dirty="0" err="1" smtClean="0"/>
              <a:t>pergunda</a:t>
            </a:r>
            <a:r>
              <a:rPr lang="pt-BR" baseline="0" dirty="0" smtClean="0"/>
              <a:t> do “</a:t>
            </a:r>
            <a:r>
              <a:rPr lang="pt-BR" baseline="0" dirty="0" err="1" smtClean="0"/>
              <a:t>pq</a:t>
            </a:r>
            <a:r>
              <a:rPr lang="pt-BR" baseline="0" dirty="0" smtClean="0"/>
              <a:t> outros alunos ficaram”.</a:t>
            </a:r>
            <a:endParaRPr lang="pt-BR" dirty="0" smtClean="0"/>
          </a:p>
          <a:p>
            <a:r>
              <a:rPr lang="pt-BR" dirty="0" err="1" smtClean="0"/>
              <a:t>Prof</a:t>
            </a:r>
            <a:r>
              <a:rPr lang="pt-BR" dirty="0" smtClean="0"/>
              <a:t> </a:t>
            </a:r>
            <a:r>
              <a:rPr lang="pt-BR" dirty="0" err="1" smtClean="0"/>
              <a:t>carlos</a:t>
            </a:r>
            <a:r>
              <a:rPr lang="pt-BR" dirty="0" smtClean="0"/>
              <a:t> Arthur</a:t>
            </a:r>
            <a:r>
              <a:rPr lang="pt-BR" baseline="0" dirty="0" smtClean="0"/>
              <a:t> “A saída não é a imagem espelhada da entrada”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31DC-E3F6-4ED9-8862-133097437B8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40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Todos</a:t>
            </a:r>
            <a:r>
              <a:rPr lang="pt-BR" baseline="0" dirty="0" smtClean="0"/>
              <a:t> nós somos peças de uma engrenagem. </a:t>
            </a:r>
          </a:p>
          <a:p>
            <a:r>
              <a:rPr lang="pt-BR" baseline="0" dirty="0" smtClean="0"/>
              <a:t>Cada um trabalhando no seu lugar e na sua velocidade contribuem para que toda a máquina funcione de forma eficiente</a:t>
            </a:r>
          </a:p>
          <a:p>
            <a:r>
              <a:rPr lang="pt-BR" baseline="0" dirty="0" smtClean="0"/>
              <a:t>Se uma peça estiver faltando, toda a engrenagem fica comprometida </a:t>
            </a:r>
          </a:p>
          <a:p>
            <a:r>
              <a:rPr lang="pt-BR" baseline="0" dirty="0" smtClean="0"/>
              <a:t>Cada um de nós precisamos entender que “eu e você (individualmente) somos peças imprescindíveis para o sucesso coletivo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31DC-E3F6-4ED9-8862-133097437B8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0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Docentes:</a:t>
            </a:r>
            <a:r>
              <a:rPr lang="pt-BR" baseline="0" dirty="0" smtClean="0"/>
              <a:t> Precisamos estar abertos para debater com setores pedagógicos para tentar adequar melhor as nossas práticas.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Começar valorizando as próprias disciplinas pedagógicas entre nossos alunos.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31DC-E3F6-4ED9-8862-133097437B8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89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31DC-E3F6-4ED9-8862-133097437B8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98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Quer</a:t>
            </a:r>
            <a:r>
              <a:rPr lang="pt-BR" baseline="0" dirty="0" smtClean="0"/>
              <a:t> ser membro da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31DC-E3F6-4ED9-8862-133097437B8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13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48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71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87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573320" y="1402735"/>
            <a:ext cx="3600000" cy="528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1333"/>
              </a:spcBef>
              <a:buSzPct val="100000"/>
              <a:defRPr sz="240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447335" y="1402735"/>
            <a:ext cx="3600000" cy="528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1333"/>
              </a:spcBef>
              <a:buSzPct val="100000"/>
              <a:defRPr sz="240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8307163" y="1402735"/>
            <a:ext cx="3600000" cy="528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1333"/>
              </a:spcBef>
              <a:buSzPct val="100000"/>
              <a:defRPr sz="240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32"/>
          <p:cNvSpPr/>
          <p:nvPr userDrawn="1"/>
        </p:nvSpPr>
        <p:spPr>
          <a:xfrm>
            <a:off x="0" y="0"/>
            <a:ext cx="329600" cy="1402736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114454"/>
              </a:solidFill>
            </a:endParaRPr>
          </a:p>
        </p:txBody>
      </p:sp>
      <p:sp>
        <p:nvSpPr>
          <p:cNvPr id="13" name="Shape 33"/>
          <p:cNvSpPr/>
          <p:nvPr userDrawn="1"/>
        </p:nvSpPr>
        <p:spPr>
          <a:xfrm>
            <a:off x="0" y="221769"/>
            <a:ext cx="5978013" cy="964535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" name="Shape 34"/>
          <p:cNvSpPr/>
          <p:nvPr userDrawn="1"/>
        </p:nvSpPr>
        <p:spPr>
          <a:xfrm>
            <a:off x="0" y="1402738"/>
            <a:ext cx="329600" cy="1546941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35"/>
          <p:cNvSpPr/>
          <p:nvPr userDrawn="1"/>
        </p:nvSpPr>
        <p:spPr>
          <a:xfrm>
            <a:off x="0" y="2949678"/>
            <a:ext cx="329600" cy="1683909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" name="Shape 36"/>
          <p:cNvSpPr/>
          <p:nvPr userDrawn="1"/>
        </p:nvSpPr>
        <p:spPr>
          <a:xfrm>
            <a:off x="0" y="4633587"/>
            <a:ext cx="329600" cy="2224412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17" name="Shape 37"/>
          <p:cNvCxnSpPr/>
          <p:nvPr userDrawn="1"/>
        </p:nvCxnSpPr>
        <p:spPr>
          <a:xfrm>
            <a:off x="386925" y="332380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" name="Shape 38"/>
          <p:cNvSpPr txBox="1">
            <a:spLocks noGrp="1"/>
          </p:cNvSpPr>
          <p:nvPr>
            <p:ph type="title"/>
          </p:nvPr>
        </p:nvSpPr>
        <p:spPr>
          <a:xfrm>
            <a:off x="563717" y="384819"/>
            <a:ext cx="5242716" cy="627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66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718000"/>
            <a:ext cx="121920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" name="Shape 10"/>
          <p:cNvSpPr/>
          <p:nvPr/>
        </p:nvSpPr>
        <p:spPr>
          <a:xfrm>
            <a:off x="0" y="1"/>
            <a:ext cx="12192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67500"/>
            <a:ext cx="12192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12192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" name="Shape 13"/>
          <p:cNvSpPr/>
          <p:nvPr/>
        </p:nvSpPr>
        <p:spPr>
          <a:xfrm>
            <a:off x="0" y="6112101"/>
            <a:ext cx="12192000" cy="74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3468567"/>
            <a:ext cx="77472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45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9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9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7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94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74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59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6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57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F487-1AEF-4544-A4A1-635F450DE19A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85ED-38F0-4429-9A09-E1988FC05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56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4973052" y="1123951"/>
            <a:ext cx="6798824" cy="4156446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lvl="0" algn="ctr"/>
            <a:r>
              <a:rPr lang="pt-BR" sz="5333" b="1" dirty="0">
                <a:solidFill>
                  <a:schemeClr val="bg1"/>
                </a:solidFill>
              </a:rPr>
              <a:t>Plano de </a:t>
            </a:r>
            <a:r>
              <a:rPr lang="pt-BR" sz="5333" b="1" dirty="0" smtClean="0">
                <a:solidFill>
                  <a:schemeClr val="bg1"/>
                </a:solidFill>
              </a:rPr>
              <a:t>Permanência </a:t>
            </a:r>
            <a:br>
              <a:rPr lang="pt-BR" sz="5333" b="1" dirty="0" smtClean="0">
                <a:solidFill>
                  <a:schemeClr val="bg1"/>
                </a:solidFill>
              </a:rPr>
            </a:br>
            <a:r>
              <a:rPr lang="pt-BR" sz="5333" b="1" dirty="0" smtClean="0">
                <a:solidFill>
                  <a:schemeClr val="bg1"/>
                </a:solidFill>
              </a:rPr>
              <a:t>e Êxito dos Estudantes do IFCE</a:t>
            </a:r>
            <a:br>
              <a:rPr lang="pt-BR" sz="5333" b="1" dirty="0" smtClean="0">
                <a:solidFill>
                  <a:schemeClr val="bg1"/>
                </a:solidFill>
              </a:rPr>
            </a:br>
            <a:r>
              <a:rPr lang="pt-BR" sz="5333" b="1" dirty="0" smtClean="0">
                <a:solidFill>
                  <a:schemeClr val="bg1"/>
                </a:solidFill>
              </a:rPr>
              <a:t/>
            </a:r>
            <a:br>
              <a:rPr lang="pt-BR" sz="5333" b="1" dirty="0" smtClean="0">
                <a:solidFill>
                  <a:schemeClr val="bg1"/>
                </a:solidFill>
              </a:rPr>
            </a:br>
            <a:r>
              <a:rPr lang="pt-BR" sz="5333" b="1" dirty="0" smtClean="0">
                <a:solidFill>
                  <a:schemeClr val="bg1"/>
                </a:solidFill>
              </a:rPr>
              <a:t>(PPE)</a:t>
            </a:r>
            <a:endParaRPr lang="en" sz="5333" b="1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34672" t="18309" r="34626" b="7149"/>
          <a:stretch/>
        </p:blipFill>
        <p:spPr>
          <a:xfrm>
            <a:off x="208545" y="294669"/>
            <a:ext cx="4523875" cy="617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3798"/>
            <a:ext cx="11919857" cy="107482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3716" y="384819"/>
            <a:ext cx="11046757" cy="6276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PPE: Causas, Fatores, Medias de Intervenção, Ações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049647"/>
              </p:ext>
            </p:extLst>
          </p:nvPr>
        </p:nvGraphicFramePr>
        <p:xfrm>
          <a:off x="3537857" y="1405335"/>
          <a:ext cx="8382000" cy="5332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411543665"/>
                    </a:ext>
                  </a:extLst>
                </a:gridCol>
              </a:tblGrid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F1- FATORES INDIVIDUAIS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>
                    <a:solidFill>
                      <a:srgbClr val="8A9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099822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ADAPTAÇÃO À VIDA ACADÊMICA (MI 1 – MI 11)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09981273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QUALIDADE DA FORMAÇÃO ESCOLAR ANTERIOR (MI 12 – MI 30)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309600465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QUESTÕES PESSOAIS E DE SAÚDE DO ESTUDANTE OU DE FAMILIA (MI 31 – MI 41)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780801544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DESMOTIVAÇÃO COM O CURSO (MI 42 – MI 49)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800559775"/>
                  </a:ext>
                </a:extLst>
              </a:tr>
              <a:tr h="3007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DESCOBERTA DE NOVOS INTERESSES OU NOVO PROCESSO DE SELEÇÃO (MI 50 - MI 52)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1679573186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2695490657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F2-FATORES INTERNOS À INSTITUIÇÃO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>
                    <a:solidFill>
                      <a:srgbClr val="8A9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46346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ATUALIZAÇÃO E FLEXIBILIDADE CURRICULAR (MI 53 - MI 59)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2361784721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GESTÃO ACADÊMICA DO CURSO (MI 60 - MI 123)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1862514588"/>
                  </a:ext>
                </a:extLst>
              </a:tr>
              <a:tr h="3007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INFRAESTRUTURA FÍSICA, MATERIAL, TECNOLÓGICA E DE PESSOAL PARA O ENSINO (MI 124 – 156)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31874706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GESTÃO ADMINISTRATIVA E FINANCEIRA DA UNIDADE DE ENSINO (MI 157 – 201)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2558572563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QUESTÕES DIDÁTICO-PEDAGÓGICAS (MI 202 – 214)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1055814377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 DE SELEÇÃO E POLÍTICA DE OCUPAÇÃO DE VAGAS (MI 215 – 219)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236452505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INCLUSÃO SOCIAL E RESPEITO À DIVERSIDADE (MI 210 – MI 237)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962647045"/>
                  </a:ext>
                </a:extLst>
              </a:tr>
              <a:tr h="4682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ATENDIMENTO ÀS PESSOAS COMO NECESSIDADES EDUCACIONAIS ESPECIAIS, INCLUSÃO SOCIAL E RESPEITO À DIVERSIDADE (MI 238 – MI 249)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419333407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RELAÇÃO FAMÍLIA-IFCE (MI 250 – MI 254)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78375136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362696334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F3- FATORES EXTERNOS À INSTITUIÇÃO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>
                    <a:solidFill>
                      <a:srgbClr val="8A9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69585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CONJUNTURA ECONÔMICA E SOCIAL (MI 255 – MI 269)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775323735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4166" t="16894" r="35527" b="7280"/>
          <a:stretch/>
        </p:blipFill>
        <p:spPr>
          <a:xfrm>
            <a:off x="348343" y="1883228"/>
            <a:ext cx="2928824" cy="41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1" y="208547"/>
            <a:ext cx="6027820" cy="19811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hape 427"/>
          <p:cNvSpPr txBox="1">
            <a:spLocks/>
          </p:cNvSpPr>
          <p:nvPr/>
        </p:nvSpPr>
        <p:spPr>
          <a:xfrm>
            <a:off x="279214" y="899242"/>
            <a:ext cx="5709505" cy="107482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>
              <a:lnSpc>
                <a:spcPct val="100000"/>
              </a:lnSpc>
              <a:buSzPct val="25000"/>
            </a:pPr>
            <a:r>
              <a:rPr lang="pt-BR" sz="3200" b="1" dirty="0" smtClean="0">
                <a:solidFill>
                  <a:schemeClr val="bg1"/>
                </a:solidFill>
              </a:rPr>
              <a:t>Ações de combate a evasão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208296" y="228776"/>
            <a:ext cx="5967663" cy="1960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hape 427"/>
          <p:cNvSpPr txBox="1">
            <a:spLocks/>
          </p:cNvSpPr>
          <p:nvPr/>
        </p:nvSpPr>
        <p:spPr>
          <a:xfrm>
            <a:off x="6169194" y="1139851"/>
            <a:ext cx="5983704" cy="70722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>
              <a:lnSpc>
                <a:spcPct val="100000"/>
              </a:lnSpc>
              <a:buSzPct val="25000"/>
            </a:pPr>
            <a:r>
              <a:rPr lang="pt-BR" sz="3200" b="1" dirty="0" smtClean="0">
                <a:solidFill>
                  <a:schemeClr val="bg1"/>
                </a:solidFill>
              </a:rPr>
              <a:t>Políticas de permanência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448" y="2513620"/>
            <a:ext cx="8168801" cy="41836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32448" y="359684"/>
            <a:ext cx="4162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Por que os alunos</a:t>
            </a:r>
            <a:r>
              <a:rPr lang="pt-BR" sz="3200" baseline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evadem?</a:t>
            </a:r>
            <a:endParaRPr lang="pt-BR" sz="3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267932" y="314467"/>
            <a:ext cx="5967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Por que os alunos</a:t>
            </a:r>
            <a:r>
              <a:rPr lang="pt-BR" sz="3200" baseline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permanecem?</a:t>
            </a:r>
            <a:endParaRPr lang="pt-BR" sz="3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5" name="Conector Angulado 4"/>
          <p:cNvCxnSpPr>
            <a:endCxn id="2" idx="1"/>
          </p:cNvCxnSpPr>
          <p:nvPr/>
        </p:nvCxnSpPr>
        <p:spPr>
          <a:xfrm rot="16200000" flipH="1">
            <a:off x="-499426" y="3173595"/>
            <a:ext cx="2476048" cy="387700"/>
          </a:xfrm>
          <a:prstGeom prst="bentConnector2">
            <a:avLst/>
          </a:prstGeom>
          <a:ln w="76200">
            <a:solidFill>
              <a:srgbClr val="124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9408695" y="1840836"/>
            <a:ext cx="2598821" cy="3293209"/>
          </a:xfrm>
          <a:prstGeom prst="rect">
            <a:avLst/>
          </a:prstGeom>
          <a:solidFill>
            <a:schemeClr val="bg1"/>
          </a:solidFill>
          <a:ln>
            <a:solidFill>
              <a:srgbClr val="8A9A6B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- Acolhimento;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- Valorização;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- Socialização saudável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- Oferta de alimentação;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- ...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178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pic>
        <p:nvPicPr>
          <p:cNvPr id="6" name="Picture 4" descr="Resultado de imagem para trabalho coletivo engrenag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/>
          <a:stretch/>
        </p:blipFill>
        <p:spPr bwMode="auto">
          <a:xfrm>
            <a:off x="0" y="1738190"/>
            <a:ext cx="12192000" cy="52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208548"/>
            <a:ext cx="12192000" cy="1529642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21400"/>
            <a:ext cx="12192000" cy="69000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Quem são os responsáveis pela permanência e êxito? 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6226" y="216568"/>
            <a:ext cx="11887200" cy="97735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61209" y="1966783"/>
            <a:ext cx="67216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Assumir o papel de </a:t>
            </a:r>
            <a:r>
              <a:rPr lang="pt-BR" sz="2600" b="1" dirty="0" smtClean="0"/>
              <a:t>corresponsável</a:t>
            </a:r>
            <a:r>
              <a:rPr lang="pt-BR" sz="2600" dirty="0" smtClean="0"/>
              <a:t> pelo sucesso estudantil e institucional;</a:t>
            </a: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Entender que o sucesso coletivo depende do comprometimento </a:t>
            </a:r>
            <a:r>
              <a:rPr lang="pt-BR" sz="2600" b="1" dirty="0" smtClean="0"/>
              <a:t>dentro e fora da sala </a:t>
            </a:r>
            <a:r>
              <a:rPr lang="pt-BR" sz="2600" dirty="0" smtClean="0"/>
              <a:t>de aula;</a:t>
            </a: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/>
              <a:t>Conhecer as Medidas de Intervenção </a:t>
            </a:r>
            <a:r>
              <a:rPr lang="pt-BR" sz="2600" dirty="0" smtClean="0"/>
              <a:t>(MI) propostas pelo PPE;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-132347" y="300789"/>
            <a:ext cx="12324347" cy="74151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Quem são os responsáveis pela permanência e êxito? 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Resultado de imagem para trabalho coletivo engrenage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r="18783" b="88"/>
          <a:stretch/>
        </p:blipFill>
        <p:spPr bwMode="auto">
          <a:xfrm>
            <a:off x="6961510" y="1193919"/>
            <a:ext cx="5011916" cy="38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1208" y="5582335"/>
            <a:ext cx="115122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Se comprometer com a </a:t>
            </a:r>
            <a:r>
              <a:rPr lang="pt-BR" sz="2600" b="1" dirty="0"/>
              <a:t>execução</a:t>
            </a:r>
            <a:r>
              <a:rPr lang="pt-BR" sz="2600" dirty="0"/>
              <a:t> das MI e atualização da comissão para </a:t>
            </a:r>
            <a:r>
              <a:rPr lang="pt-BR" sz="2600" b="1" dirty="0"/>
              <a:t>registro das ações</a:t>
            </a:r>
            <a:r>
              <a:rPr lang="pt-BR" sz="26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144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778892" y="4457343"/>
            <a:ext cx="10712698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Executores: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TODOS OS SETORES DO </a:t>
            </a: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</a:p>
          <a:p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Informações para registro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Título da 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de início/Data de término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Medida de Intervenção*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27935"/>
              </p:ext>
            </p:extLst>
          </p:nvPr>
        </p:nvGraphicFramePr>
        <p:xfrm>
          <a:off x="778892" y="4181121"/>
          <a:ext cx="10712698" cy="311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2698">
                  <a:extLst>
                    <a:ext uri="{9D8B030D-6E8A-4147-A177-3AD203B41FA5}">
                      <a16:colId xmlns:a16="http://schemas.microsoft.com/office/drawing/2014/main" val="3831472586"/>
                    </a:ext>
                  </a:extLst>
                </a:gridCol>
              </a:tblGrid>
              <a:tr h="1926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Assistência estudantil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1929485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949122"/>
              </p:ext>
            </p:extLst>
          </p:nvPr>
        </p:nvGraphicFramePr>
        <p:xfrm>
          <a:off x="778892" y="2248000"/>
          <a:ext cx="10712698" cy="1933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2698">
                  <a:extLst>
                    <a:ext uri="{9D8B030D-6E8A-4147-A177-3AD203B41FA5}">
                      <a16:colId xmlns:a16="http://schemas.microsoft.com/office/drawing/2014/main" val="1151958900"/>
                    </a:ext>
                  </a:extLst>
                </a:gridCol>
              </a:tblGrid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Equipes da Comissão</a:t>
                      </a:r>
                      <a:r>
                        <a:rPr lang="pt-BR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Local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155885"/>
                  </a:ext>
                </a:extLst>
              </a:tr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Dep. De </a:t>
                      </a:r>
                      <a:r>
                        <a:rPr lang="pt-B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Ensino/Administrativo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6104893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Coordenações</a:t>
                      </a:r>
                      <a:r>
                        <a:rPr lang="pt-BR" sz="20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curso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192501"/>
                  </a:ext>
                </a:extLst>
              </a:tr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CTP/CCA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4429736"/>
                  </a:ext>
                </a:extLst>
              </a:tr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Extensão (incluindo NAPNE/NEABI</a:t>
                      </a:r>
                      <a:r>
                        <a:rPr lang="pt-B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6240142"/>
                  </a:ext>
                </a:extLst>
              </a:tr>
              <a:tr h="1992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Pesquisa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3372978"/>
                  </a:ext>
                </a:extLst>
              </a:tr>
            </a:tbl>
          </a:graphicData>
        </a:graphic>
      </p:graphicFrame>
      <p:pic>
        <p:nvPicPr>
          <p:cNvPr id="8" name="Picture 2" descr="Resultado de imagem para formigas desenho | Formiga desenho, Formigas,  Desen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00" y1="77255" x2="61500" y2="84314"/>
                        <a14:foregroundMark x1="62167" y1="14902" x2="88000" y2="67059"/>
                        <a14:foregroundMark x1="74333" y1="67059" x2="94000" y2="66275"/>
                        <a14:foregroundMark x1="12500" y1="92941" x2="34500" y2="93725"/>
                        <a14:foregroundMark x1="43000" y1="77255" x2="66667" y2="77255"/>
                        <a14:foregroundMark x1="12500" y1="96863" x2="36000" y2="94510"/>
                        <a14:foregroundMark x1="72000" y1="59216" x2="96833" y2="59216"/>
                        <a14:foregroundMark x1="2833" y1="36863" x2="30000" y2="75686"/>
                        <a14:foregroundMark x1="42333" y1="81176" x2="67000" y2="7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5" r="36630"/>
          <a:stretch/>
        </p:blipFill>
        <p:spPr bwMode="auto">
          <a:xfrm>
            <a:off x="664028" y="2004267"/>
            <a:ext cx="1754620" cy="10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formigas desenho | Formiga desenho, Formigas,  Desen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00" y1="77255" x2="61500" y2="84314"/>
                        <a14:foregroundMark x1="62167" y1="14902" x2="88000" y2="67059"/>
                        <a14:foregroundMark x1="74333" y1="67059" x2="94000" y2="66275"/>
                        <a14:foregroundMark x1="12500" y1="92941" x2="34500" y2="93725"/>
                        <a14:foregroundMark x1="43000" y1="77255" x2="66667" y2="77255"/>
                        <a14:foregroundMark x1="12500" y1="96863" x2="36000" y2="94510"/>
                        <a14:foregroundMark x1="72000" y1="59216" x2="96833" y2="59216"/>
                        <a14:foregroundMark x1="2833" y1="36863" x2="30000" y2="75686"/>
                        <a14:foregroundMark x1="42333" y1="81176" x2="67000" y2="7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-9272" r="2477" b="1"/>
          <a:stretch/>
        </p:blipFill>
        <p:spPr bwMode="auto">
          <a:xfrm>
            <a:off x="9213661" y="3403937"/>
            <a:ext cx="2507657" cy="12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58180"/>
            <a:ext cx="11919857" cy="107482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6"/>
          <p:cNvSpPr txBox="1">
            <a:spLocks/>
          </p:cNvSpPr>
          <p:nvPr/>
        </p:nvSpPr>
        <p:spPr>
          <a:xfrm>
            <a:off x="-132347" y="300789"/>
            <a:ext cx="12324347" cy="74151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Comissão Local de Acompanhamento do PPE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78892" y="1517444"/>
            <a:ext cx="10712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Acompanhamento e registro das ações no sistema gestão </a:t>
            </a:r>
            <a:r>
              <a:rPr lang="pt-BR" sz="2000" dirty="0" err="1"/>
              <a:t>Proen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429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240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1" name="Figura1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79" y="5057440"/>
            <a:ext cx="337820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1382" y="1021190"/>
            <a:ext cx="11749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Deseja ser membro da Comissão </a:t>
            </a:r>
            <a:r>
              <a:rPr lang="pt-BR" sz="2800" b="1" dirty="0">
                <a:solidFill>
                  <a:schemeClr val="bg1"/>
                </a:solidFill>
              </a:rPr>
              <a:t>Local de Acompanhamento do </a:t>
            </a:r>
            <a:r>
              <a:rPr lang="pt-BR" sz="2800" b="1" dirty="0" smtClean="0">
                <a:solidFill>
                  <a:schemeClr val="bg1"/>
                </a:solidFill>
              </a:rPr>
              <a:t>PPE?</a:t>
            </a: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Envie e-mail para de.acopiara@ifce.edu.br </a:t>
            </a:r>
            <a:endParaRPr lang="pt-BR" sz="2800" dirty="0"/>
          </a:p>
        </p:txBody>
      </p:sp>
      <p:pic>
        <p:nvPicPr>
          <p:cNvPr id="9" name="Imagem 3" descr="C:\Users\Admin\Desktop\grupo-de-pessoas-com-ilustração-da-foto-do-símbolo-da-engrenagem-4479412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89410" l="875" r="95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16"/>
          <a:stretch>
            <a:fillRect/>
          </a:stretch>
        </p:blipFill>
        <p:spPr bwMode="auto">
          <a:xfrm>
            <a:off x="6319050" y="2457564"/>
            <a:ext cx="5658787" cy="434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556</Words>
  <Application>Microsoft Office PowerPoint</Application>
  <PresentationFormat>Widescreen</PresentationFormat>
  <Paragraphs>71</Paragraphs>
  <Slides>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Tema do Office</vt:lpstr>
      <vt:lpstr>Plano de Permanência  e Êxito dos Estudantes do IFCE  (PPE)</vt:lpstr>
      <vt:lpstr>PPE: Causas, Fatores, Medias de Intervenção, 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</dc:creator>
  <cp:lastModifiedBy>lilia</cp:lastModifiedBy>
  <cp:revision>41</cp:revision>
  <dcterms:created xsi:type="dcterms:W3CDTF">2020-01-23T23:10:16Z</dcterms:created>
  <dcterms:modified xsi:type="dcterms:W3CDTF">2021-03-29T19:45:36Z</dcterms:modified>
</cp:coreProperties>
</file>