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7" r:id="rId2"/>
    <p:sldId id="269" r:id="rId3"/>
    <p:sldId id="256" r:id="rId4"/>
    <p:sldId id="261" r:id="rId5"/>
    <p:sldId id="262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925C"/>
    <a:srgbClr val="9FBB94"/>
    <a:srgbClr val="88A873"/>
    <a:srgbClr val="4FD1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6" d="100"/>
          <a:sy n="36" d="100"/>
        </p:scale>
        <p:origin x="6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6BE014-4E42-4315-84B2-9F4869D91294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2679E6E1-885A-46A4-9E62-F4C8A8C208FC}">
      <dgm:prSet phldrT="[Texto]"/>
      <dgm:spPr/>
      <dgm:t>
        <a:bodyPr/>
        <a:lstStyle/>
        <a:p>
          <a:r>
            <a:rPr lang="pt-BR" b="1" dirty="0" smtClean="0">
              <a:solidFill>
                <a:schemeClr val="bg1"/>
              </a:solidFill>
              <a:latin typeface="Perpetua Titling MT" panose="02020502060505020804" pitchFamily="18" charset="0"/>
            </a:rPr>
            <a:t>Socializar </a:t>
          </a:r>
          <a:endParaRPr lang="pt-BR" b="1" dirty="0">
            <a:solidFill>
              <a:schemeClr val="bg1"/>
            </a:solidFill>
            <a:latin typeface="Perpetua Titling MT" panose="02020502060505020804" pitchFamily="18" charset="0"/>
          </a:endParaRPr>
        </a:p>
      </dgm:t>
    </dgm:pt>
    <dgm:pt modelId="{0DDF30CE-3307-42B7-80C5-EDE26A72CC4E}" type="parTrans" cxnId="{B8915D3F-7780-40AC-A1C9-EA2BDBCA06E1}">
      <dgm:prSet/>
      <dgm:spPr/>
      <dgm:t>
        <a:bodyPr/>
        <a:lstStyle/>
        <a:p>
          <a:endParaRPr lang="pt-BR" b="1">
            <a:solidFill>
              <a:schemeClr val="bg1"/>
            </a:solidFill>
          </a:endParaRPr>
        </a:p>
      </dgm:t>
    </dgm:pt>
    <dgm:pt modelId="{560A2B37-5D08-495A-8A38-B9A9AEC4B231}" type="sibTrans" cxnId="{B8915D3F-7780-40AC-A1C9-EA2BDBCA06E1}">
      <dgm:prSet/>
      <dgm:spPr/>
      <dgm:t>
        <a:bodyPr/>
        <a:lstStyle/>
        <a:p>
          <a:endParaRPr lang="pt-BR" b="1">
            <a:solidFill>
              <a:schemeClr val="bg1"/>
            </a:solidFill>
          </a:endParaRPr>
        </a:p>
      </dgm:t>
    </dgm:pt>
    <dgm:pt modelId="{6C33D862-73F4-4C48-86B3-87EBFD707004}">
      <dgm:prSet phldrT="[Texto]"/>
      <dgm:spPr/>
      <dgm:t>
        <a:bodyPr/>
        <a:lstStyle/>
        <a:p>
          <a:r>
            <a:rPr lang="pt-BR" b="1" dirty="0" smtClean="0">
              <a:solidFill>
                <a:schemeClr val="bg1"/>
              </a:solidFill>
              <a:latin typeface="Perpetua Titling MT" panose="02020502060505020804" pitchFamily="18" charset="0"/>
            </a:rPr>
            <a:t>Capacitação</a:t>
          </a:r>
          <a:endParaRPr lang="pt-BR" b="1" dirty="0">
            <a:solidFill>
              <a:schemeClr val="bg1"/>
            </a:solidFill>
            <a:latin typeface="Perpetua Titling MT" panose="02020502060505020804" pitchFamily="18" charset="0"/>
          </a:endParaRPr>
        </a:p>
      </dgm:t>
    </dgm:pt>
    <dgm:pt modelId="{BB68ED6F-C34D-452C-9351-A39E9F2E1911}" type="parTrans" cxnId="{1750BDCA-D009-4B84-813F-543D8169A44F}">
      <dgm:prSet/>
      <dgm:spPr/>
      <dgm:t>
        <a:bodyPr/>
        <a:lstStyle/>
        <a:p>
          <a:endParaRPr lang="pt-BR" b="1">
            <a:solidFill>
              <a:schemeClr val="bg1"/>
            </a:solidFill>
          </a:endParaRPr>
        </a:p>
      </dgm:t>
    </dgm:pt>
    <dgm:pt modelId="{140460DF-9490-4EAB-8153-AAF88249385B}" type="sibTrans" cxnId="{1750BDCA-D009-4B84-813F-543D8169A44F}">
      <dgm:prSet/>
      <dgm:spPr/>
      <dgm:t>
        <a:bodyPr/>
        <a:lstStyle/>
        <a:p>
          <a:endParaRPr lang="pt-BR" b="1">
            <a:solidFill>
              <a:schemeClr val="bg1"/>
            </a:solidFill>
          </a:endParaRPr>
        </a:p>
      </dgm:t>
    </dgm:pt>
    <dgm:pt modelId="{22D26A07-5206-4955-9255-F5662DA0CC42}">
      <dgm:prSet phldrT="[Texto]"/>
      <dgm:spPr/>
      <dgm:t>
        <a:bodyPr/>
        <a:lstStyle/>
        <a:p>
          <a:r>
            <a:rPr lang="pt-BR" b="1" dirty="0" smtClean="0">
              <a:solidFill>
                <a:schemeClr val="bg1"/>
              </a:solidFill>
              <a:latin typeface="Perpetua Titling MT" panose="02020502060505020804" pitchFamily="18" charset="0"/>
            </a:rPr>
            <a:t>Planejamento</a:t>
          </a:r>
          <a:endParaRPr lang="pt-BR" b="1" dirty="0">
            <a:solidFill>
              <a:schemeClr val="bg1"/>
            </a:solidFill>
            <a:latin typeface="Perpetua Titling MT" panose="02020502060505020804" pitchFamily="18" charset="0"/>
          </a:endParaRPr>
        </a:p>
      </dgm:t>
    </dgm:pt>
    <dgm:pt modelId="{88166FF5-C76E-4082-9326-E4D29926471E}" type="parTrans" cxnId="{F285B646-B01F-44CA-BC36-C4698F85DD34}">
      <dgm:prSet/>
      <dgm:spPr/>
      <dgm:t>
        <a:bodyPr/>
        <a:lstStyle/>
        <a:p>
          <a:endParaRPr lang="pt-BR" b="1">
            <a:solidFill>
              <a:schemeClr val="bg1"/>
            </a:solidFill>
          </a:endParaRPr>
        </a:p>
      </dgm:t>
    </dgm:pt>
    <dgm:pt modelId="{0EAE8320-FE98-4CE2-884F-E243B770CB57}" type="sibTrans" cxnId="{F285B646-B01F-44CA-BC36-C4698F85DD34}">
      <dgm:prSet/>
      <dgm:spPr/>
      <dgm:t>
        <a:bodyPr/>
        <a:lstStyle/>
        <a:p>
          <a:endParaRPr lang="pt-BR" b="1">
            <a:solidFill>
              <a:schemeClr val="bg1"/>
            </a:solidFill>
          </a:endParaRPr>
        </a:p>
      </dgm:t>
    </dgm:pt>
    <dgm:pt modelId="{BDBBC790-908F-4E5A-A95F-BAB204EC2F7B}" type="pres">
      <dgm:prSet presAssocID="{546BE014-4E42-4315-84B2-9F4869D91294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36726B45-5F20-40D9-89C2-354201146E7D}" type="pres">
      <dgm:prSet presAssocID="{2679E6E1-885A-46A4-9E62-F4C8A8C208FC}" presName="Accent1" presStyleCnt="0"/>
      <dgm:spPr/>
    </dgm:pt>
    <dgm:pt modelId="{22925B53-9A20-4799-9349-AD94225EA4FC}" type="pres">
      <dgm:prSet presAssocID="{2679E6E1-885A-46A4-9E62-F4C8A8C208FC}" presName="Accent" presStyleLbl="node1" presStyleIdx="0" presStyleCnt="3"/>
      <dgm:spPr/>
    </dgm:pt>
    <dgm:pt modelId="{0452A90D-8AD3-49C9-AE73-E7D44530DCB9}" type="pres">
      <dgm:prSet presAssocID="{2679E6E1-885A-46A4-9E62-F4C8A8C208FC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089E73-E2B7-42B6-8CD4-4C719C73CF37}" type="pres">
      <dgm:prSet presAssocID="{6C33D862-73F4-4C48-86B3-87EBFD707004}" presName="Accent2" presStyleCnt="0"/>
      <dgm:spPr/>
    </dgm:pt>
    <dgm:pt modelId="{29FAC55A-4A64-4C3B-9650-1AA9B58361D3}" type="pres">
      <dgm:prSet presAssocID="{6C33D862-73F4-4C48-86B3-87EBFD707004}" presName="Accent" presStyleLbl="node1" presStyleIdx="1" presStyleCnt="3"/>
      <dgm:spPr/>
      <dgm:t>
        <a:bodyPr/>
        <a:lstStyle/>
        <a:p>
          <a:endParaRPr lang="pt-BR"/>
        </a:p>
      </dgm:t>
    </dgm:pt>
    <dgm:pt modelId="{1001D541-7E45-415A-8FC3-329AA7F33946}" type="pres">
      <dgm:prSet presAssocID="{6C33D862-73F4-4C48-86B3-87EBFD707004}" presName="Parent2" presStyleLbl="revTx" presStyleIdx="1" presStyleCnt="3" custScaleX="122691" custScaleY="8909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3E2440A-F2DB-435C-B884-7E2A9C7519A1}" type="pres">
      <dgm:prSet presAssocID="{22D26A07-5206-4955-9255-F5662DA0CC42}" presName="Accent3" presStyleCnt="0"/>
      <dgm:spPr/>
    </dgm:pt>
    <dgm:pt modelId="{9F381E52-6470-4D30-A358-C38A0BB242D9}" type="pres">
      <dgm:prSet presAssocID="{22D26A07-5206-4955-9255-F5662DA0CC42}" presName="Accent" presStyleLbl="node1" presStyleIdx="2" presStyleCnt="3"/>
      <dgm:spPr/>
    </dgm:pt>
    <dgm:pt modelId="{2627E5F5-1F24-4062-8C98-DEE7C9E5D8F1}" type="pres">
      <dgm:prSet presAssocID="{22D26A07-5206-4955-9255-F5662DA0CC42}" presName="Parent3" presStyleLbl="revTx" presStyleIdx="2" presStyleCnt="3" custScaleX="140334" custScaleY="19141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212DC79-23D8-48F5-93B6-A9316F333D11}" type="presOf" srcId="{546BE014-4E42-4315-84B2-9F4869D91294}" destId="{BDBBC790-908F-4E5A-A95F-BAB204EC2F7B}" srcOrd="0" destOrd="0" presId="urn:microsoft.com/office/officeart/2009/layout/CircleArrowProcess"/>
    <dgm:cxn modelId="{1750BDCA-D009-4B84-813F-543D8169A44F}" srcId="{546BE014-4E42-4315-84B2-9F4869D91294}" destId="{6C33D862-73F4-4C48-86B3-87EBFD707004}" srcOrd="1" destOrd="0" parTransId="{BB68ED6F-C34D-452C-9351-A39E9F2E1911}" sibTransId="{140460DF-9490-4EAB-8153-AAF88249385B}"/>
    <dgm:cxn modelId="{E73AB991-9A83-4911-91CE-0E2BC4B6D21E}" type="presOf" srcId="{6C33D862-73F4-4C48-86B3-87EBFD707004}" destId="{1001D541-7E45-415A-8FC3-329AA7F33946}" srcOrd="0" destOrd="0" presId="urn:microsoft.com/office/officeart/2009/layout/CircleArrowProcess"/>
    <dgm:cxn modelId="{B8915D3F-7780-40AC-A1C9-EA2BDBCA06E1}" srcId="{546BE014-4E42-4315-84B2-9F4869D91294}" destId="{2679E6E1-885A-46A4-9E62-F4C8A8C208FC}" srcOrd="0" destOrd="0" parTransId="{0DDF30CE-3307-42B7-80C5-EDE26A72CC4E}" sibTransId="{560A2B37-5D08-495A-8A38-B9A9AEC4B231}"/>
    <dgm:cxn modelId="{F285B646-B01F-44CA-BC36-C4698F85DD34}" srcId="{546BE014-4E42-4315-84B2-9F4869D91294}" destId="{22D26A07-5206-4955-9255-F5662DA0CC42}" srcOrd="2" destOrd="0" parTransId="{88166FF5-C76E-4082-9326-E4D29926471E}" sibTransId="{0EAE8320-FE98-4CE2-884F-E243B770CB57}"/>
    <dgm:cxn modelId="{6340FC4E-B532-42AA-897E-E9FD84DA6879}" type="presOf" srcId="{22D26A07-5206-4955-9255-F5662DA0CC42}" destId="{2627E5F5-1F24-4062-8C98-DEE7C9E5D8F1}" srcOrd="0" destOrd="0" presId="urn:microsoft.com/office/officeart/2009/layout/CircleArrowProcess"/>
    <dgm:cxn modelId="{997176E6-6D35-43E9-9082-D6FB33D48E04}" type="presOf" srcId="{2679E6E1-885A-46A4-9E62-F4C8A8C208FC}" destId="{0452A90D-8AD3-49C9-AE73-E7D44530DCB9}" srcOrd="0" destOrd="0" presId="urn:microsoft.com/office/officeart/2009/layout/CircleArrowProcess"/>
    <dgm:cxn modelId="{010DC84B-12A8-45FF-B034-3661E4DA5A10}" type="presParOf" srcId="{BDBBC790-908F-4E5A-A95F-BAB204EC2F7B}" destId="{36726B45-5F20-40D9-89C2-354201146E7D}" srcOrd="0" destOrd="0" presId="urn:microsoft.com/office/officeart/2009/layout/CircleArrowProcess"/>
    <dgm:cxn modelId="{F0E4A229-D70E-479C-A11B-5471CA61F9BF}" type="presParOf" srcId="{36726B45-5F20-40D9-89C2-354201146E7D}" destId="{22925B53-9A20-4799-9349-AD94225EA4FC}" srcOrd="0" destOrd="0" presId="urn:microsoft.com/office/officeart/2009/layout/CircleArrowProcess"/>
    <dgm:cxn modelId="{48500BF1-A005-42B3-9442-28EAD896A8A8}" type="presParOf" srcId="{BDBBC790-908F-4E5A-A95F-BAB204EC2F7B}" destId="{0452A90D-8AD3-49C9-AE73-E7D44530DCB9}" srcOrd="1" destOrd="0" presId="urn:microsoft.com/office/officeart/2009/layout/CircleArrowProcess"/>
    <dgm:cxn modelId="{BFD355C8-C2C5-40EB-A7E5-F9A865D85A91}" type="presParOf" srcId="{BDBBC790-908F-4E5A-A95F-BAB204EC2F7B}" destId="{2E089E73-E2B7-42B6-8CD4-4C719C73CF37}" srcOrd="2" destOrd="0" presId="urn:microsoft.com/office/officeart/2009/layout/CircleArrowProcess"/>
    <dgm:cxn modelId="{CF58F89F-CAF6-4C24-909B-CE1711A100A8}" type="presParOf" srcId="{2E089E73-E2B7-42B6-8CD4-4C719C73CF37}" destId="{29FAC55A-4A64-4C3B-9650-1AA9B58361D3}" srcOrd="0" destOrd="0" presId="urn:microsoft.com/office/officeart/2009/layout/CircleArrowProcess"/>
    <dgm:cxn modelId="{C2E989D9-3FDB-4FAC-8369-83B1D49E7E94}" type="presParOf" srcId="{BDBBC790-908F-4E5A-A95F-BAB204EC2F7B}" destId="{1001D541-7E45-415A-8FC3-329AA7F33946}" srcOrd="3" destOrd="0" presId="urn:microsoft.com/office/officeart/2009/layout/CircleArrowProcess"/>
    <dgm:cxn modelId="{2D4B4882-C490-4B02-9E36-50E2A3EFF858}" type="presParOf" srcId="{BDBBC790-908F-4E5A-A95F-BAB204EC2F7B}" destId="{33E2440A-F2DB-435C-B884-7E2A9C7519A1}" srcOrd="4" destOrd="0" presId="urn:microsoft.com/office/officeart/2009/layout/CircleArrowProcess"/>
    <dgm:cxn modelId="{FDC1ACB8-1E96-439F-AF36-AEBB589CABCE}" type="presParOf" srcId="{33E2440A-F2DB-435C-B884-7E2A9C7519A1}" destId="{9F381E52-6470-4D30-A358-C38A0BB242D9}" srcOrd="0" destOrd="0" presId="urn:microsoft.com/office/officeart/2009/layout/CircleArrowProcess"/>
    <dgm:cxn modelId="{9C245FAC-9ACE-47D7-8A74-EFDB20A7091E}" type="presParOf" srcId="{BDBBC790-908F-4E5A-A95F-BAB204EC2F7B}" destId="{2627E5F5-1F24-4062-8C98-DEE7C9E5D8F1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925B53-9A20-4799-9349-AD94225EA4FC}">
      <dsp:nvSpPr>
        <dsp:cNvPr id="0" name=""/>
        <dsp:cNvSpPr/>
      </dsp:nvSpPr>
      <dsp:spPr>
        <a:xfrm>
          <a:off x="2736039" y="0"/>
          <a:ext cx="2469881" cy="247025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52A90D-8AD3-49C9-AE73-E7D44530DCB9}">
      <dsp:nvSpPr>
        <dsp:cNvPr id="0" name=""/>
        <dsp:cNvSpPr/>
      </dsp:nvSpPr>
      <dsp:spPr>
        <a:xfrm>
          <a:off x="3281964" y="891837"/>
          <a:ext cx="1372465" cy="686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chemeClr val="bg1"/>
              </a:solidFill>
              <a:latin typeface="Perpetua Titling MT" panose="02020502060505020804" pitchFamily="18" charset="0"/>
            </a:rPr>
            <a:t>Socializar </a:t>
          </a:r>
          <a:endParaRPr lang="pt-BR" sz="1500" b="1" kern="1200" dirty="0">
            <a:solidFill>
              <a:schemeClr val="bg1"/>
            </a:solidFill>
            <a:latin typeface="Perpetua Titling MT" panose="02020502060505020804" pitchFamily="18" charset="0"/>
          </a:endParaRPr>
        </a:p>
      </dsp:txBody>
      <dsp:txXfrm>
        <a:off x="3281964" y="891837"/>
        <a:ext cx="1372465" cy="686068"/>
      </dsp:txXfrm>
    </dsp:sp>
    <dsp:sp modelId="{29FAC55A-4A64-4C3B-9650-1AA9B58361D3}">
      <dsp:nvSpPr>
        <dsp:cNvPr id="0" name=""/>
        <dsp:cNvSpPr/>
      </dsp:nvSpPr>
      <dsp:spPr>
        <a:xfrm>
          <a:off x="2050038" y="1419346"/>
          <a:ext cx="2469881" cy="2470257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01D541-7E45-415A-8FC3-329AA7F33946}">
      <dsp:nvSpPr>
        <dsp:cNvPr id="0" name=""/>
        <dsp:cNvSpPr/>
      </dsp:nvSpPr>
      <dsp:spPr>
        <a:xfrm>
          <a:off x="2443033" y="2356819"/>
          <a:ext cx="1683891" cy="611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bg1"/>
              </a:solidFill>
              <a:latin typeface="Perpetua Titling MT" panose="02020502060505020804" pitchFamily="18" charset="0"/>
            </a:rPr>
            <a:t>Capacitação</a:t>
          </a:r>
          <a:endParaRPr lang="pt-BR" sz="1400" b="1" kern="1200" dirty="0">
            <a:solidFill>
              <a:schemeClr val="bg1"/>
            </a:solidFill>
            <a:latin typeface="Perpetua Titling MT" panose="02020502060505020804" pitchFamily="18" charset="0"/>
          </a:endParaRPr>
        </a:p>
      </dsp:txBody>
      <dsp:txXfrm>
        <a:off x="2443033" y="2356819"/>
        <a:ext cx="1683891" cy="611218"/>
      </dsp:txXfrm>
    </dsp:sp>
    <dsp:sp modelId="{9F381E52-6470-4D30-A358-C38A0BB242D9}">
      <dsp:nvSpPr>
        <dsp:cNvPr id="0" name=""/>
        <dsp:cNvSpPr/>
      </dsp:nvSpPr>
      <dsp:spPr>
        <a:xfrm>
          <a:off x="2911830" y="3008541"/>
          <a:ext cx="2122010" cy="2122861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27E5F5-1F24-4062-8C98-DEE7C9E5D8F1}">
      <dsp:nvSpPr>
        <dsp:cNvPr id="0" name=""/>
        <dsp:cNvSpPr/>
      </dsp:nvSpPr>
      <dsp:spPr>
        <a:xfrm>
          <a:off x="3008426" y="3435425"/>
          <a:ext cx="1926035" cy="1313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bg1"/>
              </a:solidFill>
              <a:latin typeface="Perpetua Titling MT" panose="02020502060505020804" pitchFamily="18" charset="0"/>
            </a:rPr>
            <a:t>Planejamento</a:t>
          </a:r>
          <a:endParaRPr lang="pt-BR" sz="1400" b="1" kern="1200" dirty="0">
            <a:solidFill>
              <a:schemeClr val="bg1"/>
            </a:solidFill>
            <a:latin typeface="Perpetua Titling MT" panose="02020502060505020804" pitchFamily="18" charset="0"/>
          </a:endParaRPr>
        </a:p>
      </dsp:txBody>
      <dsp:txXfrm>
        <a:off x="3008426" y="3435425"/>
        <a:ext cx="1926035" cy="1313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8257D-7C29-4D5A-9EAA-EF7242C2935A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6D2F0B-B168-4C50-9261-20B94A83D5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7652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00105E-1926-4462-91D2-5B5BDD1081D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4081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00105E-1926-4462-91D2-5B5BDD1081D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1871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C1D9-0BC5-4557-8185-79B4C9040FB9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C8DA-D93C-4D5B-98E6-DAF6E53B0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59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C1D9-0BC5-4557-8185-79B4C9040FB9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C8DA-D93C-4D5B-98E6-DAF6E53B0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2522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C1D9-0BC5-4557-8185-79B4C9040FB9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C8DA-D93C-4D5B-98E6-DAF6E53B0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3707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vre: Forma 9">
            <a:extLst>
              <a:ext uri="{FF2B5EF4-FFF2-40B4-BE49-F238E27FC236}">
                <a16:creationId xmlns:a16="http://schemas.microsoft.com/office/drawing/2014/main" id="{B305EBB3-0F16-4B63-82ED-191AB224B8E2}"/>
              </a:ext>
            </a:extLst>
          </p:cNvPr>
          <p:cNvSpPr/>
          <p:nvPr userDrawn="1"/>
        </p:nvSpPr>
        <p:spPr>
          <a:xfrm>
            <a:off x="6676569" y="0"/>
            <a:ext cx="3522381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noProof="0"/>
          </a:p>
        </p:txBody>
      </p:sp>
      <p:sp>
        <p:nvSpPr>
          <p:cNvPr id="12" name="Espaço Reservado para Imagem 11">
            <a:extLst>
              <a:ext uri="{FF2B5EF4-FFF2-40B4-BE49-F238E27FC236}">
                <a16:creationId xmlns:a16="http://schemas.microsoft.com/office/drawing/2014/main" id="{1A440F4A-C2AF-406D-B420-CCF52F447AC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6676568" cy="685800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Inserir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 rtl="0"/>
            <a:r>
              <a:rPr lang="pt-BR" noProof="0"/>
              <a:t>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 rtl="0"/>
            <a:r>
              <a:rPr lang="pt-BR" noProof="0"/>
              <a:t>Subtítulo</a:t>
            </a: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EFDB39AB-B644-434A-9D55-AF3455D468E5}"/>
              </a:ext>
            </a:extLst>
          </p:cNvPr>
          <p:cNvGrpSpPr/>
          <p:nvPr userDrawn="1"/>
        </p:nvGrpSpPr>
        <p:grpSpPr>
          <a:xfrm>
            <a:off x="9140346" y="5054600"/>
            <a:ext cx="676275" cy="114300"/>
            <a:chOff x="9330846" y="5054600"/>
            <a:chExt cx="676275" cy="11430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F14E129-1970-4994-89E5-F7A67128AFE3}"/>
                </a:ext>
              </a:extLst>
            </p:cNvPr>
            <p:cNvSpPr/>
            <p:nvPr/>
          </p:nvSpPr>
          <p:spPr>
            <a:xfrm>
              <a:off x="933084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93336FA-97B2-4528-88E8-5FF97F86E216}"/>
                </a:ext>
              </a:extLst>
            </p:cNvPr>
            <p:cNvSpPr/>
            <p:nvPr/>
          </p:nvSpPr>
          <p:spPr>
            <a:xfrm>
              <a:off x="951817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A73C166-FCDF-40AE-8B0D-69C7E2C8573E}"/>
                </a:ext>
              </a:extLst>
            </p:cNvPr>
            <p:cNvSpPr/>
            <p:nvPr/>
          </p:nvSpPr>
          <p:spPr>
            <a:xfrm>
              <a:off x="970549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F418119-E3DD-44B0-A4AF-F8A98EC5863B}"/>
                </a:ext>
              </a:extLst>
            </p:cNvPr>
            <p:cNvSpPr/>
            <p:nvPr/>
          </p:nvSpPr>
          <p:spPr>
            <a:xfrm>
              <a:off x="989282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/>
            </a:p>
          </p:txBody>
        </p:sp>
      </p:grpSp>
    </p:spTree>
    <p:extLst>
      <p:ext uri="{BB962C8B-B14F-4D97-AF65-F5344CB8AC3E}">
        <p14:creationId xmlns:p14="http://schemas.microsoft.com/office/powerpoint/2010/main" val="4076553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C1D9-0BC5-4557-8185-79B4C9040FB9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C8DA-D93C-4D5B-98E6-DAF6E53B0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5034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C1D9-0BC5-4557-8185-79B4C9040FB9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C8DA-D93C-4D5B-98E6-DAF6E53B0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56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C1D9-0BC5-4557-8185-79B4C9040FB9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C8DA-D93C-4D5B-98E6-DAF6E53B0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19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C1D9-0BC5-4557-8185-79B4C9040FB9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C8DA-D93C-4D5B-98E6-DAF6E53B0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0494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C1D9-0BC5-4557-8185-79B4C9040FB9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C8DA-D93C-4D5B-98E6-DAF6E53B0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08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C1D9-0BC5-4557-8185-79B4C9040FB9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C8DA-D93C-4D5B-98E6-DAF6E53B0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789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C1D9-0BC5-4557-8185-79B4C9040FB9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C8DA-D93C-4D5B-98E6-DAF6E53B0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5526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C1D9-0BC5-4557-8185-79B4C9040FB9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C8DA-D93C-4D5B-98E6-DAF6E53B0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055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5C1D9-0BC5-4557-8185-79B4C9040FB9}" type="datetimeFigureOut">
              <a:rPr lang="pt-BR" smtClean="0"/>
              <a:t>29/03/2021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C8DA-D93C-4D5B-98E6-DAF6E53B0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514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1.png"/><Relationship Id="rId7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11" Type="http://schemas.microsoft.com/office/2007/relationships/diagramDrawing" Target="../diagrams/drawing1.xml"/><Relationship Id="rId5" Type="http://schemas.openxmlformats.org/officeDocument/2006/relationships/image" Target="../media/image3.png"/><Relationship Id="rId10" Type="http://schemas.openxmlformats.org/officeDocument/2006/relationships/diagramColors" Target="../diagrams/colors1.xml"/><Relationship Id="rId4" Type="http://schemas.openxmlformats.org/officeDocument/2006/relationships/image" Target="../media/image2.jpeg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kuWXpDJgbgRC_M5hj2XjMDws0WvlYUgG/view?usp=shari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bit.ly/ideiasensinohibridojamboar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/>
          <a:srcRect l="391" t="3518" b="3438"/>
          <a:stretch/>
        </p:blipFill>
        <p:spPr>
          <a:xfrm>
            <a:off x="0" y="1"/>
            <a:ext cx="12272210" cy="6857999"/>
          </a:xfrm>
          <a:prstGeom prst="rect">
            <a:avLst/>
          </a:prstGeom>
        </p:spPr>
      </p:pic>
      <p:pic>
        <p:nvPicPr>
          <p:cNvPr id="14" name="Espaço Reservado para Imagem 13" descr="Três pessoas sentadas a uma mesa de piquenique">
            <a:extLst>
              <a:ext uri="{FF2B5EF4-FFF2-40B4-BE49-F238E27FC236}">
                <a16:creationId xmlns:a16="http://schemas.microsoft.com/office/drawing/2014/main" id="{0B90EB26-97FD-4B8B-86E0-B00589E0946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849" b="-206"/>
          <a:stretch/>
        </p:blipFill>
        <p:spPr>
          <a:xfrm>
            <a:off x="6424654" y="1170971"/>
            <a:ext cx="5590882" cy="5585970"/>
          </a:xfrm>
        </p:spPr>
      </p:pic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5"/>
          <a:srcRect r="16158"/>
          <a:stretch/>
        </p:blipFill>
        <p:spPr>
          <a:xfrm>
            <a:off x="160421" y="527241"/>
            <a:ext cx="11883482" cy="6213798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60421" y="140474"/>
            <a:ext cx="11883482" cy="1037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7" name="Imagem 1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34" y="216095"/>
            <a:ext cx="4133850" cy="84455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28BAA8DA-C40B-4AB9-9407-30FB70335152}"/>
              </a:ext>
            </a:extLst>
          </p:cNvPr>
          <p:cNvSpPr txBox="1">
            <a:spLocks/>
          </p:cNvSpPr>
          <p:nvPr/>
        </p:nvSpPr>
        <p:spPr>
          <a:xfrm>
            <a:off x="80210" y="1235242"/>
            <a:ext cx="6237605" cy="3806658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VII ECONTRO PEDAGÓGICO</a:t>
            </a:r>
          </a:p>
          <a:p>
            <a:pPr algn="ctr">
              <a:lnSpc>
                <a:spcPct val="100000"/>
              </a:lnSpc>
            </a:pPr>
            <a:r>
              <a:rPr lang="pt-B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2021.1</a:t>
            </a:r>
          </a:p>
          <a:p>
            <a:pPr algn="ctr">
              <a:lnSpc>
                <a:spcPct val="100000"/>
              </a:lnSpc>
            </a:pP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pt-BR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Campus Acopiara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144379" y="5969694"/>
            <a:ext cx="6173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29, 30 e </a:t>
            </a:r>
            <a:r>
              <a:rPr lang="pt-BR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31 de março de 2021</a:t>
            </a:r>
            <a:endParaRPr lang="pt-BR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28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/>
          <a:srcRect l="391" t="3518" b="3438"/>
          <a:stretch/>
        </p:blipFill>
        <p:spPr>
          <a:xfrm>
            <a:off x="0" y="1"/>
            <a:ext cx="12272210" cy="6857999"/>
          </a:xfrm>
          <a:prstGeom prst="rect">
            <a:avLst/>
          </a:prstGeom>
        </p:spPr>
      </p:pic>
      <p:pic>
        <p:nvPicPr>
          <p:cNvPr id="14" name="Espaço Reservado para Imagem 13" descr="Três pessoas sentadas a uma mesa de piquenique">
            <a:extLst>
              <a:ext uri="{FF2B5EF4-FFF2-40B4-BE49-F238E27FC236}">
                <a16:creationId xmlns:a16="http://schemas.microsoft.com/office/drawing/2014/main" id="{0B90EB26-97FD-4B8B-86E0-B00589E0946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849" b="-206"/>
          <a:stretch/>
        </p:blipFill>
        <p:spPr>
          <a:xfrm>
            <a:off x="6424654" y="1170971"/>
            <a:ext cx="5590882" cy="5585970"/>
          </a:xfrm>
        </p:spPr>
      </p:pic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5"/>
          <a:srcRect r="16158"/>
          <a:stretch/>
        </p:blipFill>
        <p:spPr>
          <a:xfrm>
            <a:off x="160421" y="527241"/>
            <a:ext cx="11883482" cy="6213798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60421" y="140474"/>
            <a:ext cx="11883482" cy="1037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7" name="Imagem 1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34" y="216095"/>
            <a:ext cx="4133850" cy="8445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1117143545"/>
              </p:ext>
            </p:extLst>
          </p:nvPr>
        </p:nvGraphicFramePr>
        <p:xfrm>
          <a:off x="-664659" y="1422590"/>
          <a:ext cx="7255960" cy="5131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8064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/>
          <a:srcRect t="3518" b="3438"/>
          <a:stretch/>
        </p:blipFill>
        <p:spPr>
          <a:xfrm>
            <a:off x="-80211" y="0"/>
            <a:ext cx="12384505" cy="6857999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 flipV="1">
            <a:off x="632460" y="1812757"/>
            <a:ext cx="5374105" cy="1604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flipV="1">
            <a:off x="6318182" y="1796715"/>
            <a:ext cx="5374105" cy="1604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ângulo 20"/>
          <p:cNvSpPr/>
          <p:nvPr/>
        </p:nvSpPr>
        <p:spPr>
          <a:xfrm>
            <a:off x="561474" y="1395661"/>
            <a:ext cx="5445091" cy="487506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96838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sz="2400" b="1" dirty="0" smtClean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MANNHÃ (SÍNCRONO)</a:t>
            </a:r>
            <a:endParaRPr lang="pt-BR" sz="2400" dirty="0"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6318183" y="1382134"/>
            <a:ext cx="5694948" cy="460382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96838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sz="2400" b="1" dirty="0" smtClean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TARDE (SÍNCRONO)</a:t>
            </a:r>
            <a:endParaRPr lang="pt-BR" sz="2400" dirty="0"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632460" y="2051885"/>
            <a:ext cx="5321968" cy="3913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6838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sz="2200" b="1" dirty="0" smtClean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08h </a:t>
            </a:r>
            <a:r>
              <a:rPr lang="pt-BR" sz="2200" b="1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-</a:t>
            </a:r>
            <a:r>
              <a:rPr lang="pt-BR" sz="2200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 Abertura</a:t>
            </a:r>
            <a:endParaRPr lang="pt-BR" sz="2200" dirty="0">
              <a:latin typeface="Rockwell" panose="02060603020205020403" pitchFamily="18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96838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sz="2200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        - Equipe de Gestão da Reitoria. </a:t>
            </a:r>
            <a:endParaRPr lang="pt-BR" sz="2200" dirty="0">
              <a:latin typeface="Rockwell" panose="02060603020205020403" pitchFamily="18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96838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sz="2200" b="1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09h </a:t>
            </a:r>
            <a:r>
              <a:rPr lang="pt-BR" sz="2200" b="1" dirty="0" smtClean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-</a:t>
            </a:r>
            <a:r>
              <a:rPr lang="pt-BR" sz="2200" dirty="0" smtClean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 Gestão </a:t>
            </a:r>
            <a:r>
              <a:rPr lang="pt-BR" sz="2200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do campus.</a:t>
            </a:r>
            <a:endParaRPr lang="pt-BR" sz="2200" dirty="0">
              <a:latin typeface="Rockwell" panose="02060603020205020403" pitchFamily="18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96838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sz="2200" b="1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10h -</a:t>
            </a:r>
            <a:r>
              <a:rPr lang="pt-BR" sz="2200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 Intervalo.</a:t>
            </a:r>
            <a:endParaRPr lang="pt-BR" sz="2200" dirty="0">
              <a:latin typeface="Rockwell" panose="02060603020205020403" pitchFamily="18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96838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sz="2200" b="1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10h20 - </a:t>
            </a:r>
            <a:r>
              <a:rPr lang="pt-BR" sz="2200" dirty="0" err="1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Napne</a:t>
            </a:r>
            <a:r>
              <a:rPr lang="pt-BR" sz="2200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 e </a:t>
            </a:r>
            <a:r>
              <a:rPr lang="pt-BR" sz="2200" dirty="0" err="1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Neabi</a:t>
            </a:r>
            <a:r>
              <a:rPr lang="pt-BR" sz="2200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.</a:t>
            </a:r>
            <a:endParaRPr lang="pt-BR" sz="2200" dirty="0">
              <a:latin typeface="Rockwell" panose="02060603020205020403" pitchFamily="18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96838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sz="2200" b="1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11h20 -</a:t>
            </a:r>
            <a:r>
              <a:rPr lang="pt-BR" sz="2200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 Pesquisa e Extensão no Campus. </a:t>
            </a:r>
            <a:endParaRPr lang="pt-BR" sz="2200" dirty="0">
              <a:latin typeface="Rockwell" panose="02060603020205020403" pitchFamily="18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96838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sz="2200" b="1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12h20 -</a:t>
            </a:r>
            <a:r>
              <a:rPr lang="pt-BR" sz="2200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 Intervalo para almoço.</a:t>
            </a:r>
            <a:endParaRPr lang="pt-BR" sz="2200" dirty="0">
              <a:latin typeface="Rockwell" panose="02060603020205020403" pitchFamily="18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6318182" y="2051885"/>
            <a:ext cx="5374105" cy="3427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6838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sz="2200" b="1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14h - </a:t>
            </a:r>
            <a:r>
              <a:rPr lang="pt-BR" sz="2200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Palestra: "</a:t>
            </a:r>
            <a:r>
              <a:rPr lang="pt-BR" sz="2200" b="1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Saúde Mental e Educação no contexto do ensino remoto</a:t>
            </a:r>
            <a:r>
              <a:rPr lang="pt-BR" sz="2200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". Psicóloga </a:t>
            </a:r>
            <a:r>
              <a:rPr lang="pt-BR" sz="2200" dirty="0" err="1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Myrla</a:t>
            </a:r>
            <a:r>
              <a:rPr lang="pt-BR" sz="2200" dirty="0">
                <a:latin typeface="Rockwell" panose="02060603020205020403" pitchFamily="18" charset="0"/>
                <a:ea typeface="Trebuchet MS" panose="020B0603020202020204" pitchFamily="34" charset="0"/>
                <a:cs typeface="Arial" panose="020B0604020202020204" pitchFamily="34" charset="0"/>
              </a:rPr>
              <a:t> Alves de Oliveira</a:t>
            </a:r>
            <a:r>
              <a:rPr lang="pt-BR" sz="2200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 (IFCE - Iguatu).</a:t>
            </a:r>
            <a:endParaRPr lang="pt-BR" sz="2200" dirty="0">
              <a:latin typeface="Rockwell" panose="02060603020205020403" pitchFamily="18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96838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sz="2200" b="1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15h40 - </a:t>
            </a:r>
            <a:r>
              <a:rPr lang="pt-BR" sz="2200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Intervalo.</a:t>
            </a:r>
            <a:endParaRPr lang="pt-BR" sz="2200" dirty="0">
              <a:latin typeface="Rockwell" panose="02060603020205020403" pitchFamily="18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96838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sz="2200" b="1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16h - </a:t>
            </a:r>
            <a:r>
              <a:rPr lang="pt-BR" sz="2200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Medidas de intervenção para permanência e êxito discente (PPE). </a:t>
            </a:r>
            <a:endParaRPr lang="pt-BR" sz="2200" dirty="0">
              <a:latin typeface="Rockwell" panose="02060603020205020403" pitchFamily="18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96838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sz="2200" b="1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17h - </a:t>
            </a:r>
            <a:r>
              <a:rPr lang="pt-BR" sz="2200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Encerramento do dia.</a:t>
            </a:r>
            <a:endParaRPr lang="pt-BR" sz="2200" dirty="0">
              <a:latin typeface="Rockwell" panose="02060603020205020403" pitchFamily="18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7" name="Grupo 3" descr="elemento decorativo">
            <a:extLst>
              <a:ext uri="{FF2B5EF4-FFF2-40B4-BE49-F238E27FC236}">
                <a16:creationId xmlns:a16="http://schemas.microsoft.com/office/drawing/2014/main" id="{EB664AAE-5AE9-41D7-8346-002B9F445323}"/>
              </a:ext>
            </a:extLst>
          </p:cNvPr>
          <p:cNvGrpSpPr/>
          <p:nvPr/>
        </p:nvGrpSpPr>
        <p:grpSpPr>
          <a:xfrm>
            <a:off x="144379" y="139218"/>
            <a:ext cx="11939671" cy="1026869"/>
            <a:chOff x="-3740" y="0"/>
            <a:chExt cx="6248017" cy="6858000"/>
          </a:xfrm>
        </p:grpSpPr>
        <p:sp>
          <p:nvSpPr>
            <p:cNvPr id="28" name="Forma Livre: Forma 10">
              <a:extLst>
                <a:ext uri="{FF2B5EF4-FFF2-40B4-BE49-F238E27FC236}">
                  <a16:creationId xmlns:a16="http://schemas.microsoft.com/office/drawing/2014/main" id="{927C3783-B800-4093-BB0D-D5AEF08C3B59}"/>
                </a:ext>
              </a:extLst>
            </p:cNvPr>
            <p:cNvSpPr/>
            <p:nvPr/>
          </p:nvSpPr>
          <p:spPr>
            <a:xfrm>
              <a:off x="-3740" y="0"/>
              <a:ext cx="6208649" cy="6858000"/>
            </a:xfrm>
            <a:custGeom>
              <a:avLst/>
              <a:gdLst>
                <a:gd name="connsiteX0" fmla="*/ 0 w 6208649"/>
                <a:gd name="connsiteY0" fmla="*/ 0 h 6858000"/>
                <a:gd name="connsiteX1" fmla="*/ 6208649 w 6208649"/>
                <a:gd name="connsiteY1" fmla="*/ 0 h 6858000"/>
                <a:gd name="connsiteX2" fmla="*/ 2737815 w 6208649"/>
                <a:gd name="connsiteY2" fmla="*/ 6858000 h 6858000"/>
                <a:gd name="connsiteX3" fmla="*/ 0 w 6208649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08649" h="6858000">
                  <a:moveTo>
                    <a:pt x="0" y="0"/>
                  </a:moveTo>
                  <a:lnTo>
                    <a:pt x="6208649" y="0"/>
                  </a:lnTo>
                  <a:lnTo>
                    <a:pt x="273781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accent6">
                <a:lumMod val="75000"/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BR"/>
            </a:p>
          </p:txBody>
        </p:sp>
        <p:sp>
          <p:nvSpPr>
            <p:cNvPr id="29" name="Retângulo 28">
              <a:extLst>
                <a:ext uri="{FF2B5EF4-FFF2-40B4-BE49-F238E27FC236}">
                  <a16:creationId xmlns:a16="http://schemas.microsoft.com/office/drawing/2014/main" id="{B576E978-A841-4A4F-B153-CC369D9391D3}"/>
                </a:ext>
              </a:extLst>
            </p:cNvPr>
            <p:cNvSpPr/>
            <p:nvPr/>
          </p:nvSpPr>
          <p:spPr>
            <a:xfrm>
              <a:off x="-3740" y="0"/>
              <a:ext cx="6248017" cy="6858000"/>
            </a:xfrm>
            <a:prstGeom prst="rect">
              <a:avLst/>
            </a:prstGeom>
            <a:solidFill>
              <a:schemeClr val="accent6">
                <a:lumMod val="50000"/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/>
            </a:p>
          </p:txBody>
        </p:sp>
      </p:grpSp>
      <p:sp>
        <p:nvSpPr>
          <p:cNvPr id="16" name="Retângulo 15"/>
          <p:cNvSpPr/>
          <p:nvPr/>
        </p:nvSpPr>
        <p:spPr>
          <a:xfrm>
            <a:off x="561474" y="363438"/>
            <a:ext cx="5445091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3000"/>
              </a:spcBef>
              <a:spcAft>
                <a:spcPts val="0"/>
              </a:spcAft>
            </a:pPr>
            <a:r>
              <a:rPr lang="pt-BR" sz="28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29/03/21 </a:t>
            </a:r>
            <a:r>
              <a:rPr lang="pt-BR" sz="28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(Segunda-feira)</a:t>
            </a:r>
            <a:endParaRPr lang="pt-BR" sz="28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9496926" y="497306"/>
            <a:ext cx="25162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 Encontro 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Pedagógico</a:t>
            </a:r>
          </a:p>
          <a:p>
            <a:pPr algn="ctr"/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Campus Acopiara</a:t>
            </a:r>
            <a:endParaRPr lang="pt-B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Imagem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504" y="6095999"/>
            <a:ext cx="2508463" cy="4949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229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/>
          <a:srcRect t="3518" b="3438"/>
          <a:stretch/>
        </p:blipFill>
        <p:spPr>
          <a:xfrm>
            <a:off x="0" y="0"/>
            <a:ext cx="12304294" cy="6857999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657726" y="1395661"/>
            <a:ext cx="5348839" cy="487506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96838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sz="2400" b="1" dirty="0" smtClean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MANNHÃ (</a:t>
            </a: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ASSÍNCRONO</a:t>
            </a:r>
            <a:r>
              <a:rPr lang="pt-BR" sz="2400" b="1" dirty="0" smtClean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)</a:t>
            </a:r>
            <a:endParaRPr lang="pt-BR" sz="2400" dirty="0"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 flipV="1">
            <a:off x="632460" y="1812757"/>
            <a:ext cx="5374105" cy="1604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flipV="1">
            <a:off x="6318182" y="1796715"/>
            <a:ext cx="5374105" cy="1604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6318183" y="1382134"/>
            <a:ext cx="5694948" cy="460382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96838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sz="2400" b="1" dirty="0" smtClean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TARDE (SÍNCRONO)</a:t>
            </a:r>
            <a:endParaRPr lang="pt-BR" sz="2400" dirty="0"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25642" y="1957135"/>
            <a:ext cx="538092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Oficina Parte I: "</a:t>
            </a:r>
            <a:r>
              <a:rPr lang="pt-BR" sz="2400" b="1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Recursos atrativos para sala de aula invertida: </a:t>
            </a:r>
            <a:r>
              <a:rPr lang="pt-BR" sz="2400" b="1" dirty="0" err="1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nearpod</a:t>
            </a:r>
            <a:r>
              <a:rPr lang="pt-BR" sz="2400" b="1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 e </a:t>
            </a:r>
            <a:r>
              <a:rPr lang="pt-BR" sz="2400" b="1" dirty="0" err="1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gamificação</a:t>
            </a:r>
            <a:r>
              <a:rPr lang="pt-BR" sz="2400" b="1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 com uso do Google </a:t>
            </a:r>
            <a:r>
              <a:rPr lang="pt-BR" sz="2400" b="1" dirty="0" err="1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Forms</a:t>
            </a:r>
            <a:r>
              <a:rPr lang="pt-BR" sz="2400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". </a:t>
            </a:r>
            <a:r>
              <a:rPr lang="pt-BR" sz="2400" dirty="0" smtClean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dirty="0" err="1" smtClean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Profª</a:t>
            </a:r>
            <a:r>
              <a:rPr lang="pt-BR" sz="2400" dirty="0" smtClean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sz="2400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Adriana </a:t>
            </a:r>
            <a:r>
              <a:rPr lang="pt-BR" sz="2400" dirty="0" err="1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Zanki</a:t>
            </a:r>
            <a:r>
              <a:rPr lang="pt-BR" sz="2400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pt-BR" sz="2400" dirty="0" err="1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Cordenonsi</a:t>
            </a:r>
            <a:r>
              <a:rPr lang="pt-BR" sz="2400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 (IFRO -  Porto Velho Zona Norte</a:t>
            </a:r>
            <a:r>
              <a:rPr lang="pt-BR" sz="2400" dirty="0" smtClean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).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pt-BR" sz="2000" dirty="0" smtClean="0">
                <a:solidFill>
                  <a:schemeClr val="accent2">
                    <a:lumMod val="75000"/>
                  </a:schemeClr>
                </a:solidFill>
                <a:latin typeface="Rockwell" panose="02060603020205020403" pitchFamily="18" charset="0"/>
              </a:rPr>
              <a:t>O material foi disponibilizado por e-mail: Roteiro da Oficina</a:t>
            </a:r>
          </a:p>
        </p:txBody>
      </p:sp>
      <p:sp>
        <p:nvSpPr>
          <p:cNvPr id="4" name="Retângulo 3"/>
          <p:cNvSpPr/>
          <p:nvPr/>
        </p:nvSpPr>
        <p:spPr>
          <a:xfrm>
            <a:off x="6384759" y="1957135"/>
            <a:ext cx="53075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14h - </a:t>
            </a:r>
            <a:r>
              <a:rPr lang="pt-BR" sz="2400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Oficina Parte II. </a:t>
            </a:r>
            <a:r>
              <a:rPr lang="pt-BR" sz="2400" dirty="0" err="1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Profª</a:t>
            </a:r>
            <a:r>
              <a:rPr lang="pt-BR" sz="2400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 Adriana </a:t>
            </a:r>
            <a:r>
              <a:rPr lang="pt-BR" sz="2400" dirty="0" err="1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Zanki</a:t>
            </a:r>
            <a:r>
              <a:rPr lang="pt-BR" sz="2400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 (IFRO - Campus Porto Velho Zona Norte</a:t>
            </a:r>
            <a:r>
              <a:rPr lang="pt-BR" sz="2400" dirty="0" smtClean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).</a:t>
            </a:r>
            <a:endParaRPr lang="pt-BR" sz="2400" dirty="0"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16h </a:t>
            </a:r>
            <a:r>
              <a:rPr lang="pt-BR" sz="2400" b="1" dirty="0" smtClean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- </a:t>
            </a:r>
            <a:r>
              <a:rPr lang="pt-BR" sz="2400" dirty="0" smtClean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Intervalo.</a:t>
            </a:r>
            <a:endParaRPr lang="pt-BR" sz="2400" dirty="0"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16h10 - </a:t>
            </a:r>
            <a:r>
              <a:rPr lang="pt-BR" sz="2400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Apresentação do calendário letivo 2021.1. Datas acadêmicas</a:t>
            </a:r>
            <a:r>
              <a:rPr lang="pt-BR" sz="2400" dirty="0" smtClean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.</a:t>
            </a:r>
            <a:endParaRPr lang="pt-BR" sz="2400" dirty="0"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b="1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17h </a:t>
            </a:r>
            <a:r>
              <a:rPr lang="pt-BR" sz="2400" b="1" dirty="0" smtClean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– </a:t>
            </a:r>
            <a:r>
              <a:rPr lang="pt-BR" sz="2400" dirty="0" smtClean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Encaminhamentos e Encerramento </a:t>
            </a:r>
            <a:r>
              <a:rPr lang="pt-BR" sz="2400" dirty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do dia.</a:t>
            </a:r>
            <a:endParaRPr lang="pt-BR" sz="2400" dirty="0"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3" name="Grupo 3" descr="elemento decorativo">
            <a:extLst>
              <a:ext uri="{FF2B5EF4-FFF2-40B4-BE49-F238E27FC236}">
                <a16:creationId xmlns:a16="http://schemas.microsoft.com/office/drawing/2014/main" id="{EB664AAE-5AE9-41D7-8346-002B9F445323}"/>
              </a:ext>
            </a:extLst>
          </p:cNvPr>
          <p:cNvGrpSpPr/>
          <p:nvPr/>
        </p:nvGrpSpPr>
        <p:grpSpPr>
          <a:xfrm>
            <a:off x="208546" y="139218"/>
            <a:ext cx="11875504" cy="1026869"/>
            <a:chOff x="-3740" y="0"/>
            <a:chExt cx="6248017" cy="6858000"/>
          </a:xfrm>
        </p:grpSpPr>
        <p:sp>
          <p:nvSpPr>
            <p:cNvPr id="24" name="Forma Livre: Forma 10">
              <a:extLst>
                <a:ext uri="{FF2B5EF4-FFF2-40B4-BE49-F238E27FC236}">
                  <a16:creationId xmlns:a16="http://schemas.microsoft.com/office/drawing/2014/main" id="{927C3783-B800-4093-BB0D-D5AEF08C3B59}"/>
                </a:ext>
              </a:extLst>
            </p:cNvPr>
            <p:cNvSpPr/>
            <p:nvPr/>
          </p:nvSpPr>
          <p:spPr>
            <a:xfrm>
              <a:off x="-3740" y="0"/>
              <a:ext cx="6208649" cy="6858000"/>
            </a:xfrm>
            <a:custGeom>
              <a:avLst/>
              <a:gdLst>
                <a:gd name="connsiteX0" fmla="*/ 0 w 6208649"/>
                <a:gd name="connsiteY0" fmla="*/ 0 h 6858000"/>
                <a:gd name="connsiteX1" fmla="*/ 6208649 w 6208649"/>
                <a:gd name="connsiteY1" fmla="*/ 0 h 6858000"/>
                <a:gd name="connsiteX2" fmla="*/ 2737815 w 6208649"/>
                <a:gd name="connsiteY2" fmla="*/ 6858000 h 6858000"/>
                <a:gd name="connsiteX3" fmla="*/ 0 w 6208649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08649" h="6858000">
                  <a:moveTo>
                    <a:pt x="0" y="0"/>
                  </a:moveTo>
                  <a:lnTo>
                    <a:pt x="6208649" y="0"/>
                  </a:lnTo>
                  <a:lnTo>
                    <a:pt x="273781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accent6">
                <a:lumMod val="75000"/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BR"/>
            </a:p>
          </p:txBody>
        </p:sp>
        <p:sp>
          <p:nvSpPr>
            <p:cNvPr id="25" name="Retângulo 24">
              <a:extLst>
                <a:ext uri="{FF2B5EF4-FFF2-40B4-BE49-F238E27FC236}">
                  <a16:creationId xmlns:a16="http://schemas.microsoft.com/office/drawing/2014/main" id="{B576E978-A841-4A4F-B153-CC369D9391D3}"/>
                </a:ext>
              </a:extLst>
            </p:cNvPr>
            <p:cNvSpPr/>
            <p:nvPr/>
          </p:nvSpPr>
          <p:spPr>
            <a:xfrm>
              <a:off x="-3740" y="0"/>
              <a:ext cx="6248017" cy="6858000"/>
            </a:xfrm>
            <a:prstGeom prst="rect">
              <a:avLst/>
            </a:prstGeom>
            <a:solidFill>
              <a:schemeClr val="accent6">
                <a:lumMod val="50000"/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/>
            </a:p>
          </p:txBody>
        </p:sp>
      </p:grpSp>
      <p:sp>
        <p:nvSpPr>
          <p:cNvPr id="16" name="Retângulo 15"/>
          <p:cNvSpPr/>
          <p:nvPr/>
        </p:nvSpPr>
        <p:spPr>
          <a:xfrm>
            <a:off x="625642" y="363439"/>
            <a:ext cx="5380923" cy="520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3000"/>
              </a:spcBef>
              <a:spcAft>
                <a:spcPts val="0"/>
              </a:spcAft>
            </a:pPr>
            <a:r>
              <a:rPr lang="pt-BR" sz="28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30/03/21 (terça-feira)</a:t>
            </a:r>
            <a:endParaRPr lang="pt-BR" sz="28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9496926" y="497306"/>
            <a:ext cx="25162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 Encontro 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Pedagógico</a:t>
            </a:r>
          </a:p>
          <a:p>
            <a:pPr algn="ctr"/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Campus Acopiara</a:t>
            </a:r>
            <a:endParaRPr lang="pt-B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Imagem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504" y="6095999"/>
            <a:ext cx="2508463" cy="4949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517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/>
          <a:srcRect t="3518" b="3438"/>
          <a:stretch/>
        </p:blipFill>
        <p:spPr>
          <a:xfrm>
            <a:off x="0" y="0"/>
            <a:ext cx="12304294" cy="6857999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657726" y="1363577"/>
            <a:ext cx="5348839" cy="487506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96838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sz="2400" b="1" dirty="0" smtClean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MANNHÃ (</a:t>
            </a: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ASSÍNCRONO</a:t>
            </a:r>
            <a:r>
              <a:rPr lang="pt-BR" sz="2400" b="1" dirty="0" smtClean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)</a:t>
            </a:r>
            <a:endParaRPr lang="pt-BR" sz="2400" dirty="0"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 flipV="1">
            <a:off x="632460" y="1812757"/>
            <a:ext cx="5374105" cy="1604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flipV="1">
            <a:off x="6318182" y="1796715"/>
            <a:ext cx="5374105" cy="1604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6318183" y="1350050"/>
            <a:ext cx="5694948" cy="487506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96838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sz="2400" b="1" dirty="0" smtClean="0">
                <a:latin typeface="Rockwell" panose="02060603020205020403" pitchFamily="18" charset="0"/>
                <a:ea typeface="Trebuchet MS" panose="020B0603020202020204" pitchFamily="34" charset="0"/>
                <a:cs typeface="Trebuchet MS" panose="020B0603020202020204" pitchFamily="34" charset="0"/>
              </a:rPr>
              <a:t>TARDE (SÍNCRONO)</a:t>
            </a:r>
            <a:endParaRPr lang="pt-BR" sz="2400" dirty="0">
              <a:latin typeface="Trebuchet MS" panose="020B060302020202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73768" y="1892968"/>
            <a:ext cx="5293895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200" dirty="0" smtClean="0">
                <a:latin typeface="Rockwell" panose="02060603020205020403" pitchFamily="18" charset="0"/>
              </a:rPr>
              <a:t>Palestra "</a:t>
            </a:r>
            <a:r>
              <a:rPr lang="pt-BR" sz="2200" b="1" dirty="0" smtClean="0">
                <a:latin typeface="Rockwell" panose="02060603020205020403" pitchFamily="18" charset="0"/>
              </a:rPr>
              <a:t>Do </a:t>
            </a:r>
            <a:r>
              <a:rPr lang="pt-BR" sz="2200" b="1" dirty="0">
                <a:latin typeface="Rockwell" panose="02060603020205020403" pitchFamily="18" charset="0"/>
              </a:rPr>
              <a:t>ensino remoto ao Híbrido: Por onde começar?</a:t>
            </a:r>
            <a:r>
              <a:rPr lang="pt-BR" sz="2200" dirty="0">
                <a:latin typeface="Rockwell" panose="02060603020205020403" pitchFamily="18" charset="0"/>
              </a:rPr>
              <a:t>" </a:t>
            </a:r>
            <a:r>
              <a:rPr lang="pt-BR" sz="2200" dirty="0" err="1">
                <a:latin typeface="Rockwell" panose="02060603020205020403" pitchFamily="18" charset="0"/>
              </a:rPr>
              <a:t>Profª</a:t>
            </a:r>
            <a:r>
              <a:rPr lang="pt-BR" sz="2200" dirty="0">
                <a:latin typeface="Rockwell" panose="02060603020205020403" pitchFamily="18" charset="0"/>
              </a:rPr>
              <a:t>. </a:t>
            </a:r>
            <a:r>
              <a:rPr lang="pt-BR" sz="2200" dirty="0" err="1">
                <a:latin typeface="Rockwell" panose="02060603020205020403" pitchFamily="18" charset="0"/>
              </a:rPr>
              <a:t>Alanna</a:t>
            </a:r>
            <a:r>
              <a:rPr lang="pt-BR" sz="2200" dirty="0">
                <a:latin typeface="Rockwell" panose="02060603020205020403" pitchFamily="18" charset="0"/>
              </a:rPr>
              <a:t> Carvalho/ IFCE Horizonte</a:t>
            </a:r>
            <a:r>
              <a:rPr lang="pt-BR" sz="2200" dirty="0" smtClean="0">
                <a:latin typeface="Rockwell" panose="02060603020205020403" pitchFamily="18" charset="0"/>
              </a:rPr>
              <a:t>.</a:t>
            </a:r>
            <a:endParaRPr lang="pt-BR" sz="2200" dirty="0">
              <a:latin typeface="Rockwell" panose="02060603020205020403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1900" dirty="0" smtClean="0">
                <a:solidFill>
                  <a:schemeClr val="accent2">
                    <a:lumMod val="75000"/>
                  </a:schemeClr>
                </a:solidFill>
                <a:latin typeface="Rockwell" panose="02060603020205020403" pitchFamily="18" charset="0"/>
              </a:rPr>
              <a:t>Vídeo</a:t>
            </a:r>
            <a:r>
              <a:rPr lang="pt-BR" sz="1900" dirty="0">
                <a:solidFill>
                  <a:schemeClr val="accent2">
                    <a:lumMod val="75000"/>
                  </a:schemeClr>
                </a:solidFill>
                <a:latin typeface="Rockwell" panose="02060603020205020403" pitchFamily="18" charset="0"/>
              </a:rPr>
              <a:t>: </a:t>
            </a:r>
            <a:r>
              <a:rPr lang="pt-BR" sz="1900" dirty="0">
                <a:solidFill>
                  <a:schemeClr val="accent2">
                    <a:lumMod val="75000"/>
                  </a:schemeClr>
                </a:solidFill>
                <a:latin typeface="Rockwell" panose="02060603020205020403" pitchFamily="18" charset="0"/>
                <a:hlinkClick r:id="rId3"/>
              </a:rPr>
              <a:t>https://</a:t>
            </a:r>
            <a:r>
              <a:rPr lang="pt-BR" sz="1900" dirty="0" smtClean="0">
                <a:solidFill>
                  <a:schemeClr val="accent2">
                    <a:lumMod val="75000"/>
                  </a:schemeClr>
                </a:solidFill>
                <a:latin typeface="Rockwell" panose="02060603020205020403" pitchFamily="18" charset="0"/>
                <a:hlinkClick r:id="rId3"/>
              </a:rPr>
              <a:t>drive.google.com/file/d/1kuWXpDJgbgRC_M5hj2XjMDws0WvlYUgG/view?usp=sharing</a:t>
            </a:r>
            <a:endParaRPr lang="pt-BR" sz="1900" dirty="0" smtClean="0">
              <a:solidFill>
                <a:schemeClr val="accent2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1900" dirty="0" smtClean="0">
                <a:solidFill>
                  <a:schemeClr val="accent2">
                    <a:lumMod val="75000"/>
                  </a:schemeClr>
                </a:solidFill>
                <a:latin typeface="Rockwell" panose="02060603020205020403" pitchFamily="18" charset="0"/>
              </a:rPr>
              <a:t>Atividade 1: </a:t>
            </a:r>
            <a:r>
              <a:rPr lang="pt-BR" sz="1900" dirty="0" smtClean="0">
                <a:solidFill>
                  <a:schemeClr val="accent2">
                    <a:lumMod val="75000"/>
                  </a:schemeClr>
                </a:solidFill>
                <a:latin typeface="Rockwell" panose="02060603020205020403" pitchFamily="18" charset="0"/>
                <a:hlinkClick r:id="rId4"/>
              </a:rPr>
              <a:t>http</a:t>
            </a:r>
            <a:r>
              <a:rPr lang="pt-BR" sz="1900" dirty="0">
                <a:solidFill>
                  <a:schemeClr val="accent2">
                    <a:lumMod val="75000"/>
                  </a:schemeClr>
                </a:solidFill>
                <a:latin typeface="Rockwell" panose="02060603020205020403" pitchFamily="18" charset="0"/>
                <a:hlinkClick r:id="rId4"/>
              </a:rPr>
              <a:t>://</a:t>
            </a:r>
            <a:r>
              <a:rPr lang="pt-BR" sz="1900" dirty="0" smtClean="0">
                <a:solidFill>
                  <a:schemeClr val="accent2">
                    <a:lumMod val="75000"/>
                  </a:schemeClr>
                </a:solidFill>
                <a:latin typeface="Rockwell" panose="02060603020205020403" pitchFamily="18" charset="0"/>
                <a:hlinkClick r:id="rId4"/>
              </a:rPr>
              <a:t>bit.ly/ideiasensinohibridojamboard</a:t>
            </a:r>
            <a:endParaRPr lang="pt-BR" sz="1900" dirty="0" smtClean="0">
              <a:solidFill>
                <a:schemeClr val="accent2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1900" dirty="0" smtClean="0">
                <a:solidFill>
                  <a:schemeClr val="accent2">
                    <a:lumMod val="75000"/>
                  </a:schemeClr>
                </a:solidFill>
                <a:latin typeface="Rockwell" panose="02060603020205020403" pitchFamily="18" charset="0"/>
              </a:rPr>
              <a:t>Atividade 2: </a:t>
            </a:r>
            <a:r>
              <a:rPr lang="pt-BR" sz="1900" dirty="0" smtClean="0">
                <a:latin typeface="Rockwell" panose="02060603020205020403" pitchFamily="18" charset="0"/>
              </a:rPr>
              <a:t>Reunião </a:t>
            </a:r>
            <a:r>
              <a:rPr lang="pt-BR" sz="1900" dirty="0">
                <a:latin typeface="Rockwell" panose="02060603020205020403" pitchFamily="18" charset="0"/>
              </a:rPr>
              <a:t>dos grupos de trabalho. Cada grupo deverá elaborar </a:t>
            </a:r>
            <a:r>
              <a:rPr lang="pt-BR" sz="1900" dirty="0" smtClean="0">
                <a:latin typeface="Rockwell" panose="02060603020205020403" pitchFamily="18" charset="0"/>
              </a:rPr>
              <a:t>pelo menos 2 </a:t>
            </a:r>
            <a:r>
              <a:rPr lang="pt-BR" sz="1900" dirty="0">
                <a:latin typeface="Rockwell" panose="02060603020205020403" pitchFamily="18" charset="0"/>
              </a:rPr>
              <a:t>perguntas ou comentários sobre a palestra</a:t>
            </a:r>
            <a:r>
              <a:rPr lang="pt-BR" sz="1900" dirty="0" smtClean="0">
                <a:latin typeface="Rockwell" panose="02060603020205020403" pitchFamily="18" charset="0"/>
              </a:rPr>
              <a:t>.</a:t>
            </a:r>
          </a:p>
        </p:txBody>
      </p:sp>
      <p:sp>
        <p:nvSpPr>
          <p:cNvPr id="4" name="Retângulo 3"/>
          <p:cNvSpPr/>
          <p:nvPr/>
        </p:nvSpPr>
        <p:spPr>
          <a:xfrm>
            <a:off x="6400800" y="1860884"/>
            <a:ext cx="529148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200" b="1" dirty="0">
                <a:latin typeface="Rockwell" panose="02060603020205020403" pitchFamily="18" charset="0"/>
              </a:rPr>
              <a:t>14h - </a:t>
            </a:r>
            <a:r>
              <a:rPr lang="pt-BR" sz="2200" dirty="0" smtClean="0">
                <a:latin typeface="Rockwell" panose="02060603020205020403" pitchFamily="18" charset="0"/>
              </a:rPr>
              <a:t>Discussão </a:t>
            </a:r>
            <a:r>
              <a:rPr lang="pt-BR" sz="2200" dirty="0">
                <a:latin typeface="Rockwell" panose="02060603020205020403" pitchFamily="18" charset="0"/>
              </a:rPr>
              <a:t>sobre a </a:t>
            </a:r>
            <a:r>
              <a:rPr lang="pt-BR" sz="2200" dirty="0" smtClean="0">
                <a:latin typeface="Rockwell" panose="02060603020205020403" pitchFamily="18" charset="0"/>
              </a:rPr>
              <a:t>palestra: </a:t>
            </a:r>
            <a:r>
              <a:rPr lang="pt-BR" sz="2200" dirty="0">
                <a:latin typeface="Rockwell" panose="02060603020205020403" pitchFamily="18" charset="0"/>
              </a:rPr>
              <a:t>participação dos grupos de trabalho</a:t>
            </a:r>
            <a:r>
              <a:rPr lang="pt-BR" sz="2200" dirty="0" smtClean="0">
                <a:latin typeface="Rockwell" panose="02060603020205020403" pitchFamily="18" charset="0"/>
              </a:rPr>
              <a:t> e da palestrante </a:t>
            </a:r>
            <a:r>
              <a:rPr lang="pt-BR" sz="2200" dirty="0" err="1" smtClean="0">
                <a:latin typeface="Rockwell" panose="02060603020205020403" pitchFamily="18" charset="0"/>
              </a:rPr>
              <a:t>Profª</a:t>
            </a:r>
            <a:r>
              <a:rPr lang="pt-BR" sz="2200" dirty="0" smtClean="0">
                <a:latin typeface="Rockwell" panose="02060603020205020403" pitchFamily="18" charset="0"/>
              </a:rPr>
              <a:t> </a:t>
            </a:r>
            <a:r>
              <a:rPr lang="pt-BR" sz="2200" dirty="0" err="1">
                <a:latin typeface="Rockwell" panose="02060603020205020403" pitchFamily="18" charset="0"/>
              </a:rPr>
              <a:t>Alanna</a:t>
            </a:r>
            <a:r>
              <a:rPr lang="pt-BR" sz="2200" dirty="0">
                <a:latin typeface="Rockwell" panose="02060603020205020403" pitchFamily="18" charset="0"/>
              </a:rPr>
              <a:t> Carvalho (IFCE - Horizonte</a:t>
            </a:r>
            <a:r>
              <a:rPr lang="pt-BR" sz="2200" dirty="0" smtClean="0">
                <a:latin typeface="Rockwell" panose="02060603020205020403" pitchFamily="18" charset="0"/>
              </a:rPr>
              <a:t>).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200" b="1" dirty="0" smtClean="0">
                <a:latin typeface="Rockwell" panose="02060603020205020403" pitchFamily="18" charset="0"/>
              </a:rPr>
              <a:t>15h </a:t>
            </a:r>
            <a:r>
              <a:rPr lang="pt-BR" sz="2200" b="1" dirty="0">
                <a:latin typeface="Rockwell" panose="02060603020205020403" pitchFamily="18" charset="0"/>
              </a:rPr>
              <a:t>- </a:t>
            </a:r>
            <a:r>
              <a:rPr lang="pt-BR" sz="2200" dirty="0">
                <a:latin typeface="Rockwell" panose="02060603020205020403" pitchFamily="18" charset="0"/>
              </a:rPr>
              <a:t>Planejamento do calendário de eventos do </a:t>
            </a:r>
            <a:r>
              <a:rPr lang="pt-BR" sz="2200" dirty="0" smtClean="0">
                <a:latin typeface="Rockwell" panose="02060603020205020403" pitchFamily="18" charset="0"/>
              </a:rPr>
              <a:t>campus.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200" b="1" dirty="0" smtClean="0">
                <a:latin typeface="Rockwell" panose="02060603020205020403" pitchFamily="18" charset="0"/>
              </a:rPr>
              <a:t>16h30 </a:t>
            </a:r>
            <a:r>
              <a:rPr lang="pt-BR" sz="2200" b="1" dirty="0">
                <a:latin typeface="Rockwell" panose="02060603020205020403" pitchFamily="18" charset="0"/>
              </a:rPr>
              <a:t>- </a:t>
            </a:r>
            <a:r>
              <a:rPr lang="pt-BR" sz="2200" dirty="0" smtClean="0">
                <a:latin typeface="Rockwell" panose="02060603020205020403" pitchFamily="18" charset="0"/>
              </a:rPr>
              <a:t>Intervalo.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200" b="1" dirty="0" smtClean="0">
                <a:latin typeface="Rockwell" panose="02060603020205020403" pitchFamily="18" charset="0"/>
              </a:rPr>
              <a:t>16h10 </a:t>
            </a:r>
            <a:r>
              <a:rPr lang="pt-BR" sz="2200" b="1" dirty="0">
                <a:latin typeface="Rockwell" panose="02060603020205020403" pitchFamily="18" charset="0"/>
              </a:rPr>
              <a:t>-</a:t>
            </a:r>
            <a:r>
              <a:rPr lang="pt-BR" sz="2200" b="1" dirty="0" smtClean="0">
                <a:latin typeface="Rockwell" panose="02060603020205020403" pitchFamily="18" charset="0"/>
              </a:rPr>
              <a:t> </a:t>
            </a:r>
            <a:r>
              <a:rPr lang="pt-BR" sz="2200" dirty="0">
                <a:latin typeface="Rockwell" panose="02060603020205020403" pitchFamily="18" charset="0"/>
              </a:rPr>
              <a:t>Encaminhamentos finais. </a:t>
            </a:r>
            <a:r>
              <a:rPr lang="pt-BR" sz="2200" dirty="0" smtClean="0">
                <a:latin typeface="Rockwell" panose="02060603020205020403" pitchFamily="18" charset="0"/>
              </a:rPr>
              <a:t>  Avaliação </a:t>
            </a:r>
            <a:r>
              <a:rPr lang="pt-BR" sz="2200" dirty="0">
                <a:latin typeface="Rockwell" panose="02060603020205020403" pitchFamily="18" charset="0"/>
              </a:rPr>
              <a:t>do Encontro </a:t>
            </a:r>
            <a:r>
              <a:rPr lang="pt-BR" sz="2200" dirty="0" smtClean="0">
                <a:latin typeface="Rockwell" panose="02060603020205020403" pitchFamily="18" charset="0"/>
              </a:rPr>
              <a:t>Pedagógico.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200" b="1" dirty="0" smtClean="0">
                <a:latin typeface="Rockwell" panose="02060603020205020403" pitchFamily="18" charset="0"/>
              </a:rPr>
              <a:t>17h </a:t>
            </a:r>
            <a:r>
              <a:rPr lang="pt-BR" sz="2200" b="1" dirty="0">
                <a:latin typeface="Rockwell" panose="02060603020205020403" pitchFamily="18" charset="0"/>
              </a:rPr>
              <a:t>- </a:t>
            </a:r>
            <a:r>
              <a:rPr lang="pt-BR" sz="2200" dirty="0">
                <a:latin typeface="Rockwell" panose="02060603020205020403" pitchFamily="18" charset="0"/>
              </a:rPr>
              <a:t>Encerramento do </a:t>
            </a:r>
            <a:r>
              <a:rPr lang="pt-BR" sz="2200" dirty="0" smtClean="0">
                <a:latin typeface="Rockwell" panose="02060603020205020403" pitchFamily="18" charset="0"/>
              </a:rPr>
              <a:t>Encontro.</a:t>
            </a:r>
            <a:endParaRPr lang="pt-BR" sz="2200" dirty="0">
              <a:latin typeface="Rockwell" panose="02060603020205020403" pitchFamily="18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upo 3" descr="elemento decorativo">
            <a:extLst>
              <a:ext uri="{FF2B5EF4-FFF2-40B4-BE49-F238E27FC236}">
                <a16:creationId xmlns:a16="http://schemas.microsoft.com/office/drawing/2014/main" id="{EB664AAE-5AE9-41D7-8346-002B9F445323}"/>
              </a:ext>
            </a:extLst>
          </p:cNvPr>
          <p:cNvGrpSpPr/>
          <p:nvPr/>
        </p:nvGrpSpPr>
        <p:grpSpPr>
          <a:xfrm>
            <a:off x="208547" y="139218"/>
            <a:ext cx="11983454" cy="1026869"/>
            <a:chOff x="-3740" y="0"/>
            <a:chExt cx="6248017" cy="6858000"/>
          </a:xfrm>
        </p:grpSpPr>
        <p:sp>
          <p:nvSpPr>
            <p:cNvPr id="12" name="Forma Livre: Forma 10">
              <a:extLst>
                <a:ext uri="{FF2B5EF4-FFF2-40B4-BE49-F238E27FC236}">
                  <a16:creationId xmlns:a16="http://schemas.microsoft.com/office/drawing/2014/main" id="{927C3783-B800-4093-BB0D-D5AEF08C3B59}"/>
                </a:ext>
              </a:extLst>
            </p:cNvPr>
            <p:cNvSpPr/>
            <p:nvPr/>
          </p:nvSpPr>
          <p:spPr>
            <a:xfrm>
              <a:off x="-3740" y="0"/>
              <a:ext cx="6208649" cy="6858000"/>
            </a:xfrm>
            <a:custGeom>
              <a:avLst/>
              <a:gdLst>
                <a:gd name="connsiteX0" fmla="*/ 0 w 6208649"/>
                <a:gd name="connsiteY0" fmla="*/ 0 h 6858000"/>
                <a:gd name="connsiteX1" fmla="*/ 6208649 w 6208649"/>
                <a:gd name="connsiteY1" fmla="*/ 0 h 6858000"/>
                <a:gd name="connsiteX2" fmla="*/ 2737815 w 6208649"/>
                <a:gd name="connsiteY2" fmla="*/ 6858000 h 6858000"/>
                <a:gd name="connsiteX3" fmla="*/ 0 w 6208649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08649" h="6858000">
                  <a:moveTo>
                    <a:pt x="0" y="0"/>
                  </a:moveTo>
                  <a:lnTo>
                    <a:pt x="6208649" y="0"/>
                  </a:lnTo>
                  <a:lnTo>
                    <a:pt x="273781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accent6">
                <a:lumMod val="75000"/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BR"/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B576E978-A841-4A4F-B153-CC369D9391D3}"/>
                </a:ext>
              </a:extLst>
            </p:cNvPr>
            <p:cNvSpPr/>
            <p:nvPr/>
          </p:nvSpPr>
          <p:spPr>
            <a:xfrm>
              <a:off x="-3740" y="0"/>
              <a:ext cx="6248017" cy="6858000"/>
            </a:xfrm>
            <a:prstGeom prst="rect">
              <a:avLst/>
            </a:prstGeom>
            <a:solidFill>
              <a:schemeClr val="accent6">
                <a:lumMod val="50000"/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/>
            </a:p>
          </p:txBody>
        </p:sp>
      </p:grpSp>
      <p:sp>
        <p:nvSpPr>
          <p:cNvPr id="14" name="Retângulo 13"/>
          <p:cNvSpPr/>
          <p:nvPr/>
        </p:nvSpPr>
        <p:spPr>
          <a:xfrm>
            <a:off x="625642" y="363439"/>
            <a:ext cx="5380923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3000"/>
              </a:spcBef>
              <a:spcAft>
                <a:spcPts val="0"/>
              </a:spcAft>
            </a:pPr>
            <a:r>
              <a:rPr lang="pt-BR" sz="2800" b="1" cap="all" dirty="0" smtClean="0">
                <a:solidFill>
                  <a:schemeClr val="bg1"/>
                </a:solidFill>
                <a:latin typeface="Franklin Gothic Demi" panose="020B07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31/03/21 (Quarta-feira)</a:t>
            </a:r>
            <a:endParaRPr lang="pt-BR" sz="2800" b="1" cap="all" dirty="0">
              <a:solidFill>
                <a:schemeClr val="bg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9496926" y="497306"/>
            <a:ext cx="25162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 Encontro 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Pedagógico</a:t>
            </a:r>
          </a:p>
          <a:p>
            <a:pPr algn="ctr"/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Campus Acopiara</a:t>
            </a:r>
            <a:endParaRPr lang="pt-B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809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309</Words>
  <Application>Microsoft Office PowerPoint</Application>
  <PresentationFormat>Widescreen</PresentationFormat>
  <Paragraphs>52</Paragraphs>
  <Slides>5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5" baseType="lpstr">
      <vt:lpstr>Arial</vt:lpstr>
      <vt:lpstr>Calibri</vt:lpstr>
      <vt:lpstr>Calibri Light</vt:lpstr>
      <vt:lpstr>Franklin Gothic Demi</vt:lpstr>
      <vt:lpstr>Franklin Gothic Medium Cond</vt:lpstr>
      <vt:lpstr>Perpetua Titling MT</vt:lpstr>
      <vt:lpstr>Rockwell</vt:lpstr>
      <vt:lpstr>Times New Roman</vt:lpstr>
      <vt:lpstr>Trebuchet MS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Convidamos todos os servidores do IFCE Campus Acopiara para o VII Encontro Pedagógico, referente ao semestre letivo 2021.1,  que ocorrerá remotamente nos dias 29, 30 e 31 de março de 2021.</dc:title>
  <dc:creator>lilia</dc:creator>
  <cp:lastModifiedBy>lilia</cp:lastModifiedBy>
  <cp:revision>25</cp:revision>
  <dcterms:created xsi:type="dcterms:W3CDTF">2021-03-22T21:52:06Z</dcterms:created>
  <dcterms:modified xsi:type="dcterms:W3CDTF">2021-03-29T11:11:29Z</dcterms:modified>
</cp:coreProperties>
</file>