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57" r:id="rId15"/>
    <p:sldId id="267" r:id="rId16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9"/>
    <p:restoredTop sz="94639"/>
  </p:normalViewPr>
  <p:slideViewPr>
    <p:cSldViewPr snapToGrid="0" snapToObjects="1">
      <p:cViewPr varScale="1">
        <p:scale>
          <a:sx n="72" d="100"/>
          <a:sy n="72" d="100"/>
        </p:scale>
        <p:origin x="11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1370-58EB-274C-BC15-D78F0408193D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A3C1-5C32-4C4A-8497-3FFFE4F44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11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1370-58EB-274C-BC15-D78F0408193D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A3C1-5C32-4C4A-8497-3FFFE4F44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67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1370-58EB-274C-BC15-D78F0408193D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A3C1-5C32-4C4A-8497-3FFFE4F44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91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1370-58EB-274C-BC15-D78F0408193D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A3C1-5C32-4C4A-8497-3FFFE4F44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10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1370-58EB-274C-BC15-D78F0408193D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A3C1-5C32-4C4A-8497-3FFFE4F44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71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1370-58EB-274C-BC15-D78F0408193D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A3C1-5C32-4C4A-8497-3FFFE4F44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75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1370-58EB-274C-BC15-D78F0408193D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A3C1-5C32-4C4A-8497-3FFFE4F44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45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1370-58EB-274C-BC15-D78F0408193D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A3C1-5C32-4C4A-8497-3FFFE4F44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89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1370-58EB-274C-BC15-D78F0408193D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A3C1-5C32-4C4A-8497-3FFFE4F44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27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1370-58EB-274C-BC15-D78F0408193D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A3C1-5C32-4C4A-8497-3FFFE4F44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37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1370-58EB-274C-BC15-D78F0408193D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A3C1-5C32-4C4A-8497-3FFFE4F44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96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B1370-58EB-274C-BC15-D78F0408193D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BA3C1-5C32-4C4A-8497-3FFFE4F44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05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555F1C1-8FA9-244E-AA8D-6E5FFAE1C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64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2502E9-5A79-D847-83CA-75A72957B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9" b="84197"/>
          <a:stretch/>
        </p:blipFill>
        <p:spPr>
          <a:xfrm>
            <a:off x="0" y="143934"/>
            <a:ext cx="9906000" cy="719666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DBB2E1DB-DEC3-4F6D-90F3-C5830F5C2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713" y="863600"/>
            <a:ext cx="7083287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1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2502E9-5A79-D847-83CA-75A72957B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9" b="84197"/>
          <a:stretch/>
        </p:blipFill>
        <p:spPr>
          <a:xfrm>
            <a:off x="0" y="143934"/>
            <a:ext cx="9906000" cy="7196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50761" y="1160506"/>
            <a:ext cx="458487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500" b="1" dirty="0"/>
              <a:t>Novos Hábitos Alimentares e de Higiene em tempos de Pandemia</a:t>
            </a:r>
          </a:p>
          <a:p>
            <a:pPr algn="ctr"/>
            <a:br>
              <a:rPr lang="pt-BR" sz="1500" b="1" dirty="0"/>
            </a:br>
            <a:r>
              <a:rPr lang="pt-BR" sz="1500" b="1" u="sng" dirty="0"/>
              <a:t>Planeje suas refeições</a:t>
            </a:r>
            <a:endParaRPr lang="pt-BR" sz="1500" u="sng" dirty="0"/>
          </a:p>
          <a:p>
            <a:pPr algn="ctr"/>
            <a:endParaRPr lang="pt-BR" sz="1500" u="sng" dirty="0"/>
          </a:p>
          <a:p>
            <a:endParaRPr lang="pt-BR" sz="1500" dirty="0"/>
          </a:p>
          <a:p>
            <a:r>
              <a:rPr lang="pt-BR" sz="1400" dirty="0"/>
              <a:t>Mantenha suas alimentações variadas e </a:t>
            </a:r>
          </a:p>
          <a:p>
            <a:r>
              <a:rPr lang="pt-BR" sz="1400" dirty="0"/>
              <a:t>frequentes a cada 2 a 3 hs,</a:t>
            </a:r>
          </a:p>
          <a:p>
            <a:endParaRPr lang="pt-BR" sz="1400" dirty="0"/>
          </a:p>
          <a:p>
            <a:r>
              <a:rPr lang="pt-BR" sz="1400" dirty="0">
                <a:solidFill>
                  <a:srgbClr val="0070C0"/>
                </a:solidFill>
              </a:rPr>
              <a:t>Coma devagar e mastigue bem,</a:t>
            </a:r>
          </a:p>
          <a:p>
            <a:endParaRPr lang="pt-BR" sz="1400" dirty="0"/>
          </a:p>
          <a:p>
            <a:r>
              <a:rPr lang="pt-BR" sz="1400" dirty="0"/>
              <a:t>Beba água: 2 a 3 litros por dia,</a:t>
            </a:r>
          </a:p>
          <a:p>
            <a:endParaRPr lang="pt-BR" sz="1400" dirty="0"/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Lave as mãos antes, após cozinhar, se alimentar, 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sempre com água e sabão (álcool gel a 70%),</a:t>
            </a:r>
          </a:p>
          <a:p>
            <a:endParaRPr lang="pt-BR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1400" dirty="0"/>
              <a:t>Não se culpe por sair da sua rotina alimentar,</a:t>
            </a:r>
          </a:p>
          <a:p>
            <a:endParaRPr lang="pt-BR" sz="1400" dirty="0"/>
          </a:p>
          <a:p>
            <a:r>
              <a:rPr lang="pt-BR" sz="1400" dirty="0">
                <a:solidFill>
                  <a:srgbClr val="0070C0"/>
                </a:solidFill>
              </a:rPr>
              <a:t>Durma bem, pratique atividades físicas, </a:t>
            </a:r>
          </a:p>
          <a:p>
            <a:endParaRPr lang="pt-BR" sz="1400" dirty="0">
              <a:solidFill>
                <a:srgbClr val="0070C0"/>
              </a:solidFill>
            </a:endParaRPr>
          </a:p>
          <a:p>
            <a:r>
              <a:rPr lang="pt-BR" sz="1400" dirty="0"/>
              <a:t>Higienize:</a:t>
            </a:r>
          </a:p>
          <a:p>
            <a:r>
              <a:rPr lang="pt-BR" sz="1400" dirty="0"/>
              <a:t>Frutas: que você comerá com a casca</a:t>
            </a:r>
          </a:p>
          <a:p>
            <a:r>
              <a:rPr lang="pt-BR" sz="1400" dirty="0"/>
              <a:t>Verduras: que serão consumidas cruas.</a:t>
            </a:r>
          </a:p>
          <a:p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83" y="1371957"/>
            <a:ext cx="3818586" cy="2562897"/>
          </a:xfrm>
          <a:prstGeom prst="rect">
            <a:avLst/>
          </a:prstGeom>
        </p:spPr>
      </p:pic>
      <p:pic>
        <p:nvPicPr>
          <p:cNvPr id="6" name="Espaço Reservado para Conteúdo 1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83" y="4042424"/>
            <a:ext cx="3818586" cy="2609514"/>
          </a:xfrm>
        </p:spPr>
      </p:pic>
    </p:spTree>
    <p:extLst>
      <p:ext uri="{BB962C8B-B14F-4D97-AF65-F5344CB8AC3E}">
        <p14:creationId xmlns:p14="http://schemas.microsoft.com/office/powerpoint/2010/main" val="2334760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2502E9-5A79-D847-83CA-75A72957B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9" b="84197"/>
          <a:stretch/>
        </p:blipFill>
        <p:spPr>
          <a:xfrm>
            <a:off x="0" y="143934"/>
            <a:ext cx="9906000" cy="719666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7" y="1596064"/>
            <a:ext cx="4032226" cy="2075796"/>
          </a:xfrm>
        </p:spPr>
      </p:pic>
      <p:pic>
        <p:nvPicPr>
          <p:cNvPr id="5" name="Espaço Reservado para Conteúdo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5945" y="1596063"/>
            <a:ext cx="4250028" cy="219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paço Reservado para Conteúdo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45" y="4230858"/>
            <a:ext cx="4250028" cy="215681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3" y="4209019"/>
            <a:ext cx="3929194" cy="21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5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2502E9-5A79-D847-83CA-75A72957B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9" b="84197"/>
          <a:stretch/>
        </p:blipFill>
        <p:spPr>
          <a:xfrm>
            <a:off x="0" y="143934"/>
            <a:ext cx="9906000" cy="719666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618186" y="1635616"/>
          <a:ext cx="8744755" cy="4876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6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8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6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409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AUMENTAR CONSUMO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REDUZIR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LIMITAR</a:t>
                      </a:r>
                      <a:r>
                        <a:rPr lang="pt-BR" sz="1400" baseline="0" dirty="0"/>
                        <a:t> (REDUZIR)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 EVITAR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850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00B050"/>
                          </a:solidFill>
                        </a:rPr>
                        <a:t>ALIMENTOS IN NATURA ou</a:t>
                      </a:r>
                      <a:r>
                        <a:rPr lang="pt-BR" sz="1200" b="1" baseline="0" dirty="0">
                          <a:solidFill>
                            <a:srgbClr val="00B050"/>
                          </a:solidFill>
                        </a:rPr>
                        <a:t> MINIMAMENTE PRODCESSADOS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00B050"/>
                          </a:solidFill>
                        </a:rPr>
                        <a:t>TEMPERO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(uso em pequenas quantidades:</a:t>
                      </a:r>
                      <a:r>
                        <a:rPr lang="pt-BR" sz="1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gordura saturada,</a:t>
                      </a:r>
                      <a:r>
                        <a:rPr lang="pt-BR" sz="1200" b="1" baseline="0" dirty="0">
                          <a:solidFill>
                            <a:schemeClr val="tx1"/>
                          </a:solidFill>
                        </a:rPr>
                        <a:t> sódio, açúcar)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C000"/>
                          </a:solidFill>
                        </a:rPr>
                        <a:t>PROCESSADOS                                     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BR" sz="1200" b="1" dirty="0">
                          <a:solidFill>
                            <a:srgbClr val="00B050"/>
                          </a:solidFill>
                        </a:rPr>
                        <a:t>alimentos in natura + temperos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Uso em pequena</a:t>
                      </a:r>
                      <a:r>
                        <a:rPr lang="pt-BR" sz="1200" b="1" baseline="0" dirty="0">
                          <a:solidFill>
                            <a:schemeClr val="tx1"/>
                          </a:solidFill>
                        </a:rPr>
                        <a:t> quantidade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ALIMENTOS ULTRAPROCESSADOS                   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(aditivos</a:t>
                      </a:r>
                      <a:r>
                        <a:rPr lang="pt-BR" sz="1200" b="1" baseline="0" dirty="0">
                          <a:solidFill>
                            <a:schemeClr val="tx1"/>
                          </a:solidFill>
                        </a:rPr>
                        <a:t> aliment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ares,</a:t>
                      </a:r>
                      <a:r>
                        <a:rPr lang="pt-BR" sz="1200" b="1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pt-BR" sz="1200" b="1" dirty="0"/>
                        <a:t>óleos, açúcar,  gorduras hidrogenadas, amido modificado</a:t>
                      </a:r>
                      <a:r>
                        <a:rPr lang="pt-BR" sz="1200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pt-B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- Arroz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- Carnes (peixe, boi, frango, porco)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- Castanha, amendoim: sem</a:t>
                      </a:r>
                      <a:r>
                        <a:rPr lang="pt-BR" sz="1200" baseline="0" dirty="0"/>
                        <a:t> açúcar ou sal</a:t>
                      </a:r>
                      <a:endParaRPr lang="pt-BR" sz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- Chá, café,</a:t>
                      </a:r>
                      <a:r>
                        <a:rPr lang="pt-BR" sz="1200" baseline="0" dirty="0"/>
                        <a:t> água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aseline="0" dirty="0"/>
                        <a:t>- </a:t>
                      </a:r>
                      <a:r>
                        <a:rPr lang="pt-BR" sz="1200" dirty="0"/>
                        <a:t>Cereais (farinha: milho, mandioca, trigo)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- Ervas, frutas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- Feijão, lentilha, fava, soja, grão-de-bico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- Grãos: milho,</a:t>
                      </a:r>
                      <a:r>
                        <a:rPr lang="pt-BR" sz="1200" baseline="0" dirty="0"/>
                        <a:t> trigo</a:t>
                      </a:r>
                      <a:endParaRPr lang="pt-BR" sz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- Leite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- Macarrão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aseline="0" dirty="0"/>
                        <a:t>- Ovos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aseline="0" dirty="0"/>
                        <a:t>- Raízes: mandioca, batata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aseline="0" dirty="0"/>
                        <a:t>- Suco de frutas(sem açúcar)</a:t>
                      </a:r>
                      <a:endParaRPr lang="pt-BR" sz="1200" dirty="0"/>
                    </a:p>
                    <a:p>
                      <a:r>
                        <a:rPr lang="pt-BR" sz="1200" dirty="0"/>
                        <a:t>-</a:t>
                      </a:r>
                      <a:r>
                        <a:rPr lang="pt-BR" sz="1200" baseline="0" dirty="0"/>
                        <a:t> </a:t>
                      </a:r>
                      <a:r>
                        <a:rPr lang="pt-BR" sz="1200" dirty="0"/>
                        <a:t>Verduras</a:t>
                      </a:r>
                    </a:p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sz="1200" dirty="0"/>
                        <a:t>- Açúcar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1200" dirty="0"/>
                        <a:t>- Azeite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1200" dirty="0"/>
                        <a:t>-</a:t>
                      </a:r>
                      <a:r>
                        <a:rPr lang="pt-BR" sz="1200" baseline="0" dirty="0"/>
                        <a:t> </a:t>
                      </a:r>
                      <a:r>
                        <a:rPr lang="pt-BR" sz="1200" dirty="0"/>
                        <a:t>Gordura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1200" dirty="0"/>
                        <a:t>- Manteiga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1200" dirty="0"/>
                        <a:t>- Óleo</a:t>
                      </a:r>
                    </a:p>
                    <a:p>
                      <a:r>
                        <a:rPr lang="pt-BR" sz="1200" dirty="0"/>
                        <a:t>-</a:t>
                      </a:r>
                      <a:r>
                        <a:rPr lang="pt-BR" sz="1200" baseline="0" dirty="0"/>
                        <a:t> </a:t>
                      </a:r>
                      <a:r>
                        <a:rPr lang="pt-BR" sz="1200" dirty="0"/>
                        <a:t>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sz="1200" dirty="0"/>
                        <a:t>- Carne de charque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- Enlatados:</a:t>
                      </a:r>
                      <a:r>
                        <a:rPr lang="pt-BR" sz="1200" baseline="0" dirty="0"/>
                        <a:t> </a:t>
                      </a:r>
                      <a:r>
                        <a:rPr lang="pt-BR" sz="1200" dirty="0"/>
                        <a:t>sardinha, atum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1200" dirty="0"/>
                        <a:t>- Frutas em calda, cristalizadas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1200" dirty="0"/>
                        <a:t>- Linguiça defumada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1200" dirty="0"/>
                        <a:t>-</a:t>
                      </a:r>
                      <a:r>
                        <a:rPr lang="pt-BR" sz="1200" baseline="0" dirty="0"/>
                        <a:t> Pão (farinha, água, sal)</a:t>
                      </a:r>
                      <a:endParaRPr lang="pt-BR" sz="12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1200" dirty="0"/>
                        <a:t>- Suco de frutas com açúcar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1200" dirty="0"/>
                        <a:t>-</a:t>
                      </a:r>
                      <a:r>
                        <a:rPr lang="pt-BR" sz="1200" baseline="0" dirty="0"/>
                        <a:t> Toucinho</a:t>
                      </a:r>
                      <a:endParaRPr lang="pt-BR" sz="12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1200" dirty="0"/>
                        <a:t>- Verduras</a:t>
                      </a:r>
                      <a:r>
                        <a:rPr lang="pt-BR" sz="1200" baseline="0" dirty="0"/>
                        <a:t> em</a:t>
                      </a:r>
                      <a:r>
                        <a:rPr lang="pt-BR" sz="1200" dirty="0"/>
                        <a:t> conserva</a:t>
                      </a:r>
                      <a:r>
                        <a:rPr lang="pt-BR" sz="1200" baseline="0" dirty="0"/>
                        <a:t> ou</a:t>
                      </a:r>
                      <a:r>
                        <a:rPr lang="pt-BR" sz="1200" dirty="0"/>
                        <a:t> salmoura</a:t>
                      </a:r>
                    </a:p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- Barras de cereal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- Biscoito Recheado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1200" baseline="0" dirty="0"/>
                        <a:t>- C</a:t>
                      </a:r>
                      <a:r>
                        <a:rPr lang="pt-BR" sz="1200" dirty="0"/>
                        <a:t>ereais açucarados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aseline="0" dirty="0"/>
                        <a:t>- Iogurtes e bebidas lácteas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- Refrigerante, bebidas energéticas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- Sorvetes, balas.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pt-BR" sz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- Salgadinho de pacote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pt-BR" sz="12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1200" baseline="0" dirty="0"/>
                        <a:t>- Frituras, </a:t>
                      </a:r>
                      <a:r>
                        <a:rPr lang="pt-BR" sz="1200" dirty="0"/>
                        <a:t>Margarina</a:t>
                      </a:r>
                      <a:endParaRPr lang="pt-BR" sz="1200" baseline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1200" baseline="0" dirty="0"/>
                        <a:t> </a:t>
                      </a:r>
                      <a:r>
                        <a:rPr lang="pt-BR" sz="1200" dirty="0"/>
                        <a:t>- Pães de forma, </a:t>
                      </a:r>
                      <a:r>
                        <a:rPr lang="pt-BR" sz="1200" baseline="0" dirty="0"/>
                        <a:t>pão doce </a:t>
                      </a:r>
                      <a:r>
                        <a:rPr lang="pt-BR" sz="1200" dirty="0"/>
                        <a:t>            - Produtos em</a:t>
                      </a:r>
                      <a:r>
                        <a:rPr lang="pt-BR" sz="1200" baseline="0" dirty="0"/>
                        <a:t> PÓ</a:t>
                      </a:r>
                      <a:r>
                        <a:rPr lang="pt-BR" sz="1200" dirty="0"/>
                        <a:t>(bolo, sopa, suco,</a:t>
                      </a:r>
                      <a:r>
                        <a:rPr lang="pt-BR" sz="1200" baseline="0" dirty="0"/>
                        <a:t> miojo, </a:t>
                      </a:r>
                      <a:r>
                        <a:rPr lang="pt-BR" sz="1200" dirty="0"/>
                        <a:t>tempero)                   - Produtos congelados</a:t>
                      </a:r>
                      <a:r>
                        <a:rPr lang="pt-BR" sz="1200" baseline="0" dirty="0"/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1200" baseline="0" dirty="0"/>
                        <a:t>(</a:t>
                      </a:r>
                      <a:r>
                        <a:rPr lang="pt-BR" sz="1200" dirty="0"/>
                        <a:t>massas, pizzas, hambúrguer, peixe</a:t>
                      </a:r>
                      <a:r>
                        <a:rPr lang="pt-BR" sz="1200" baseline="0" dirty="0"/>
                        <a:t> empanado, salsicha)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2034862" y="991673"/>
            <a:ext cx="53946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Qualifique suas refeições </a:t>
            </a:r>
            <a:br>
              <a:rPr lang="pt-BR" dirty="0"/>
            </a:br>
            <a:r>
              <a:rPr lang="pt-BR" dirty="0"/>
              <a:t>(</a:t>
            </a:r>
            <a:r>
              <a:rPr lang="pt-BR" sz="1200" dirty="0"/>
              <a:t>Fonte de pesquisa: Guia Alimentar da População Brasileira, Ministério da Saúde )</a:t>
            </a:r>
          </a:p>
        </p:txBody>
      </p:sp>
    </p:spTree>
    <p:extLst>
      <p:ext uri="{BB962C8B-B14F-4D97-AF65-F5344CB8AC3E}">
        <p14:creationId xmlns:p14="http://schemas.microsoft.com/office/powerpoint/2010/main" val="76335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2502E9-5A79-D847-83CA-75A72957B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9" b="84197"/>
          <a:stretch/>
        </p:blipFill>
        <p:spPr>
          <a:xfrm>
            <a:off x="0" y="143934"/>
            <a:ext cx="9906000" cy="71966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183679B-E899-44D2-A359-7A22C160855D}"/>
              </a:ext>
            </a:extLst>
          </p:cNvPr>
          <p:cNvSpPr txBox="1"/>
          <p:nvPr/>
        </p:nvSpPr>
        <p:spPr>
          <a:xfrm>
            <a:off x="374374" y="1299579"/>
            <a:ext cx="9157252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2400" b="1" dirty="0">
              <a:latin typeface="+mj-lt"/>
            </a:endParaRPr>
          </a:p>
          <a:p>
            <a:pPr algn="ctr"/>
            <a:r>
              <a:rPr lang="pt-BR" sz="2400" b="1" dirty="0">
                <a:latin typeface="Exotc350 DmBd BT" panose="04030705050B02020A03" pitchFamily="82" charset="0"/>
                <a:cs typeface="Arial" panose="020B0604020202020204" pitchFamily="34" charset="0"/>
              </a:rPr>
              <a:t>Pontos Importantes a serem considerados:</a:t>
            </a:r>
          </a:p>
          <a:p>
            <a:endParaRPr lang="pt-BR" sz="2400" dirty="0">
              <a:latin typeface="Exotc350 DmBd BT" panose="04030705050B02020A03" pitchFamily="82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  <a:latin typeface="Exotc350 DmBd BT" panose="04030705050B02020A03" pitchFamily="82" charset="0"/>
                <a:cs typeface="Arial" panose="020B0604020202020204" pitchFamily="34" charset="0"/>
              </a:rPr>
              <a:t>Contexto de Crise Sanitária causado pela Pandemia;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  <a:latin typeface="Exotc350 DmBd BT" panose="04030705050B02020A03" pitchFamily="82" charset="0"/>
                <a:cs typeface="Arial" panose="020B0604020202020204" pitchFamily="34" charset="0"/>
              </a:rPr>
              <a:t>Momento de Excepcionalidade e Contexto de Confinamento;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  <a:latin typeface="Exotc350 DmBd BT" panose="04030705050B02020A03" pitchFamily="82" charset="0"/>
                <a:cs typeface="Arial" panose="020B0604020202020204" pitchFamily="34" charset="0"/>
              </a:rPr>
              <a:t>Considerar as condições materiais;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  <a:latin typeface="Exotc350 DmBd BT" panose="04030705050B02020A03" pitchFamily="82" charset="0"/>
                <a:cs typeface="Arial" panose="020B0604020202020204" pitchFamily="34" charset="0"/>
              </a:rPr>
              <a:t>EAD x Ensino Remoto Emergencial;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  <a:latin typeface="Exotc350 DmBd BT" panose="04030705050B02020A03" pitchFamily="82" charset="0"/>
                <a:cs typeface="Arial" panose="020B0604020202020204" pitchFamily="34" charset="0"/>
              </a:rPr>
              <a:t>Reinvenção da Sala de Aula;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  <a:latin typeface="Exotc350 DmBd BT" panose="04030705050B02020A03" pitchFamily="82" charset="0"/>
                <a:cs typeface="Arial" panose="020B0604020202020204" pitchFamily="34" charset="0"/>
              </a:rPr>
              <a:t>Compromisso dos professores em se capacitar;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  <a:latin typeface="Exotc350 DmBd BT" panose="04030705050B02020A03" pitchFamily="82" charset="0"/>
                <a:cs typeface="Arial" panose="020B0604020202020204" pitchFamily="34" charset="0"/>
              </a:rPr>
              <a:t>Exigência de maior disciplina, autonomia e compromisso por parte dos estudantes;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  <a:latin typeface="Exotc350 DmBd BT" panose="04030705050B02020A03" pitchFamily="82" charset="0"/>
                <a:cs typeface="Arial" panose="020B0604020202020204" pitchFamily="34" charset="0"/>
              </a:rPr>
              <a:t>Flexibilização dos Processos;</a:t>
            </a:r>
            <a:endParaRPr lang="pt-BR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  <a:latin typeface="Exotc350 DmBd BT" panose="04030705050B02020A03" pitchFamily="82" charset="0"/>
              </a:rPr>
              <a:t>Novas Formas de Avaliação.</a:t>
            </a:r>
          </a:p>
          <a:p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4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2502E9-5A79-D847-83CA-75A72957B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9" b="84197"/>
          <a:stretch/>
        </p:blipFill>
        <p:spPr>
          <a:xfrm>
            <a:off x="0" y="143934"/>
            <a:ext cx="9906000" cy="71966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183679B-E899-44D2-A359-7A22C160855D}"/>
              </a:ext>
            </a:extLst>
          </p:cNvPr>
          <p:cNvSpPr txBox="1"/>
          <p:nvPr/>
        </p:nvSpPr>
        <p:spPr>
          <a:xfrm>
            <a:off x="374374" y="1299579"/>
            <a:ext cx="9157252" cy="4893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Exotc350 DmBd BT" panose="04030705050B02020A03" pitchFamily="82" charset="0"/>
                <a:cs typeface="Arial" panose="020B0604020202020204" pitchFamily="34" charset="0"/>
              </a:rPr>
              <a:t>Contatos...</a:t>
            </a:r>
          </a:p>
          <a:p>
            <a:pPr algn="ctr"/>
            <a:r>
              <a:rPr lang="pt-BR" sz="2400" b="1" dirty="0">
                <a:latin typeface="Exotc350 DmBd BT" panose="04030705050B02020A03" pitchFamily="82" charset="0"/>
                <a:cs typeface="Arial" panose="020B0604020202020204" pitchFamily="34" charset="0"/>
              </a:rPr>
              <a:t>Direção-Geral: </a:t>
            </a:r>
          </a:p>
          <a:p>
            <a:pPr algn="r"/>
            <a:r>
              <a:rPr lang="pt-BR" sz="2400" dirty="0">
                <a:solidFill>
                  <a:srgbClr val="FF0000"/>
                </a:solidFill>
                <a:latin typeface="Exotc350 DmBd BT" panose="04030705050B02020A03" pitchFamily="82" charset="0"/>
                <a:cs typeface="Arial" panose="020B0604020202020204" pitchFamily="34" charset="0"/>
              </a:rPr>
              <a:t>claudina@ifce.edu.br</a:t>
            </a:r>
          </a:p>
          <a:p>
            <a:pPr algn="ctr"/>
            <a:endParaRPr lang="pt-BR" sz="2400" b="1" dirty="0">
              <a:latin typeface="Exotc350 DmBd BT" panose="04030705050B02020A03" pitchFamily="82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Exotc350 DmBd BT" panose="04030705050B02020A03" pitchFamily="82" charset="0"/>
                <a:cs typeface="Arial" panose="020B0604020202020204" pitchFamily="34" charset="0"/>
              </a:rPr>
              <a:t>Assistência Estudantil:</a:t>
            </a:r>
          </a:p>
          <a:p>
            <a:pPr algn="r"/>
            <a:r>
              <a:rPr lang="pt-BR" sz="2400" dirty="0">
                <a:solidFill>
                  <a:srgbClr val="FF0000"/>
                </a:solidFill>
                <a:latin typeface="Exotc350 DmBd BT" panose="04030705050B02020A03" pitchFamily="82" charset="0"/>
                <a:cs typeface="Arial" panose="020B0604020202020204" pitchFamily="34" charset="0"/>
              </a:rPr>
              <a:t>alan.vieira@ifce.edu.br</a:t>
            </a:r>
          </a:p>
          <a:p>
            <a:pPr algn="r"/>
            <a:r>
              <a:rPr lang="pt-BR" sz="2400" dirty="0">
                <a:solidFill>
                  <a:srgbClr val="FF0000"/>
                </a:solidFill>
                <a:latin typeface="Exotc350 DmBd BT" panose="04030705050B02020A03" pitchFamily="82" charset="0"/>
                <a:cs typeface="Arial" panose="020B0604020202020204" pitchFamily="34" charset="0"/>
              </a:rPr>
              <a:t>germana.vieira@ifce.edu.br</a:t>
            </a:r>
          </a:p>
          <a:p>
            <a:pPr algn="r"/>
            <a:r>
              <a:rPr lang="pt-BR" sz="2400" dirty="0">
                <a:solidFill>
                  <a:srgbClr val="FF0000"/>
                </a:solidFill>
                <a:latin typeface="Exotc350 DmBd BT" panose="04030705050B02020A03" pitchFamily="82" charset="0"/>
                <a:cs typeface="Arial" panose="020B0604020202020204" pitchFamily="34" charset="0"/>
              </a:rPr>
              <a:t>kaline.ribeiro@ifce.edu.br</a:t>
            </a:r>
          </a:p>
          <a:p>
            <a:pPr algn="r"/>
            <a:r>
              <a:rPr lang="pt-BR" sz="2400" dirty="0">
                <a:solidFill>
                  <a:srgbClr val="FF0000"/>
                </a:solidFill>
                <a:latin typeface="Exotc350 DmBd BT" panose="04030705050B02020A03" pitchFamily="82" charset="0"/>
              </a:rPr>
              <a:t>marcia.fe@ifce.edu.br</a:t>
            </a:r>
          </a:p>
          <a:p>
            <a:pPr algn="r"/>
            <a:endParaRPr lang="pt-BR" sz="2400" dirty="0">
              <a:solidFill>
                <a:srgbClr val="FF0000"/>
              </a:solidFill>
              <a:latin typeface="Exotc350 DmBd BT" panose="04030705050B02020A03" pitchFamily="82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Exotc350 DmBd BT" panose="04030705050B02020A03" pitchFamily="82" charset="0"/>
                <a:cs typeface="Arial" panose="020B0604020202020204" pitchFamily="34" charset="0"/>
              </a:rPr>
              <a:t>Departamento de Ensino/Coordenadoria Técnico-pedagógica - CTP:</a:t>
            </a:r>
          </a:p>
          <a:p>
            <a:pPr algn="r"/>
            <a:r>
              <a:rPr lang="pt-BR" sz="2400" dirty="0">
                <a:solidFill>
                  <a:srgbClr val="FF0000"/>
                </a:solidFill>
                <a:latin typeface="Exotc350 DmBd BT" panose="04030705050B02020A03" pitchFamily="82" charset="0"/>
                <a:cs typeface="Arial" panose="020B0604020202020204" pitchFamily="34" charset="0"/>
              </a:rPr>
              <a:t>julliano.cruz@ifce.edu.br</a:t>
            </a:r>
          </a:p>
          <a:p>
            <a:pPr algn="r"/>
            <a:r>
              <a:rPr lang="pt-BR" sz="2400" dirty="0">
                <a:solidFill>
                  <a:srgbClr val="FF0000"/>
                </a:solidFill>
                <a:latin typeface="Exotc350 DmBd BT" panose="04030705050B02020A03" pitchFamily="82" charset="0"/>
                <a:cs typeface="Arial" panose="020B0604020202020204" pitchFamily="34" charset="0"/>
              </a:rPr>
              <a:t>carmen.almeida@ifce.edu.br</a:t>
            </a:r>
          </a:p>
        </p:txBody>
      </p:sp>
    </p:spTree>
    <p:extLst>
      <p:ext uri="{BB962C8B-B14F-4D97-AF65-F5344CB8AC3E}">
        <p14:creationId xmlns:p14="http://schemas.microsoft.com/office/powerpoint/2010/main" val="307027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2502E9-5A79-D847-83CA-75A72957B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9" b="84197"/>
          <a:stretch/>
        </p:blipFill>
        <p:spPr>
          <a:xfrm>
            <a:off x="0" y="143934"/>
            <a:ext cx="9906000" cy="7196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CC238B-E7EE-4932-A8EA-5AD1F23F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66" y="622143"/>
            <a:ext cx="9262668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4020202020204" pitchFamily="34" charset="0"/>
                <a:cs typeface="Aldhabi" panose="020B0604020202020204" pitchFamily="2" charset="-78"/>
              </a:rPr>
              <a:t>SAÚDE MENTAL E AUTOCUIDADO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F9CFBA-AA2A-4876-9B6B-55CDE4F29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56" y="1630833"/>
            <a:ext cx="9737887" cy="508323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Abadi" panose="020B0604020104020204" pitchFamily="34" charset="0"/>
              </a:rPr>
              <a:t>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Reações Esperadas/ Desconforto emocional x Transtorno Mental;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 Realidade psíquica dos nossos estudantes;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 Reconhecer e aceitar seus medos e sentimentos difíceis;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 Falar e expressar os sentimentos e emoções;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 Diminuir o ritmo/Fazer o que é possível no momento;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 Fazer exercícios e ações para focar no presente (ancoragem);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 Tentar criar estabilidade: rotina para estudos, alimentação, exercícios, atividades domésticas;</a:t>
            </a:r>
          </a:p>
          <a:p>
            <a:pPr marL="0" indent="0">
              <a:buNone/>
            </a:pPr>
            <a:endParaRPr lang="pt-BR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pt-BR" dirty="0">
                <a:solidFill>
                  <a:srgbClr val="00B050"/>
                </a:solidFill>
                <a:latin typeface="Abadi" panose="020B0604020104020204" pitchFamily="34" charset="0"/>
              </a:rPr>
              <a:t>Esperança em dias melhores...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Acompanhamento Psicológico On-line/Orientações: </a:t>
            </a:r>
          </a:p>
          <a:p>
            <a:pPr marL="0" indent="0">
              <a:buNone/>
            </a:pPr>
            <a:r>
              <a:rPr lang="pt-BR" u="sng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alan.vieira@ifce.edu.br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rgbClr val="00B050"/>
              </a:solidFill>
              <a:latin typeface="Abadi" panose="020B0604020104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484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2502E9-5A79-D847-83CA-75A72957B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9" b="84197"/>
          <a:stretch/>
        </p:blipFill>
        <p:spPr>
          <a:xfrm>
            <a:off x="0" y="143934"/>
            <a:ext cx="9906000" cy="719666"/>
          </a:xfrm>
          <a:prstGeom prst="rect">
            <a:avLst/>
          </a:prstGeom>
        </p:spPr>
      </p:pic>
      <p:pic>
        <p:nvPicPr>
          <p:cNvPr id="4" name="Imagem 3" descr="Uma imagem contendo computador&#10;&#10;Descrição gerada automaticamente">
            <a:extLst>
              <a:ext uri="{FF2B5EF4-FFF2-40B4-BE49-F238E27FC236}">
                <a16:creationId xmlns:a16="http://schemas.microsoft.com/office/drawing/2014/main" id="{B75CBF8E-8E06-48A5-9659-E63667446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3600"/>
            <a:ext cx="9905999" cy="589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7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2502E9-5A79-D847-83CA-75A72957B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9" b="84197"/>
          <a:stretch/>
        </p:blipFill>
        <p:spPr>
          <a:xfrm>
            <a:off x="0" y="143934"/>
            <a:ext cx="9906000" cy="71966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CB2406F-61D6-471F-9067-DF7860C17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94522"/>
            <a:ext cx="5963478" cy="59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4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2502E9-5A79-D847-83CA-75A72957B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9" b="84197"/>
          <a:stretch/>
        </p:blipFill>
        <p:spPr>
          <a:xfrm>
            <a:off x="0" y="143934"/>
            <a:ext cx="9906000" cy="71966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C8D372D-A48D-4844-9A64-EDFA12429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22" y="863600"/>
            <a:ext cx="8269356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8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2502E9-5A79-D847-83CA-75A72957B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9" b="84197"/>
          <a:stretch/>
        </p:blipFill>
        <p:spPr>
          <a:xfrm>
            <a:off x="0" y="143934"/>
            <a:ext cx="9906000" cy="719666"/>
          </a:xfrm>
          <a:prstGeom prst="rect">
            <a:avLst/>
          </a:prstGeom>
        </p:spPr>
      </p:pic>
      <p:pic>
        <p:nvPicPr>
          <p:cNvPr id="4" name="Imagem 3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678F37CD-9E4B-4C03-9D4B-7EC7576DC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63600"/>
            <a:ext cx="59944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8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2502E9-5A79-D847-83CA-75A72957B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9" b="84197"/>
          <a:stretch/>
        </p:blipFill>
        <p:spPr>
          <a:xfrm>
            <a:off x="0" y="143934"/>
            <a:ext cx="9906000" cy="719666"/>
          </a:xfrm>
          <a:prstGeom prst="rect">
            <a:avLst/>
          </a:prstGeom>
        </p:spPr>
      </p:pic>
      <p:pic>
        <p:nvPicPr>
          <p:cNvPr id="4" name="Imagem 3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94B51B8C-9864-47B6-9E73-429CF6AEB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63600"/>
            <a:ext cx="59944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6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2502E9-5A79-D847-83CA-75A72957B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9" b="84197"/>
          <a:stretch/>
        </p:blipFill>
        <p:spPr>
          <a:xfrm>
            <a:off x="0" y="143934"/>
            <a:ext cx="9906000" cy="719666"/>
          </a:xfrm>
          <a:prstGeom prst="rect">
            <a:avLst/>
          </a:prstGeom>
        </p:spPr>
      </p:pic>
      <p:pic>
        <p:nvPicPr>
          <p:cNvPr id="4" name="Imagem 3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560E4DC8-CCA9-4CB2-910B-53A21457D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47530"/>
            <a:ext cx="5910470" cy="591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2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2502E9-5A79-D847-83CA-75A72957B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9" b="84197"/>
          <a:stretch/>
        </p:blipFill>
        <p:spPr>
          <a:xfrm>
            <a:off x="0" y="143934"/>
            <a:ext cx="9906000" cy="71966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4A0696C-F747-4910-94EA-A7225F21E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68016"/>
            <a:ext cx="5989983" cy="598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88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628</Words>
  <Application>Microsoft Office PowerPoint</Application>
  <PresentationFormat>Papel A4 (210 x 297 mm)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Abadi</vt:lpstr>
      <vt:lpstr>Arial</vt:lpstr>
      <vt:lpstr>Calibri</vt:lpstr>
      <vt:lpstr>Calibri Light</vt:lpstr>
      <vt:lpstr>Exotc350 DmBd BT</vt:lpstr>
      <vt:lpstr>Gill Sans Nova</vt:lpstr>
      <vt:lpstr>Wingdings</vt:lpstr>
      <vt:lpstr>Tema do Office</vt:lpstr>
      <vt:lpstr>Apresentação do PowerPoint</vt:lpstr>
      <vt:lpstr>SAÚDE MENTAL E AUTOCUIDADO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José Maria de Freitas</cp:lastModifiedBy>
  <cp:revision>36</cp:revision>
  <dcterms:created xsi:type="dcterms:W3CDTF">2020-07-20T14:33:13Z</dcterms:created>
  <dcterms:modified xsi:type="dcterms:W3CDTF">2020-07-29T11:17:44Z</dcterms:modified>
</cp:coreProperties>
</file>