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58FDE-F0B5-4231-A211-AADC244261E9}" type="doc">
      <dgm:prSet loTypeId="urn:microsoft.com/office/officeart/2005/8/layout/gear1#1" loCatId="cycle" qsTypeId="urn:microsoft.com/office/officeart/2005/8/quickstyle/simple1#1" qsCatId="simple" csTypeId="urn:microsoft.com/office/officeart/2005/8/colors/accent1_2#1" csCatId="accent1" phldr="1"/>
      <dgm:spPr/>
    </dgm:pt>
    <dgm:pt modelId="{4D731B48-E1A2-47B8-9C93-A6580C39171E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900" b="1" dirty="0"/>
            <a:t>Acompanhamento Repetentes Fluxo contínuo</a:t>
          </a:r>
        </a:p>
      </dgm:t>
    </dgm:pt>
    <dgm:pt modelId="{6D99B1FA-7E98-4E65-A229-90F86AD541C3}" type="parTrans" cxnId="{55C49FA7-2DEA-4097-89DB-65CC06C764AB}">
      <dgm:prSet/>
      <dgm:spPr/>
      <dgm:t>
        <a:bodyPr/>
        <a:lstStyle/>
        <a:p>
          <a:endParaRPr lang="pt-BR"/>
        </a:p>
      </dgm:t>
    </dgm:pt>
    <dgm:pt modelId="{7C499925-3DB7-468E-AAC9-5EFF90943531}" type="sibTrans" cxnId="{55C49FA7-2DEA-4097-89DB-65CC06C764AB}">
      <dgm:prSet/>
      <dgm:spPr/>
      <dgm:t>
        <a:bodyPr/>
        <a:lstStyle/>
        <a:p>
          <a:endParaRPr lang="pt-BR"/>
        </a:p>
      </dgm:t>
    </dgm:pt>
    <dgm:pt modelId="{A8F627E0-786C-408B-9ED8-5E4867EEABE6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1000" b="1" dirty="0"/>
            <a:t>Docentes</a:t>
          </a:r>
        </a:p>
      </dgm:t>
    </dgm:pt>
    <dgm:pt modelId="{A4347A80-F6AD-43F2-8AD5-5E367DDE9B9D}" type="parTrans" cxnId="{23596574-0D37-4623-96F1-E425A43B8390}">
      <dgm:prSet/>
      <dgm:spPr/>
      <dgm:t>
        <a:bodyPr/>
        <a:lstStyle/>
        <a:p>
          <a:endParaRPr lang="pt-BR"/>
        </a:p>
      </dgm:t>
    </dgm:pt>
    <dgm:pt modelId="{CC10781A-FBE5-4278-AE7E-F3B1C71E4517}" type="sibTrans" cxnId="{23596574-0D37-4623-96F1-E425A43B8390}">
      <dgm:prSet/>
      <dgm:spPr/>
      <dgm:t>
        <a:bodyPr/>
        <a:lstStyle/>
        <a:p>
          <a:endParaRPr lang="pt-BR"/>
        </a:p>
      </dgm:t>
    </dgm:pt>
    <dgm:pt modelId="{7ED5B9DD-0A9C-4B44-8D3D-033B2BF52447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800" b="1" dirty="0"/>
            <a:t>Matemática</a:t>
          </a:r>
        </a:p>
        <a:p>
          <a:r>
            <a:rPr lang="pt-BR" sz="800" b="1" dirty="0"/>
            <a:t>Cálculo</a:t>
          </a:r>
        </a:p>
      </dgm:t>
    </dgm:pt>
    <dgm:pt modelId="{71B4B560-49AD-473E-B109-1AEAE5D01A66}" type="parTrans" cxnId="{DABA67D0-9BFC-49BF-8F66-70A4A89DF5AF}">
      <dgm:prSet/>
      <dgm:spPr/>
      <dgm:t>
        <a:bodyPr/>
        <a:lstStyle/>
        <a:p>
          <a:endParaRPr lang="pt-BR"/>
        </a:p>
      </dgm:t>
    </dgm:pt>
    <dgm:pt modelId="{8CCDCE33-DBBF-48F3-9A32-5D6EE904B7A3}" type="sibTrans" cxnId="{DABA67D0-9BFC-49BF-8F66-70A4A89DF5AF}">
      <dgm:prSet/>
      <dgm:spPr/>
      <dgm:t>
        <a:bodyPr/>
        <a:lstStyle/>
        <a:p>
          <a:endParaRPr lang="pt-BR"/>
        </a:p>
      </dgm:t>
    </dgm:pt>
    <dgm:pt modelId="{CA44A02D-FDDB-40D4-A980-890AA8B9AB5E}" type="pres">
      <dgm:prSet presAssocID="{ED958FDE-F0B5-4231-A211-AADC244261E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56251A-C7FB-4926-BAA4-6B2B76CB5195}" type="pres">
      <dgm:prSet presAssocID="{4D731B48-E1A2-47B8-9C93-A6580C39171E}" presName="gear1" presStyleLbl="node1" presStyleIdx="0" presStyleCnt="3">
        <dgm:presLayoutVars>
          <dgm:chMax val="1"/>
          <dgm:bulletEnabled val="1"/>
        </dgm:presLayoutVars>
      </dgm:prSet>
      <dgm:spPr/>
    </dgm:pt>
    <dgm:pt modelId="{66E13D9B-3A9E-4444-AA3F-7EC73ED61CCA}" type="pres">
      <dgm:prSet presAssocID="{4D731B48-E1A2-47B8-9C93-A6580C39171E}" presName="gear1srcNode" presStyleLbl="node1" presStyleIdx="0" presStyleCnt="3"/>
      <dgm:spPr/>
    </dgm:pt>
    <dgm:pt modelId="{6BC4E42F-C97E-432A-9DD4-515DC00EF68C}" type="pres">
      <dgm:prSet presAssocID="{4D731B48-E1A2-47B8-9C93-A6580C39171E}" presName="gear1dstNode" presStyleLbl="node1" presStyleIdx="0" presStyleCnt="3"/>
      <dgm:spPr/>
    </dgm:pt>
    <dgm:pt modelId="{D5447AB7-BC92-4B9B-BDC4-7C2525D44B2F}" type="pres">
      <dgm:prSet presAssocID="{A8F627E0-786C-408B-9ED8-5E4867EEABE6}" presName="gear2" presStyleLbl="node1" presStyleIdx="1" presStyleCnt="3">
        <dgm:presLayoutVars>
          <dgm:chMax val="1"/>
          <dgm:bulletEnabled val="1"/>
        </dgm:presLayoutVars>
      </dgm:prSet>
      <dgm:spPr/>
    </dgm:pt>
    <dgm:pt modelId="{D48A01DE-A332-4866-ACC4-3FEA4A841D59}" type="pres">
      <dgm:prSet presAssocID="{A8F627E0-786C-408B-9ED8-5E4867EEABE6}" presName="gear2srcNode" presStyleLbl="node1" presStyleIdx="1" presStyleCnt="3"/>
      <dgm:spPr/>
    </dgm:pt>
    <dgm:pt modelId="{8574FB72-3A77-46A9-A39C-9B15AE9CBAED}" type="pres">
      <dgm:prSet presAssocID="{A8F627E0-786C-408B-9ED8-5E4867EEABE6}" presName="gear2dstNode" presStyleLbl="node1" presStyleIdx="1" presStyleCnt="3"/>
      <dgm:spPr/>
    </dgm:pt>
    <dgm:pt modelId="{BA3FE5BE-2FBD-4309-BA04-E5CE76889508}" type="pres">
      <dgm:prSet presAssocID="{7ED5B9DD-0A9C-4B44-8D3D-033B2BF52447}" presName="gear3" presStyleLbl="node1" presStyleIdx="2" presStyleCnt="3" custScaleX="110498" custScaleY="107123"/>
      <dgm:spPr/>
    </dgm:pt>
    <dgm:pt modelId="{1AF1505F-EF68-4FD2-8E3D-51B50CC39B85}" type="pres">
      <dgm:prSet presAssocID="{7ED5B9DD-0A9C-4B44-8D3D-033B2BF5244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D123DC0-7815-47B3-A1D7-26139E46AB1A}" type="pres">
      <dgm:prSet presAssocID="{7ED5B9DD-0A9C-4B44-8D3D-033B2BF52447}" presName="gear3srcNode" presStyleLbl="node1" presStyleIdx="2" presStyleCnt="3"/>
      <dgm:spPr/>
    </dgm:pt>
    <dgm:pt modelId="{A03581F9-60B1-4F54-9C96-E6C5F8B1BBD3}" type="pres">
      <dgm:prSet presAssocID="{7ED5B9DD-0A9C-4B44-8D3D-033B2BF52447}" presName="gear3dstNode" presStyleLbl="node1" presStyleIdx="2" presStyleCnt="3"/>
      <dgm:spPr/>
    </dgm:pt>
    <dgm:pt modelId="{EF8E2CD0-FBD6-40C5-AA83-195233AD4A45}" type="pres">
      <dgm:prSet presAssocID="{7C499925-3DB7-468E-AAC9-5EFF90943531}" presName="connector1" presStyleLbl="sibTrans2D1" presStyleIdx="0" presStyleCnt="3"/>
      <dgm:spPr/>
    </dgm:pt>
    <dgm:pt modelId="{CD517131-D48A-44C5-848B-CF9CBAF00FA1}" type="pres">
      <dgm:prSet presAssocID="{CC10781A-FBE5-4278-AE7E-F3B1C71E4517}" presName="connector2" presStyleLbl="sibTrans2D1" presStyleIdx="1" presStyleCnt="3"/>
      <dgm:spPr/>
    </dgm:pt>
    <dgm:pt modelId="{C09717AE-A103-40B8-BFE3-E48A69D7C6E1}" type="pres">
      <dgm:prSet presAssocID="{8CCDCE33-DBBF-48F3-9A32-5D6EE904B7A3}" presName="connector3" presStyleLbl="sibTrans2D1" presStyleIdx="2" presStyleCnt="3"/>
      <dgm:spPr/>
    </dgm:pt>
  </dgm:ptLst>
  <dgm:cxnLst>
    <dgm:cxn modelId="{DD912326-45F3-47A9-8068-06E66C6E07D1}" type="presOf" srcId="{7ED5B9DD-0A9C-4B44-8D3D-033B2BF52447}" destId="{A03581F9-60B1-4F54-9C96-E6C5F8B1BBD3}" srcOrd="3" destOrd="0" presId="urn:microsoft.com/office/officeart/2005/8/layout/gear1#1"/>
    <dgm:cxn modelId="{87532429-279F-4FE9-9B95-85F00CD399BF}" type="presOf" srcId="{8CCDCE33-DBBF-48F3-9A32-5D6EE904B7A3}" destId="{C09717AE-A103-40B8-BFE3-E48A69D7C6E1}" srcOrd="0" destOrd="0" presId="urn:microsoft.com/office/officeart/2005/8/layout/gear1#1"/>
    <dgm:cxn modelId="{8DEFDC2B-9106-4D4D-A8F3-8DAE008D5D70}" type="presOf" srcId="{ED958FDE-F0B5-4231-A211-AADC244261E9}" destId="{CA44A02D-FDDB-40D4-A980-890AA8B9AB5E}" srcOrd="0" destOrd="0" presId="urn:microsoft.com/office/officeart/2005/8/layout/gear1#1"/>
    <dgm:cxn modelId="{E3C31239-DBE7-41C0-B779-EAD43E2673B8}" type="presOf" srcId="{7ED5B9DD-0A9C-4B44-8D3D-033B2BF52447}" destId="{2D123DC0-7815-47B3-A1D7-26139E46AB1A}" srcOrd="2" destOrd="0" presId="urn:microsoft.com/office/officeart/2005/8/layout/gear1#1"/>
    <dgm:cxn modelId="{136B5140-B5A4-4BCF-949A-86BEFE443891}" type="presOf" srcId="{7ED5B9DD-0A9C-4B44-8D3D-033B2BF52447}" destId="{BA3FE5BE-2FBD-4309-BA04-E5CE76889508}" srcOrd="0" destOrd="0" presId="urn:microsoft.com/office/officeart/2005/8/layout/gear1#1"/>
    <dgm:cxn modelId="{A8823145-67EA-4287-B327-5AC3B2AD33D7}" type="presOf" srcId="{CC10781A-FBE5-4278-AE7E-F3B1C71E4517}" destId="{CD517131-D48A-44C5-848B-CF9CBAF00FA1}" srcOrd="0" destOrd="0" presId="urn:microsoft.com/office/officeart/2005/8/layout/gear1#1"/>
    <dgm:cxn modelId="{8A8CDC48-6519-4F25-BA53-8D099E0B0054}" type="presOf" srcId="{A8F627E0-786C-408B-9ED8-5E4867EEABE6}" destId="{D48A01DE-A332-4866-ACC4-3FEA4A841D59}" srcOrd="1" destOrd="0" presId="urn:microsoft.com/office/officeart/2005/8/layout/gear1#1"/>
    <dgm:cxn modelId="{DEEAF352-7383-4A0B-9CD4-6BB3DEBADD6E}" type="presOf" srcId="{4D731B48-E1A2-47B8-9C93-A6580C39171E}" destId="{66E13D9B-3A9E-4444-AA3F-7EC73ED61CCA}" srcOrd="1" destOrd="0" presId="urn:microsoft.com/office/officeart/2005/8/layout/gear1#1"/>
    <dgm:cxn modelId="{23596574-0D37-4623-96F1-E425A43B8390}" srcId="{ED958FDE-F0B5-4231-A211-AADC244261E9}" destId="{A8F627E0-786C-408B-9ED8-5E4867EEABE6}" srcOrd="1" destOrd="0" parTransId="{A4347A80-F6AD-43F2-8AD5-5E367DDE9B9D}" sibTransId="{CC10781A-FBE5-4278-AE7E-F3B1C71E4517}"/>
    <dgm:cxn modelId="{0C166B88-B1FE-4EAD-B299-9434201F2843}" type="presOf" srcId="{A8F627E0-786C-408B-9ED8-5E4867EEABE6}" destId="{D5447AB7-BC92-4B9B-BDC4-7C2525D44B2F}" srcOrd="0" destOrd="0" presId="urn:microsoft.com/office/officeart/2005/8/layout/gear1#1"/>
    <dgm:cxn modelId="{55C49FA7-2DEA-4097-89DB-65CC06C764AB}" srcId="{ED958FDE-F0B5-4231-A211-AADC244261E9}" destId="{4D731B48-E1A2-47B8-9C93-A6580C39171E}" srcOrd="0" destOrd="0" parTransId="{6D99B1FA-7E98-4E65-A229-90F86AD541C3}" sibTransId="{7C499925-3DB7-468E-AAC9-5EFF90943531}"/>
    <dgm:cxn modelId="{3C0E2AAB-7E56-4234-968A-0574D1E91391}" type="presOf" srcId="{A8F627E0-786C-408B-9ED8-5E4867EEABE6}" destId="{8574FB72-3A77-46A9-A39C-9B15AE9CBAED}" srcOrd="2" destOrd="0" presId="urn:microsoft.com/office/officeart/2005/8/layout/gear1#1"/>
    <dgm:cxn modelId="{81F471B2-BF33-4906-9B76-A5922EC77A94}" type="presOf" srcId="{7C499925-3DB7-468E-AAC9-5EFF90943531}" destId="{EF8E2CD0-FBD6-40C5-AA83-195233AD4A45}" srcOrd="0" destOrd="0" presId="urn:microsoft.com/office/officeart/2005/8/layout/gear1#1"/>
    <dgm:cxn modelId="{5E70DEBA-9F79-4567-BAA1-AE0ACB450A77}" type="presOf" srcId="{4D731B48-E1A2-47B8-9C93-A6580C39171E}" destId="{6BC4E42F-C97E-432A-9DD4-515DC00EF68C}" srcOrd="2" destOrd="0" presId="urn:microsoft.com/office/officeart/2005/8/layout/gear1#1"/>
    <dgm:cxn modelId="{DABA67D0-9BFC-49BF-8F66-70A4A89DF5AF}" srcId="{ED958FDE-F0B5-4231-A211-AADC244261E9}" destId="{7ED5B9DD-0A9C-4B44-8D3D-033B2BF52447}" srcOrd="2" destOrd="0" parTransId="{71B4B560-49AD-473E-B109-1AEAE5D01A66}" sibTransId="{8CCDCE33-DBBF-48F3-9A32-5D6EE904B7A3}"/>
    <dgm:cxn modelId="{C0C0F9DA-780A-4209-9395-A8741CF8B80F}" type="presOf" srcId="{4D731B48-E1A2-47B8-9C93-A6580C39171E}" destId="{1956251A-C7FB-4926-BAA4-6B2B76CB5195}" srcOrd="0" destOrd="0" presId="urn:microsoft.com/office/officeart/2005/8/layout/gear1#1"/>
    <dgm:cxn modelId="{A8E235F1-7C89-48B9-A1A7-68830B6914A5}" type="presOf" srcId="{7ED5B9DD-0A9C-4B44-8D3D-033B2BF52447}" destId="{1AF1505F-EF68-4FD2-8E3D-51B50CC39B85}" srcOrd="1" destOrd="0" presId="urn:microsoft.com/office/officeart/2005/8/layout/gear1#1"/>
    <dgm:cxn modelId="{D01DA69C-9E00-4710-B005-F8B60DB066DB}" type="presParOf" srcId="{CA44A02D-FDDB-40D4-A980-890AA8B9AB5E}" destId="{1956251A-C7FB-4926-BAA4-6B2B76CB5195}" srcOrd="0" destOrd="0" presId="urn:microsoft.com/office/officeart/2005/8/layout/gear1#1"/>
    <dgm:cxn modelId="{313339E8-C861-422C-B3A4-7053E8336060}" type="presParOf" srcId="{CA44A02D-FDDB-40D4-A980-890AA8B9AB5E}" destId="{66E13D9B-3A9E-4444-AA3F-7EC73ED61CCA}" srcOrd="1" destOrd="0" presId="urn:microsoft.com/office/officeart/2005/8/layout/gear1#1"/>
    <dgm:cxn modelId="{35832FF2-D2D8-4BE5-BB19-E28DEDC74D44}" type="presParOf" srcId="{CA44A02D-FDDB-40D4-A980-890AA8B9AB5E}" destId="{6BC4E42F-C97E-432A-9DD4-515DC00EF68C}" srcOrd="2" destOrd="0" presId="urn:microsoft.com/office/officeart/2005/8/layout/gear1#1"/>
    <dgm:cxn modelId="{30F74DE4-9502-419D-8A34-08C7E1481D7F}" type="presParOf" srcId="{CA44A02D-FDDB-40D4-A980-890AA8B9AB5E}" destId="{D5447AB7-BC92-4B9B-BDC4-7C2525D44B2F}" srcOrd="3" destOrd="0" presId="urn:microsoft.com/office/officeart/2005/8/layout/gear1#1"/>
    <dgm:cxn modelId="{572393AD-AAB8-470C-B3BB-60871ACD8608}" type="presParOf" srcId="{CA44A02D-FDDB-40D4-A980-890AA8B9AB5E}" destId="{D48A01DE-A332-4866-ACC4-3FEA4A841D59}" srcOrd="4" destOrd="0" presId="urn:microsoft.com/office/officeart/2005/8/layout/gear1#1"/>
    <dgm:cxn modelId="{AB8D26D4-ED44-4964-BF33-809DCF9298EC}" type="presParOf" srcId="{CA44A02D-FDDB-40D4-A980-890AA8B9AB5E}" destId="{8574FB72-3A77-46A9-A39C-9B15AE9CBAED}" srcOrd="5" destOrd="0" presId="urn:microsoft.com/office/officeart/2005/8/layout/gear1#1"/>
    <dgm:cxn modelId="{9B7F11DC-AF85-4D9C-BB85-6A29F32CE9BB}" type="presParOf" srcId="{CA44A02D-FDDB-40D4-A980-890AA8B9AB5E}" destId="{BA3FE5BE-2FBD-4309-BA04-E5CE76889508}" srcOrd="6" destOrd="0" presId="urn:microsoft.com/office/officeart/2005/8/layout/gear1#1"/>
    <dgm:cxn modelId="{DCF47B25-0946-42C1-92AB-FE3BAD3A0B35}" type="presParOf" srcId="{CA44A02D-FDDB-40D4-A980-890AA8B9AB5E}" destId="{1AF1505F-EF68-4FD2-8E3D-51B50CC39B85}" srcOrd="7" destOrd="0" presId="urn:microsoft.com/office/officeart/2005/8/layout/gear1#1"/>
    <dgm:cxn modelId="{0FE5C9D4-3FC9-41AD-87B1-1C6F2FDC89F9}" type="presParOf" srcId="{CA44A02D-FDDB-40D4-A980-890AA8B9AB5E}" destId="{2D123DC0-7815-47B3-A1D7-26139E46AB1A}" srcOrd="8" destOrd="0" presId="urn:microsoft.com/office/officeart/2005/8/layout/gear1#1"/>
    <dgm:cxn modelId="{AC9DEC40-9392-4B72-A44C-B3A13CA482AB}" type="presParOf" srcId="{CA44A02D-FDDB-40D4-A980-890AA8B9AB5E}" destId="{A03581F9-60B1-4F54-9C96-E6C5F8B1BBD3}" srcOrd="9" destOrd="0" presId="urn:microsoft.com/office/officeart/2005/8/layout/gear1#1"/>
    <dgm:cxn modelId="{761454C9-5915-4537-9A88-BE942E4938EB}" type="presParOf" srcId="{CA44A02D-FDDB-40D4-A980-890AA8B9AB5E}" destId="{EF8E2CD0-FBD6-40C5-AA83-195233AD4A45}" srcOrd="10" destOrd="0" presId="urn:microsoft.com/office/officeart/2005/8/layout/gear1#1"/>
    <dgm:cxn modelId="{5CE56079-9C0D-41DB-A79D-8215EE8503D0}" type="presParOf" srcId="{CA44A02D-FDDB-40D4-A980-890AA8B9AB5E}" destId="{CD517131-D48A-44C5-848B-CF9CBAF00FA1}" srcOrd="11" destOrd="0" presId="urn:microsoft.com/office/officeart/2005/8/layout/gear1#1"/>
    <dgm:cxn modelId="{C0349102-A533-4CC0-AE92-56FBCEAFE4A4}" type="presParOf" srcId="{CA44A02D-FDDB-40D4-A980-890AA8B9AB5E}" destId="{C09717AE-A103-40B8-BFE3-E48A69D7C6E1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6251A-C7FB-4926-BAA4-6B2B76CB5195}">
      <dsp:nvSpPr>
        <dsp:cNvPr id="0" name=""/>
        <dsp:cNvSpPr/>
      </dsp:nvSpPr>
      <dsp:spPr>
        <a:xfrm>
          <a:off x="2435628" y="1266640"/>
          <a:ext cx="1519258" cy="1519258"/>
        </a:xfrm>
        <a:prstGeom prst="gear9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 dirty="0"/>
            <a:t>Acompanhamento Repetentes Fluxo contínuo</a:t>
          </a:r>
        </a:p>
      </dsp:txBody>
      <dsp:txXfrm>
        <a:off x="2741066" y="1622519"/>
        <a:ext cx="908382" cy="780930"/>
      </dsp:txXfrm>
    </dsp:sp>
    <dsp:sp modelId="{D5447AB7-BC92-4B9B-BDC4-7C2525D44B2F}">
      <dsp:nvSpPr>
        <dsp:cNvPr id="0" name=""/>
        <dsp:cNvSpPr/>
      </dsp:nvSpPr>
      <dsp:spPr>
        <a:xfrm>
          <a:off x="1551695" y="907543"/>
          <a:ext cx="1104915" cy="1104915"/>
        </a:xfrm>
        <a:prstGeom prst="gear6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Docentes</a:t>
          </a:r>
        </a:p>
      </dsp:txBody>
      <dsp:txXfrm>
        <a:off x="1829861" y="1187390"/>
        <a:ext cx="548583" cy="545221"/>
      </dsp:txXfrm>
    </dsp:sp>
    <dsp:sp modelId="{BA3FE5BE-2FBD-4309-BA04-E5CE76889508}">
      <dsp:nvSpPr>
        <dsp:cNvPr id="0" name=""/>
        <dsp:cNvSpPr/>
      </dsp:nvSpPr>
      <dsp:spPr>
        <a:xfrm rot="20700000">
          <a:off x="2107049" y="113394"/>
          <a:ext cx="1209615" cy="1146330"/>
        </a:xfrm>
        <a:prstGeom prst="gear6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b="1" kern="1200" dirty="0"/>
            <a:t>Matemática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b="1" kern="1200" dirty="0"/>
            <a:t>Cálculo</a:t>
          </a:r>
        </a:p>
      </dsp:txBody>
      <dsp:txXfrm rot="-20700000">
        <a:off x="2376106" y="361065"/>
        <a:ext cx="671500" cy="650990"/>
      </dsp:txXfrm>
    </dsp:sp>
    <dsp:sp modelId="{EF8E2CD0-FBD6-40C5-AA83-195233AD4A45}">
      <dsp:nvSpPr>
        <dsp:cNvPr id="0" name=""/>
        <dsp:cNvSpPr/>
      </dsp:nvSpPr>
      <dsp:spPr>
        <a:xfrm>
          <a:off x="2303788" y="1045802"/>
          <a:ext cx="1944650" cy="1944650"/>
        </a:xfrm>
        <a:prstGeom prst="circularArrow">
          <a:avLst>
            <a:gd name="adj1" fmla="val 4687"/>
            <a:gd name="adj2" fmla="val 299029"/>
            <a:gd name="adj3" fmla="val 2468122"/>
            <a:gd name="adj4" fmla="val 1596895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17131-D48A-44C5-848B-CF9CBAF00FA1}">
      <dsp:nvSpPr>
        <dsp:cNvPr id="0" name=""/>
        <dsp:cNvSpPr/>
      </dsp:nvSpPr>
      <dsp:spPr>
        <a:xfrm>
          <a:off x="1356017" y="669212"/>
          <a:ext cx="1412910" cy="141291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717AE-A103-40B8-BFE3-E48A69D7C6E1}">
      <dsp:nvSpPr>
        <dsp:cNvPr id="0" name=""/>
        <dsp:cNvSpPr/>
      </dsp:nvSpPr>
      <dsp:spPr>
        <a:xfrm>
          <a:off x="1920146" y="-85718"/>
          <a:ext cx="1523401" cy="152340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16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1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06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32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2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8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98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88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67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69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A06DFB3-E2C8-4696-8AE2-371023B825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5AA2-AD8C-452D-91EA-E6FC2719F703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7BF1-8AB9-437F-99AD-30E77DECD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4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9E77-DA22-4B5D-97D7-85F189FB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523" y="4546835"/>
            <a:ext cx="7772400" cy="1244935"/>
          </a:xfrm>
        </p:spPr>
        <p:txBody>
          <a:bodyPr>
            <a:normAutofit fontScale="90000"/>
          </a:bodyPr>
          <a:lstStyle/>
          <a:p>
            <a:r>
              <a:rPr lang="pt-BR" sz="6700" b="1" i="1" dirty="0"/>
              <a:t>Fórum de Boas Práticas: </a:t>
            </a:r>
            <a:br>
              <a:rPr lang="pt-BR" b="1" i="1" dirty="0"/>
            </a:br>
            <a:r>
              <a:rPr lang="pt-BR" sz="5600" b="1" i="1" dirty="0"/>
              <a:t>Disciplinas de Matemática</a:t>
            </a:r>
            <a:br>
              <a:rPr lang="pt-BR" sz="5600" b="1" i="1" dirty="0"/>
            </a:br>
            <a:br>
              <a:rPr lang="pt-BR" b="1" i="1" dirty="0"/>
            </a:br>
            <a:r>
              <a:rPr lang="pt-BR" sz="4400" i="1" dirty="0"/>
              <a:t>Plano de Permanência e Êxito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5867787-CDB4-4C4F-A935-55BBDD878EF7}"/>
              </a:ext>
            </a:extLst>
          </p:cNvPr>
          <p:cNvSpPr txBox="1">
            <a:spLocks/>
          </p:cNvSpPr>
          <p:nvPr/>
        </p:nvSpPr>
        <p:spPr>
          <a:xfrm>
            <a:off x="896923" y="957741"/>
            <a:ext cx="7772400" cy="1244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500" i="1" dirty="0"/>
              <a:t>Diretoria de Ensino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F22AE6-28EB-4264-ABDB-F4A631984189}"/>
              </a:ext>
            </a:extLst>
          </p:cNvPr>
          <p:cNvSpPr txBox="1"/>
          <p:nvPr/>
        </p:nvSpPr>
        <p:spPr>
          <a:xfrm>
            <a:off x="3674377" y="6300132"/>
            <a:ext cx="18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12 de Março 2019</a:t>
            </a:r>
          </a:p>
        </p:txBody>
      </p:sp>
    </p:spTree>
    <p:extLst>
      <p:ext uri="{BB962C8B-B14F-4D97-AF65-F5344CB8AC3E}">
        <p14:creationId xmlns:p14="http://schemas.microsoft.com/office/powerpoint/2010/main" val="351843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9E77-DA22-4B5D-97D7-85F189FB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134" y="3825381"/>
            <a:ext cx="7772400" cy="1244935"/>
          </a:xfrm>
        </p:spPr>
        <p:txBody>
          <a:bodyPr>
            <a:noAutofit/>
          </a:bodyPr>
          <a:lstStyle/>
          <a:p>
            <a:pPr algn="l"/>
            <a:r>
              <a:rPr lang="pt-BR" sz="4500" i="1" dirty="0"/>
              <a:t>O que é?</a:t>
            </a:r>
            <a:br>
              <a:rPr lang="pt-BR" sz="4500" i="1" dirty="0"/>
            </a:br>
            <a:br>
              <a:rPr lang="pt-BR" sz="4500" i="1" dirty="0"/>
            </a:br>
            <a:r>
              <a:rPr lang="pt-BR" sz="4500" i="1" dirty="0"/>
              <a:t>Quem está envolvido?</a:t>
            </a:r>
            <a:br>
              <a:rPr lang="pt-BR" sz="4500" i="1" dirty="0"/>
            </a:br>
            <a:br>
              <a:rPr lang="pt-BR" sz="4500" i="1" dirty="0"/>
            </a:br>
            <a:r>
              <a:rPr lang="pt-BR" sz="4500" i="1" dirty="0"/>
              <a:t>Qual o objetivo?</a:t>
            </a:r>
          </a:p>
        </p:txBody>
      </p:sp>
      <p:pic>
        <p:nvPicPr>
          <p:cNvPr id="2050" name="Picture 2" descr="Resultado de imagem para boas prÃ¡ticas">
            <a:extLst>
              <a:ext uri="{FF2B5EF4-FFF2-40B4-BE49-F238E27FC236}">
                <a16:creationId xmlns:a16="http://schemas.microsoft.com/office/drawing/2014/main" id="{A986639C-022D-45AA-8F02-2C0D67063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465" y="973123"/>
            <a:ext cx="3802444" cy="189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sultado de imagem para boas prÃ¡ticas">
            <a:extLst>
              <a:ext uri="{FF2B5EF4-FFF2-40B4-BE49-F238E27FC236}">
                <a16:creationId xmlns:a16="http://schemas.microsoft.com/office/drawing/2014/main" id="{2BDAFFBA-CD53-4B9A-BC48-9F42C103D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731" y="4781726"/>
            <a:ext cx="2482190" cy="155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13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9E77-DA22-4B5D-97D7-85F189FB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134" y="1409349"/>
            <a:ext cx="7772400" cy="1244935"/>
          </a:xfrm>
        </p:spPr>
        <p:txBody>
          <a:bodyPr>
            <a:noAutofit/>
          </a:bodyPr>
          <a:lstStyle/>
          <a:p>
            <a:r>
              <a:rPr lang="pt-BR" sz="4500" i="1" dirty="0"/>
              <a:t>Boas Práticas Nas Disciplinas de Matemática – Alguns Resultados</a:t>
            </a:r>
          </a:p>
        </p:txBody>
      </p:sp>
      <p:grpSp>
        <p:nvGrpSpPr>
          <p:cNvPr id="3" name="Grupo 21">
            <a:extLst>
              <a:ext uri="{FF2B5EF4-FFF2-40B4-BE49-F238E27FC236}">
                <a16:creationId xmlns:a16="http://schemas.microsoft.com/office/drawing/2014/main" id="{4D9EE002-3B7C-4B27-86C1-905B7E19F153}"/>
              </a:ext>
            </a:extLst>
          </p:cNvPr>
          <p:cNvGrpSpPr/>
          <p:nvPr/>
        </p:nvGrpSpPr>
        <p:grpSpPr>
          <a:xfrm>
            <a:off x="1492303" y="2880296"/>
            <a:ext cx="6443073" cy="3382923"/>
            <a:chOff x="794518" y="1500174"/>
            <a:chExt cx="8077415" cy="4977106"/>
          </a:xfrm>
        </p:grpSpPr>
        <p:graphicFrame>
          <p:nvGraphicFramePr>
            <p:cNvPr id="4" name="Diagrama 3">
              <a:extLst>
                <a:ext uri="{FF2B5EF4-FFF2-40B4-BE49-F238E27FC236}">
                  <a16:creationId xmlns:a16="http://schemas.microsoft.com/office/drawing/2014/main" id="{7A4AD4D0-73D3-4E1C-BC99-A0738E8B1E14}"/>
                </a:ext>
              </a:extLst>
            </p:cNvPr>
            <p:cNvGraphicFramePr/>
            <p:nvPr/>
          </p:nvGraphicFramePr>
          <p:xfrm>
            <a:off x="1785918" y="1500174"/>
            <a:ext cx="645319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5" name="Grupo 5">
              <a:extLst>
                <a:ext uri="{FF2B5EF4-FFF2-40B4-BE49-F238E27FC236}">
                  <a16:creationId xmlns:a16="http://schemas.microsoft.com/office/drawing/2014/main" id="{4B8771B6-CE1F-4868-9F75-EFD0CA91DA03}"/>
                </a:ext>
              </a:extLst>
            </p:cNvPr>
            <p:cNvGrpSpPr/>
            <p:nvPr/>
          </p:nvGrpSpPr>
          <p:grpSpPr>
            <a:xfrm rot="565939">
              <a:off x="794518" y="1828912"/>
              <a:ext cx="2022631" cy="1084493"/>
              <a:chOff x="767472" y="1857735"/>
              <a:chExt cx="2399060" cy="1383513"/>
            </a:xfrm>
          </p:grpSpPr>
          <p:sp>
            <p:nvSpPr>
              <p:cNvPr id="16" name="Seta para a direita 36">
                <a:extLst>
                  <a:ext uri="{FF2B5EF4-FFF2-40B4-BE49-F238E27FC236}">
                    <a16:creationId xmlns:a16="http://schemas.microsoft.com/office/drawing/2014/main" id="{E0E68A2F-EC21-4FB2-AF38-03286D6E1B59}"/>
                  </a:ext>
                </a:extLst>
              </p:cNvPr>
              <p:cNvSpPr/>
              <p:nvPr/>
            </p:nvSpPr>
            <p:spPr>
              <a:xfrm rot="610556">
                <a:off x="767472" y="1857735"/>
                <a:ext cx="2399060" cy="1383513"/>
              </a:xfrm>
              <a:prstGeom prst="rightArrow">
                <a:avLst>
                  <a:gd name="adj1" fmla="val 50000"/>
                  <a:gd name="adj2" fmla="val 5152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337720D9-F569-45FB-9A4A-358E5FC5627C}"/>
                  </a:ext>
                </a:extLst>
              </p:cNvPr>
              <p:cNvSpPr txBox="1"/>
              <p:nvPr/>
            </p:nvSpPr>
            <p:spPr>
              <a:xfrm rot="657902">
                <a:off x="929134" y="2346392"/>
                <a:ext cx="1735133" cy="46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>
                    <a:solidFill>
                      <a:schemeClr val="bg1"/>
                    </a:solidFill>
                  </a:rPr>
                  <a:t>Ações 1/2/3/4</a:t>
                </a:r>
              </a:p>
            </p:txBody>
          </p:sp>
        </p:grp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8CCC8376-902F-4AC5-B4E8-197D9C239E0D}"/>
                </a:ext>
              </a:extLst>
            </p:cNvPr>
            <p:cNvSpPr txBox="1"/>
            <p:nvPr/>
          </p:nvSpPr>
          <p:spPr>
            <a:xfrm rot="21463027">
              <a:off x="1068762" y="4161792"/>
              <a:ext cx="1462878" cy="362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bg2">
                      <a:lumMod val="10000"/>
                    </a:schemeClr>
                  </a:solidFill>
                </a:rPr>
                <a:t>Interlocução</a:t>
              </a:r>
              <a:r>
                <a:rPr lang="pt-BR" sz="1000" b="1" dirty="0">
                  <a:solidFill>
                    <a:schemeClr val="bg1"/>
                  </a:solidFill>
                </a:rPr>
                <a:t> </a:t>
              </a:r>
            </a:p>
          </p:txBody>
        </p:sp>
        <p:grpSp>
          <p:nvGrpSpPr>
            <p:cNvPr id="7" name="Grupo 25">
              <a:extLst>
                <a:ext uri="{FF2B5EF4-FFF2-40B4-BE49-F238E27FC236}">
                  <a16:creationId xmlns:a16="http://schemas.microsoft.com/office/drawing/2014/main" id="{E1CF2B87-95F4-4E01-95F1-B29B4CACCF7A}"/>
                </a:ext>
              </a:extLst>
            </p:cNvPr>
            <p:cNvGrpSpPr/>
            <p:nvPr/>
          </p:nvGrpSpPr>
          <p:grpSpPr>
            <a:xfrm rot="18834450">
              <a:off x="2113145" y="4923718"/>
              <a:ext cx="2022631" cy="1084493"/>
              <a:chOff x="851934" y="1827340"/>
              <a:chExt cx="2399060" cy="1383513"/>
            </a:xfrm>
          </p:grpSpPr>
          <p:sp>
            <p:nvSpPr>
              <p:cNvPr id="14" name="Seta para a direita 32">
                <a:extLst>
                  <a:ext uri="{FF2B5EF4-FFF2-40B4-BE49-F238E27FC236}">
                    <a16:creationId xmlns:a16="http://schemas.microsoft.com/office/drawing/2014/main" id="{6241D024-F18D-49D0-9B9E-2980F9AF501D}"/>
                  </a:ext>
                </a:extLst>
              </p:cNvPr>
              <p:cNvSpPr/>
              <p:nvPr/>
            </p:nvSpPr>
            <p:spPr>
              <a:xfrm rot="610556">
                <a:off x="851934" y="1827340"/>
                <a:ext cx="2399060" cy="1383513"/>
              </a:xfrm>
              <a:prstGeom prst="rightArrow">
                <a:avLst>
                  <a:gd name="adj1" fmla="val 50000"/>
                  <a:gd name="adj2" fmla="val 5152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063DD7A9-8B9D-4B19-B4A0-9532C8CE7AE2}"/>
                  </a:ext>
                </a:extLst>
              </p:cNvPr>
              <p:cNvSpPr txBox="1"/>
              <p:nvPr/>
            </p:nvSpPr>
            <p:spPr>
              <a:xfrm rot="657902">
                <a:off x="989550" y="2255361"/>
                <a:ext cx="1735132" cy="392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>
                    <a:solidFill>
                      <a:schemeClr val="bg1"/>
                    </a:solidFill>
                  </a:rPr>
                  <a:t>Monitoria</a:t>
                </a:r>
              </a:p>
            </p:txBody>
          </p:sp>
        </p:grpSp>
        <p:grpSp>
          <p:nvGrpSpPr>
            <p:cNvPr id="8" name="Grupo 5">
              <a:extLst>
                <a:ext uri="{FF2B5EF4-FFF2-40B4-BE49-F238E27FC236}">
                  <a16:creationId xmlns:a16="http://schemas.microsoft.com/office/drawing/2014/main" id="{D54C6FAE-FB71-4FD1-B1AA-6757DE015739}"/>
                </a:ext>
              </a:extLst>
            </p:cNvPr>
            <p:cNvGrpSpPr/>
            <p:nvPr/>
          </p:nvGrpSpPr>
          <p:grpSpPr>
            <a:xfrm rot="9084201">
              <a:off x="6581521" y="1705396"/>
              <a:ext cx="2022631" cy="1084493"/>
              <a:chOff x="767472" y="1857735"/>
              <a:chExt cx="2399060" cy="1383513"/>
            </a:xfrm>
          </p:grpSpPr>
          <p:sp>
            <p:nvSpPr>
              <p:cNvPr id="12" name="Seta para a direita 30">
                <a:extLst>
                  <a:ext uri="{FF2B5EF4-FFF2-40B4-BE49-F238E27FC236}">
                    <a16:creationId xmlns:a16="http://schemas.microsoft.com/office/drawing/2014/main" id="{B690A89A-70BF-4473-9D36-501E22A239BA}"/>
                  </a:ext>
                </a:extLst>
              </p:cNvPr>
              <p:cNvSpPr/>
              <p:nvPr/>
            </p:nvSpPr>
            <p:spPr>
              <a:xfrm rot="610556">
                <a:off x="767472" y="1857735"/>
                <a:ext cx="2399060" cy="1383513"/>
              </a:xfrm>
              <a:prstGeom prst="rightArrow">
                <a:avLst>
                  <a:gd name="adj1" fmla="val 50000"/>
                  <a:gd name="adj2" fmla="val 5152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9E27219D-4491-447D-BCBD-018C7379BE58}"/>
                  </a:ext>
                </a:extLst>
              </p:cNvPr>
              <p:cNvSpPr txBox="1"/>
              <p:nvPr/>
            </p:nvSpPr>
            <p:spPr>
              <a:xfrm rot="11339225">
                <a:off x="900260" y="2298040"/>
                <a:ext cx="1735133" cy="46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>
                    <a:solidFill>
                      <a:schemeClr val="bg1"/>
                    </a:solidFill>
                  </a:rPr>
                  <a:t>Seminário</a:t>
                </a:r>
              </a:p>
            </p:txBody>
          </p:sp>
        </p:grpSp>
        <p:grpSp>
          <p:nvGrpSpPr>
            <p:cNvPr id="9" name="Grupo 5">
              <a:extLst>
                <a:ext uri="{FF2B5EF4-FFF2-40B4-BE49-F238E27FC236}">
                  <a16:creationId xmlns:a16="http://schemas.microsoft.com/office/drawing/2014/main" id="{626A9A41-2CD0-4074-B9DF-3E1482CDD91C}"/>
                </a:ext>
              </a:extLst>
            </p:cNvPr>
            <p:cNvGrpSpPr/>
            <p:nvPr/>
          </p:nvGrpSpPr>
          <p:grpSpPr>
            <a:xfrm rot="10800000">
              <a:off x="7429520" y="4214818"/>
              <a:ext cx="1442413" cy="733073"/>
              <a:chOff x="767472" y="1857735"/>
              <a:chExt cx="2399060" cy="1383513"/>
            </a:xfrm>
          </p:grpSpPr>
          <p:sp>
            <p:nvSpPr>
              <p:cNvPr id="10" name="Seta para a direita 28">
                <a:extLst>
                  <a:ext uri="{FF2B5EF4-FFF2-40B4-BE49-F238E27FC236}">
                    <a16:creationId xmlns:a16="http://schemas.microsoft.com/office/drawing/2014/main" id="{A8BB4EE0-0415-44B8-A61F-739F68768CA8}"/>
                  </a:ext>
                </a:extLst>
              </p:cNvPr>
              <p:cNvSpPr/>
              <p:nvPr/>
            </p:nvSpPr>
            <p:spPr>
              <a:xfrm rot="610556">
                <a:off x="767472" y="1857735"/>
                <a:ext cx="2399060" cy="1383513"/>
              </a:xfrm>
              <a:prstGeom prst="rightArrow">
                <a:avLst>
                  <a:gd name="adj1" fmla="val 50000"/>
                  <a:gd name="adj2" fmla="val 51527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6A3709E6-AE7F-4F25-AB02-FAAFDE5AE691}"/>
                  </a:ext>
                </a:extLst>
              </p:cNvPr>
              <p:cNvSpPr txBox="1"/>
              <p:nvPr/>
            </p:nvSpPr>
            <p:spPr>
              <a:xfrm rot="11518550">
                <a:off x="900259" y="2187271"/>
                <a:ext cx="1735133" cy="683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>
                    <a:solidFill>
                      <a:schemeClr val="bg1"/>
                    </a:solidFill>
                  </a:rPr>
                  <a:t>Parceria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48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10F1FB3-12A3-4C2B-9F22-8FA0EC940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8540" y="914397"/>
            <a:ext cx="1990288" cy="615761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2017.2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C05226D-3B20-43EA-ACA9-AAD3EABC7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99982"/>
              </p:ext>
            </p:extLst>
          </p:nvPr>
        </p:nvGraphicFramePr>
        <p:xfrm>
          <a:off x="679450" y="2076449"/>
          <a:ext cx="7785099" cy="87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137">
                  <a:extLst>
                    <a:ext uri="{9D8B030D-6E8A-4147-A177-3AD203B41FA5}">
                      <a16:colId xmlns:a16="http://schemas.microsoft.com/office/drawing/2014/main" val="3181649874"/>
                    </a:ext>
                  </a:extLst>
                </a:gridCol>
                <a:gridCol w="789931">
                  <a:extLst>
                    <a:ext uri="{9D8B030D-6E8A-4147-A177-3AD203B41FA5}">
                      <a16:colId xmlns:a16="http://schemas.microsoft.com/office/drawing/2014/main" val="1465610063"/>
                    </a:ext>
                  </a:extLst>
                </a:gridCol>
                <a:gridCol w="799448">
                  <a:extLst>
                    <a:ext uri="{9D8B030D-6E8A-4147-A177-3AD203B41FA5}">
                      <a16:colId xmlns:a16="http://schemas.microsoft.com/office/drawing/2014/main" val="286869201"/>
                    </a:ext>
                  </a:extLst>
                </a:gridCol>
                <a:gridCol w="675724">
                  <a:extLst>
                    <a:ext uri="{9D8B030D-6E8A-4147-A177-3AD203B41FA5}">
                      <a16:colId xmlns:a16="http://schemas.microsoft.com/office/drawing/2014/main" val="3605562370"/>
                    </a:ext>
                  </a:extLst>
                </a:gridCol>
                <a:gridCol w="900965">
                  <a:extLst>
                    <a:ext uri="{9D8B030D-6E8A-4147-A177-3AD203B41FA5}">
                      <a16:colId xmlns:a16="http://schemas.microsoft.com/office/drawing/2014/main" val="2322887854"/>
                    </a:ext>
                  </a:extLst>
                </a:gridCol>
                <a:gridCol w="926344">
                  <a:extLst>
                    <a:ext uri="{9D8B030D-6E8A-4147-A177-3AD203B41FA5}">
                      <a16:colId xmlns:a16="http://schemas.microsoft.com/office/drawing/2014/main" val="3350823609"/>
                    </a:ext>
                  </a:extLst>
                </a:gridCol>
                <a:gridCol w="926344">
                  <a:extLst>
                    <a:ext uri="{9D8B030D-6E8A-4147-A177-3AD203B41FA5}">
                      <a16:colId xmlns:a16="http://schemas.microsoft.com/office/drawing/2014/main" val="3563151372"/>
                    </a:ext>
                  </a:extLst>
                </a:gridCol>
                <a:gridCol w="1218206">
                  <a:extLst>
                    <a:ext uri="{9D8B030D-6E8A-4147-A177-3AD203B41FA5}">
                      <a16:colId xmlns:a16="http://schemas.microsoft.com/office/drawing/2014/main" val="282047193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Modalidade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Matrículas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Aprovados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Evadidos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Reprovados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% de sucesso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>
                          <a:effectLst/>
                        </a:rPr>
                        <a:t>% de evasão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% de reprovação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728997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</a:rPr>
                        <a:t>Graduação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173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74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76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76,29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43,93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23,71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75587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</a:rPr>
                        <a:t>Técnico Subsequente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252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80,92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39,68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19,08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85684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</a:rPr>
                        <a:t>Total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425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197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176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52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  <a:highlight>
                            <a:srgbClr val="00FFFF"/>
                          </a:highlight>
                        </a:rPr>
                        <a:t>79,12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41,41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20,88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9739457"/>
                  </a:ext>
                </a:extLst>
              </a:tr>
            </a:tbl>
          </a:graphicData>
        </a:graphic>
      </p:graphicFrame>
      <p:sp>
        <p:nvSpPr>
          <p:cNvPr id="6" name="Título 3">
            <a:extLst>
              <a:ext uri="{FF2B5EF4-FFF2-40B4-BE49-F238E27FC236}">
                <a16:creationId xmlns:a16="http://schemas.microsoft.com/office/drawing/2014/main" id="{989D88F0-A0CD-4D6B-A598-04C1A9F442B7}"/>
              </a:ext>
            </a:extLst>
          </p:cNvPr>
          <p:cNvSpPr txBox="1">
            <a:spLocks/>
          </p:cNvSpPr>
          <p:nvPr/>
        </p:nvSpPr>
        <p:spPr>
          <a:xfrm>
            <a:off x="3600272" y="3298271"/>
            <a:ext cx="1990288" cy="6157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/>
              <a:t>2018.1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0C778E0-09A9-4D16-BD56-FE92D906A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35218"/>
              </p:ext>
            </p:extLst>
          </p:nvPr>
        </p:nvGraphicFramePr>
        <p:xfrm>
          <a:off x="702112" y="4316312"/>
          <a:ext cx="7874001" cy="87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528">
                  <a:extLst>
                    <a:ext uri="{9D8B030D-6E8A-4147-A177-3AD203B41FA5}">
                      <a16:colId xmlns:a16="http://schemas.microsoft.com/office/drawing/2014/main" val="3857093439"/>
                    </a:ext>
                  </a:extLst>
                </a:gridCol>
                <a:gridCol w="827674">
                  <a:extLst>
                    <a:ext uri="{9D8B030D-6E8A-4147-A177-3AD203B41FA5}">
                      <a16:colId xmlns:a16="http://schemas.microsoft.com/office/drawing/2014/main" val="974271102"/>
                    </a:ext>
                  </a:extLst>
                </a:gridCol>
                <a:gridCol w="799133">
                  <a:extLst>
                    <a:ext uri="{9D8B030D-6E8A-4147-A177-3AD203B41FA5}">
                      <a16:colId xmlns:a16="http://schemas.microsoft.com/office/drawing/2014/main" val="2031362935"/>
                    </a:ext>
                  </a:extLst>
                </a:gridCol>
                <a:gridCol w="675458">
                  <a:extLst>
                    <a:ext uri="{9D8B030D-6E8A-4147-A177-3AD203B41FA5}">
                      <a16:colId xmlns:a16="http://schemas.microsoft.com/office/drawing/2014/main" val="2841125453"/>
                    </a:ext>
                  </a:extLst>
                </a:gridCol>
                <a:gridCol w="900611">
                  <a:extLst>
                    <a:ext uri="{9D8B030D-6E8A-4147-A177-3AD203B41FA5}">
                      <a16:colId xmlns:a16="http://schemas.microsoft.com/office/drawing/2014/main" val="621471095"/>
                    </a:ext>
                  </a:extLst>
                </a:gridCol>
                <a:gridCol w="979890">
                  <a:extLst>
                    <a:ext uri="{9D8B030D-6E8A-4147-A177-3AD203B41FA5}">
                      <a16:colId xmlns:a16="http://schemas.microsoft.com/office/drawing/2014/main" val="2660100349"/>
                    </a:ext>
                  </a:extLst>
                </a:gridCol>
                <a:gridCol w="925980">
                  <a:extLst>
                    <a:ext uri="{9D8B030D-6E8A-4147-A177-3AD203B41FA5}">
                      <a16:colId xmlns:a16="http://schemas.microsoft.com/office/drawing/2014/main" val="3781227064"/>
                    </a:ext>
                  </a:extLst>
                </a:gridCol>
                <a:gridCol w="1217727">
                  <a:extLst>
                    <a:ext uri="{9D8B030D-6E8A-4147-A177-3AD203B41FA5}">
                      <a16:colId xmlns:a16="http://schemas.microsoft.com/office/drawing/2014/main" val="129007459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Modalidade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Matrículas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Aprovados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Evadidos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Reprovados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sucesso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evasão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reprovação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2500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193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121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80,67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22,28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19,33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13129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 Subsequente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269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160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91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89,89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33,83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10,11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112102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462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281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134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47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  <a:highlight>
                            <a:srgbClr val="00FFFF"/>
                          </a:highlight>
                        </a:rPr>
                        <a:t>85,67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>
                          <a:effectLst/>
                        </a:rPr>
                        <a:t>29,00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14,33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373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05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9E77-DA22-4B5D-97D7-85F189FB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523" y="2634143"/>
            <a:ext cx="7772400" cy="1244935"/>
          </a:xfrm>
        </p:spPr>
        <p:txBody>
          <a:bodyPr>
            <a:normAutofit fontScale="90000"/>
          </a:bodyPr>
          <a:lstStyle/>
          <a:p>
            <a:r>
              <a:rPr lang="pt-BR" sz="5000" b="1" dirty="0"/>
              <a:t>Socialização</a:t>
            </a:r>
            <a:r>
              <a:rPr lang="pt-BR" b="1" dirty="0"/>
              <a:t> </a:t>
            </a:r>
            <a:r>
              <a:rPr lang="pt-BR" sz="5000" b="1" dirty="0"/>
              <a:t>dessas Boas Práticas – Docentes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B5FB9B-DC95-4CD1-944A-C3EC8E82E68F}"/>
              </a:ext>
            </a:extLst>
          </p:cNvPr>
          <p:cNvSpPr txBox="1"/>
          <p:nvPr/>
        </p:nvSpPr>
        <p:spPr>
          <a:xfrm>
            <a:off x="897622" y="3934437"/>
            <a:ext cx="750185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err="1"/>
              <a:t>Adenilson</a:t>
            </a:r>
            <a:r>
              <a:rPr lang="pt-BR" dirty="0"/>
              <a:t> Arcanjo de Moura Junior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Aurélio Eugênio Aguiar de Lima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Fernando Hugo Martins da Silva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Francisco José Calisto de Sousa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Marcio </a:t>
            </a:r>
            <a:r>
              <a:rPr lang="pt-BR" dirty="0" err="1"/>
              <a:t>Rebolças</a:t>
            </a:r>
            <a:r>
              <a:rPr lang="pt-BR" dirty="0"/>
              <a:t> da Silva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A7BEB47-097F-474F-AF87-B6F8EA7C770D}"/>
              </a:ext>
            </a:extLst>
          </p:cNvPr>
          <p:cNvSpPr/>
          <p:nvPr/>
        </p:nvSpPr>
        <p:spPr>
          <a:xfrm>
            <a:off x="897622" y="2441196"/>
            <a:ext cx="76549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Font typeface="Wingdings" panose="05000000000000000000" pitchFamily="2" charset="2"/>
              <a:buChar char="Ø"/>
            </a:pPr>
            <a:r>
              <a:rPr lang="pt-BR" sz="3000" b="1" dirty="0">
                <a:latin typeface="+mj-lt"/>
              </a:rPr>
              <a:t>O que pode ser dito sobre suas ações na condução da  disciplina de matemática/cálculo nas turmas de ingressantes?</a:t>
            </a:r>
          </a:p>
        </p:txBody>
      </p:sp>
    </p:spTree>
    <p:extLst>
      <p:ext uri="{BB962C8B-B14F-4D97-AF65-F5344CB8AC3E}">
        <p14:creationId xmlns:p14="http://schemas.microsoft.com/office/powerpoint/2010/main" val="331874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9E77-DA22-4B5D-97D7-85F189FB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523" y="2936147"/>
            <a:ext cx="7772400" cy="1244935"/>
          </a:xfrm>
        </p:spPr>
        <p:txBody>
          <a:bodyPr/>
          <a:lstStyle/>
          <a:p>
            <a:r>
              <a:rPr lang="pt-BR" dirty="0"/>
              <a:t>Obrigado!!</a:t>
            </a:r>
          </a:p>
        </p:txBody>
      </p:sp>
    </p:spTree>
    <p:extLst>
      <p:ext uri="{BB962C8B-B14F-4D97-AF65-F5344CB8AC3E}">
        <p14:creationId xmlns:p14="http://schemas.microsoft.com/office/powerpoint/2010/main" val="2217646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171</Words>
  <Application>Microsoft Office PowerPoint</Application>
  <PresentationFormat>Apresentação na tela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do Office</vt:lpstr>
      <vt:lpstr>Fórum de Boas Práticas:  Disciplinas de Matemática  Plano de Permanência e Êxito</vt:lpstr>
      <vt:lpstr>O que é?  Quem está envolvido?  Qual o objetivo?</vt:lpstr>
      <vt:lpstr>Boas Práticas Nas Disciplinas de Matemática – Alguns Resultados</vt:lpstr>
      <vt:lpstr>2017.2</vt:lpstr>
      <vt:lpstr>Socialização dessas Boas Práticas – Docentes  </vt:lpstr>
      <vt:lpstr>Obrigado!!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Jonas Araújo</dc:creator>
  <cp:lastModifiedBy>HP Inc.</cp:lastModifiedBy>
  <cp:revision>11</cp:revision>
  <dcterms:created xsi:type="dcterms:W3CDTF">2019-01-31T19:33:48Z</dcterms:created>
  <dcterms:modified xsi:type="dcterms:W3CDTF">2019-03-07T19:41:49Z</dcterms:modified>
</cp:coreProperties>
</file>