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9" roundtripDataSignature="AMtx7mg/pHfYJhxDEuxDm3mwyGV57FOb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26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26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26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26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6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26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26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6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6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Legenda">
  <p:cSld name="Título e Legenda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p3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ção com Legenda">
  <p:cSld name="Citação com Legenda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6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6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36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0" name="Google Shape;100;p3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3" name="Google Shape;103;p36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36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800" u="none" cap="none" strike="noStrik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rtão de Nome">
  <p:cSld name="Cartão de Nome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7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8" name="Google Shape;108;p3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r o Cartão de Nome">
  <p:cSld name="Citar o Cartão de Nom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8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38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5" name="Google Shape;115;p3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8" name="Google Shape;118;p38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38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000" u="none" cap="none" strike="noStrik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dadeiro ou Falso">
  <p:cSld name="Verdadeiro ou Falso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9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9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39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4" name="Google Shape;124;p3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0"/>
          <p:cNvSpPr txBox="1"/>
          <p:nvPr>
            <p:ph idx="1" type="body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4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1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4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7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2" name="Google Shape;62;p30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3" name="Google Shape;63;p30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3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3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33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3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4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4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6" name="Google Shape;86;p34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3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2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2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2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2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25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2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5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25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25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2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5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2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2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1.jpg"/><Relationship Id="rId5" Type="http://schemas.openxmlformats.org/officeDocument/2006/relationships/image" Target="../media/image13.png"/><Relationship Id="rId6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bvu.ifce.edu.br/login.php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bvu.ifce.edu.br/login.php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ctrTitle"/>
          </p:nvPr>
        </p:nvSpPr>
        <p:spPr>
          <a:xfrm>
            <a:off x="0" y="3166200"/>
            <a:ext cx="10797300" cy="25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rPr b="1" lang="pt-BR">
                <a:solidFill>
                  <a:srgbClr val="0000FF"/>
                </a:solidFill>
              </a:rPr>
              <a:t>  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t/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rPr b="1" lang="pt-BR">
                <a:solidFill>
                  <a:srgbClr val="0000FF"/>
                </a:solidFill>
              </a:rPr>
              <a:t>             “MÃOS EM AÇÃO”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br>
              <a:rPr b="1" lang="pt-BR">
                <a:solidFill>
                  <a:srgbClr val="0000FF"/>
                </a:solidFill>
              </a:rPr>
            </a:br>
            <a:r>
              <a:rPr b="1" lang="pt-BR">
                <a:solidFill>
                  <a:srgbClr val="0000FF"/>
                </a:solidFill>
              </a:rPr>
              <a:t>  </a:t>
            </a:r>
            <a:r>
              <a:rPr b="1" lang="pt-BR" sz="5000">
                <a:solidFill>
                  <a:srgbClr val="0000FF"/>
                </a:solidFill>
              </a:rPr>
              <a:t>Curso: </a:t>
            </a:r>
            <a:r>
              <a:rPr b="1" lang="pt-BR" sz="5000">
                <a:solidFill>
                  <a:srgbClr val="3F7818"/>
                </a:solidFill>
              </a:rPr>
              <a:t>Licenciatura em Geografia</a:t>
            </a:r>
            <a:br>
              <a:rPr b="1" lang="pt-BR" sz="5000">
                <a:solidFill>
                  <a:srgbClr val="3F7818"/>
                </a:solidFill>
              </a:rPr>
            </a:br>
            <a:endParaRPr b="1" sz="5000">
              <a:solidFill>
                <a:srgbClr val="3F781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5400"/>
              <a:buFont typeface="Trebuchet MS"/>
              <a:buNone/>
            </a:pPr>
            <a:r>
              <a:rPr b="1" lang="pt-BR" sz="3200">
                <a:solidFill>
                  <a:srgbClr val="3F7818"/>
                </a:solidFill>
              </a:rPr>
              <a:t>                     </a:t>
            </a:r>
            <a:r>
              <a:rPr b="1" lang="pt-BR" sz="3200">
                <a:solidFill>
                  <a:srgbClr val="3F7818"/>
                </a:solidFill>
              </a:rPr>
              <a:t>Professores, Estudantes, CA e CPA</a:t>
            </a:r>
            <a:endParaRPr/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7670" y="345236"/>
            <a:ext cx="1084616" cy="132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341" y="4568200"/>
            <a:ext cx="1969110" cy="22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 txBox="1"/>
          <p:nvPr>
            <p:ph type="title"/>
          </p:nvPr>
        </p:nvSpPr>
        <p:spPr>
          <a:xfrm>
            <a:off x="677334" y="100668"/>
            <a:ext cx="8596668" cy="1829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Relatório de autoavaliação institucional</a:t>
            </a:r>
            <a:br>
              <a:rPr lang="pt-BR"/>
            </a:br>
            <a:endParaRPr/>
          </a:p>
        </p:txBody>
      </p:sp>
      <p:sp>
        <p:nvSpPr>
          <p:cNvPr id="208" name="Google Shape;208;p10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09" name="Google Shape;20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839" y="1270000"/>
            <a:ext cx="8727346" cy="238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4">
            <a:alphaModFix/>
          </a:blip>
          <a:srcRect b="28481" l="0" r="0" t="0"/>
          <a:stretch/>
        </p:blipFill>
        <p:spPr>
          <a:xfrm>
            <a:off x="677334" y="3713501"/>
            <a:ext cx="7880058" cy="23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"/>
          <p:cNvSpPr txBox="1"/>
          <p:nvPr>
            <p:ph type="title"/>
          </p:nvPr>
        </p:nvSpPr>
        <p:spPr>
          <a:xfrm>
            <a:off x="677334" y="100668"/>
            <a:ext cx="8596668" cy="1829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Relatório de autoavaliação institucional</a:t>
            </a:r>
            <a:br>
              <a:rPr lang="pt-BR"/>
            </a:br>
            <a:endParaRPr/>
          </a:p>
        </p:txBody>
      </p:sp>
      <p:sp>
        <p:nvSpPr>
          <p:cNvPr id="216" name="Google Shape;216;p1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17" name="Google Shape;21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004" y="874488"/>
            <a:ext cx="7980727" cy="3444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2"/>
          <p:cNvSpPr txBox="1"/>
          <p:nvPr>
            <p:ph type="title"/>
          </p:nvPr>
        </p:nvSpPr>
        <p:spPr>
          <a:xfrm>
            <a:off x="677334" y="75501"/>
            <a:ext cx="8596668" cy="18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pt-BR"/>
              <a:t>Estratégias - PDI e PAA</a:t>
            </a:r>
            <a:br>
              <a:rPr b="1" lang="pt-BR"/>
            </a:br>
            <a:endParaRPr b="1"/>
          </a:p>
        </p:txBody>
      </p:sp>
      <p:sp>
        <p:nvSpPr>
          <p:cNvPr id="223" name="Google Shape;223;p12"/>
          <p:cNvSpPr txBox="1"/>
          <p:nvPr>
            <p:ph idx="1" type="body"/>
          </p:nvPr>
        </p:nvSpPr>
        <p:spPr>
          <a:xfrm>
            <a:off x="677334" y="1333851"/>
            <a:ext cx="8596668" cy="4707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32"/>
              <a:buNone/>
            </a:pPr>
            <a:r>
              <a:rPr b="1" lang="pt-BR" sz="1665"/>
              <a:t>Sobre o </a:t>
            </a:r>
            <a:r>
              <a:rPr b="1" lang="pt-BR" sz="1665" u="sng"/>
              <a:t>PDI</a:t>
            </a:r>
            <a:r>
              <a:rPr b="1" lang="pt-BR" sz="1665"/>
              <a:t> ?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O </a:t>
            </a:r>
            <a:r>
              <a:rPr lang="pt-BR" sz="1665" u="sng"/>
              <a:t>Plano de Desenvolvimento Institucional </a:t>
            </a:r>
            <a:r>
              <a:rPr lang="pt-BR" sz="1665"/>
              <a:t>(PDI) representa uma ferramenta de gestão que define uma agenda estratégica para um período de cinco anos. Sendo assim, o PDI é um documento que orienta a filosofia de trabalho do IFCE e estabelece as principais diretrizes para os eixos do ensino, pesquisa, extensão e gestão.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O objetivo do curso se coaduna com o PDI do IFCE, que evidencia a importância da formação profissional como um elemento essencial para o desenvolvimento sustentável local e regional.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A adesão do curso à programas e projetos como o Programa Institucional de Bolsas de Iniciação à Docência (PIBID), Programa Institucional de Bolsas de Iniciação Científica (PIBIC), e Programa Institucional de Apoio a Projetos de Extensão (PAPEX), demonstram o interesse da comunidade acadêmica ligado ao curso de Geografia em consolidar o ensino, a pesquisa e a extensão no IFCE.</a:t>
            </a:r>
            <a:endParaRPr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rPr b="1" lang="pt-BR" sz="1665"/>
              <a:t>Sobre o </a:t>
            </a:r>
            <a:r>
              <a:rPr b="1" lang="pt-BR" sz="1665" u="sng"/>
              <a:t>PAA</a:t>
            </a:r>
            <a:r>
              <a:rPr b="1" lang="pt-BR" sz="1665"/>
              <a:t> ?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O </a:t>
            </a:r>
            <a:r>
              <a:rPr lang="pt-BR" sz="1665" u="sng"/>
              <a:t>Plano Anual de Ações </a:t>
            </a:r>
            <a:r>
              <a:rPr lang="pt-BR" sz="1665"/>
              <a:t>(PAA) é o documento norteador das ações a serem executadas ao longo do ano, a fim de atingir as metas propostas no PDI.</a:t>
            </a:r>
            <a:endParaRPr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5460" lvl="0" marL="3429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Char char="►"/>
            </a:pPr>
            <a:r>
              <a:rPr b="1" lang="pt-BR" sz="4000">
                <a:solidFill>
                  <a:srgbClr val="0000FF"/>
                </a:solidFill>
              </a:rPr>
              <a:t>11 professores doutores;</a:t>
            </a:r>
            <a:endParaRPr b="1" sz="4000">
              <a:solidFill>
                <a:srgbClr val="0000FF"/>
              </a:solidFill>
            </a:endParaRPr>
          </a:p>
          <a:p>
            <a:pPr indent="-505460" lvl="0" marL="3429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Char char="►"/>
            </a:pPr>
            <a:r>
              <a:rPr b="1" lang="pt-BR" sz="4000">
                <a:solidFill>
                  <a:srgbClr val="0000FF"/>
                </a:solidFill>
              </a:rPr>
              <a:t>08 professores mestres;</a:t>
            </a:r>
            <a:endParaRPr b="1" sz="4000">
              <a:solidFill>
                <a:srgbClr val="0000FF"/>
              </a:solidFill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29" name="Google Shape;229;p13"/>
          <p:cNvSpPr txBox="1"/>
          <p:nvPr/>
        </p:nvSpPr>
        <p:spPr>
          <a:xfrm>
            <a:off x="677334" y="71795"/>
            <a:ext cx="8596668" cy="1858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0" i="0" lang="pt-BR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Ensino, Pesquisa e Extensão</a:t>
            </a:r>
            <a:br>
              <a:rPr b="0" i="0" lang="pt-BR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i="0" lang="pt-BR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CORPO DOCENTE </a:t>
            </a:r>
            <a:r>
              <a:rPr b="1" i="0" lang="pt-BR" sz="3600" u="none" cap="none" strike="noStrike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(Titulação)</a:t>
            </a:r>
            <a:endParaRPr b="0" i="0" sz="3600" u="none" cap="none" strike="noStrike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>
            <p:ph type="title"/>
          </p:nvPr>
        </p:nvSpPr>
        <p:spPr>
          <a:xfrm>
            <a:off x="677334" y="71795"/>
            <a:ext cx="8596668" cy="1858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Ensino, Pesquisa e Extensão</a:t>
            </a:r>
            <a:br>
              <a:rPr lang="pt-BR"/>
            </a:br>
            <a:r>
              <a:rPr b="1" lang="pt-BR"/>
              <a:t>LABORATÓRIOS</a:t>
            </a:r>
            <a:endParaRPr/>
          </a:p>
        </p:txBody>
      </p:sp>
      <p:sp>
        <p:nvSpPr>
          <p:cNvPr id="235" name="Google Shape;235;p14"/>
          <p:cNvSpPr txBox="1"/>
          <p:nvPr>
            <p:ph idx="1" type="body"/>
          </p:nvPr>
        </p:nvSpPr>
        <p:spPr>
          <a:xfrm>
            <a:off x="677334" y="1317072"/>
            <a:ext cx="8596668" cy="5423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32"/>
              <a:buChar char="►"/>
            </a:pPr>
            <a:r>
              <a:rPr b="1" lang="pt-BR" sz="1665" u="sng"/>
              <a:t>Laboratório de Estudos sobre Espaço, Cultura e Política (LECgeo)</a:t>
            </a:r>
            <a:r>
              <a:rPr b="1" lang="pt-BR" sz="1665"/>
              <a:t> </a:t>
            </a:r>
            <a:r>
              <a:rPr lang="pt-BR" sz="1665"/>
              <a:t>possui uma parceria institucional entre o IFCE Quixadá e a UFPE. Por conta disso, são realizadas atividades como eventos de pesquisa e intercâmbios de alunos entre as duas instituições.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b="1" lang="pt-BR" sz="1665" u="sng"/>
              <a:t>Laboratório de Ensino, Pesquisa e Extensão em Geografia (LEGEP)</a:t>
            </a:r>
            <a:r>
              <a:rPr b="1" lang="pt-BR" sz="1665"/>
              <a:t> </a:t>
            </a:r>
            <a:r>
              <a:rPr lang="pt-BR" sz="1665"/>
              <a:t>são realizadas ações pedagógicas voltadas para construção de saberes que favoreçam a aproximação entre teoria e prática na formação de professores de Geografia.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b="1" lang="pt-BR" sz="1665" u="sng"/>
              <a:t>Laboratório de Geoprocessamento</a:t>
            </a:r>
            <a:r>
              <a:rPr lang="pt-BR" sz="1665"/>
              <a:t>  e  </a:t>
            </a:r>
            <a:r>
              <a:rPr b="1" lang="pt-BR" sz="1665" u="sng"/>
              <a:t>Núcleo de Estudos Integrados em Geografia Ambiental, Geodiversidade e Geoinformação (NIGEO)</a:t>
            </a:r>
            <a:r>
              <a:rPr b="1" lang="pt-BR" sz="1665"/>
              <a:t> </a:t>
            </a:r>
            <a:r>
              <a:rPr lang="pt-BR" sz="1665"/>
              <a:t>realiza ações de pesquisa e extensionistas nas temáticas: geoprocessamento, climatologia geográfica, riscos e desastres naturais, pedologia e conservação dos solos, geodiversidade, geoarqueologia, vulnerabilidade socioambiental e análise geoambiental.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b="1" lang="pt-BR" sz="1665" u="sng"/>
              <a:t>Museu Ambiental da Caatinga (MAC)</a:t>
            </a:r>
            <a:r>
              <a:rPr b="1" lang="pt-BR" sz="1665"/>
              <a:t> </a:t>
            </a:r>
            <a:r>
              <a:rPr b="1" lang="pt-BR" sz="1665" u="sng">
                <a:solidFill>
                  <a:srgbClr val="FF0000"/>
                </a:solidFill>
              </a:rPr>
              <a:t>?? Pequena parágrafo ???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Laboratório de Informática – TIC’s</a:t>
            </a:r>
            <a:endParaRPr sz="1665"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Laboratório de CAD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Laboratório de Línguas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Laboratório de Estudos Ecológicos e Ambientais do Bioma Caatinga (LEEABC)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lang="pt-BR" sz="1665"/>
              <a:t>Laboratório de Práticas Culturais e Artísticas (LAPRACA)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Char char="►"/>
            </a:pPr>
            <a:r>
              <a:rPr b="1" i="1" lang="pt-BR" sz="1665"/>
              <a:t>E ainda mais outros laboratórios dentro do IFCE Quixadá.</a:t>
            </a:r>
            <a:endParaRPr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b="1" sz="1665"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  <a:p>
            <a:pPr indent="-258318" lvl="0" marL="3429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332"/>
              <a:buNone/>
            </a:pPr>
            <a:r>
              <a:t/>
            </a:r>
            <a:endParaRPr sz="1665"/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01174" y="3658216"/>
            <a:ext cx="1812955" cy="181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"/>
          <p:cNvPicPr preferRelativeResize="0"/>
          <p:nvPr/>
        </p:nvPicPr>
        <p:blipFill rotWithShape="1">
          <a:blip r:embed="rId4">
            <a:alphaModFix/>
          </a:blip>
          <a:srcRect b="15072" l="7437" r="4209" t="16212"/>
          <a:stretch/>
        </p:blipFill>
        <p:spPr>
          <a:xfrm>
            <a:off x="9560638" y="1810627"/>
            <a:ext cx="2174551" cy="169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"/>
          <p:cNvPicPr preferRelativeResize="0"/>
          <p:nvPr/>
        </p:nvPicPr>
        <p:blipFill rotWithShape="1">
          <a:blip r:embed="rId5">
            <a:alphaModFix/>
          </a:blip>
          <a:srcRect b="15531" l="27931" r="3047" t="13340"/>
          <a:stretch/>
        </p:blipFill>
        <p:spPr>
          <a:xfrm>
            <a:off x="9560638" y="5627523"/>
            <a:ext cx="2174551" cy="119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01560" y="71795"/>
            <a:ext cx="1691287" cy="158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Programa Institucional de Bolsa de Iniciação à Docência (PIBID) 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Programa Institucional de Bolsa de Iniciação à Científica (PIBIC)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Programa Institucional de Apoio a Projetos de Extensão (PAPEX)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>
                <a:solidFill>
                  <a:srgbClr val="FF0000"/>
                </a:solidFill>
              </a:rPr>
              <a:t>IFCE Internacional 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 u="sng">
                <a:solidFill>
                  <a:srgbClr val="FF0000"/>
                </a:solidFill>
              </a:rPr>
              <a:t>?? Inseir mais algum programa ???</a:t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8847" y="1881417"/>
            <a:ext cx="2280927" cy="117134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5"/>
          <p:cNvSpPr txBox="1"/>
          <p:nvPr>
            <p:ph type="title"/>
          </p:nvPr>
        </p:nvSpPr>
        <p:spPr>
          <a:xfrm>
            <a:off x="677334" y="71795"/>
            <a:ext cx="8596668" cy="1858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pt-BR" sz="3240"/>
              <a:t>Ensino, Pesquisa e Extensão</a:t>
            </a:r>
            <a:br>
              <a:rPr lang="pt-BR" sz="3240"/>
            </a:br>
            <a:r>
              <a:rPr b="1" lang="pt-BR" sz="3240"/>
              <a:t>PROGRAMAS, INICIAÇÃO À DOCÊNCIA E À PESQUISA</a:t>
            </a:r>
            <a:br>
              <a:rPr lang="pt-BR" sz="3240"/>
            </a:br>
            <a:endParaRPr sz="3240"/>
          </a:p>
        </p:txBody>
      </p:sp>
      <p:sp>
        <p:nvSpPr>
          <p:cNvPr id="247" name="Google Shape;247;p15"/>
          <p:cNvSpPr txBox="1"/>
          <p:nvPr/>
        </p:nvSpPr>
        <p:spPr>
          <a:xfrm>
            <a:off x="8906934" y="3606801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Projetos e mais</a:t>
            </a:r>
            <a:endParaRPr/>
          </a:p>
        </p:txBody>
      </p:sp>
      <p:sp>
        <p:nvSpPr>
          <p:cNvPr id="253" name="Google Shape;253;p1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b="1" lang="pt-BR" cap="none">
                <a:solidFill>
                  <a:srgbClr val="2A5010"/>
                </a:solidFill>
              </a:rPr>
              <a:t>PROJETO ECORESIDENTE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>
                <a:solidFill>
                  <a:srgbClr val="2A5010"/>
                </a:solidFill>
              </a:rPr>
              <a:t>Coletivo Feminista as Sertanistas</a:t>
            </a:r>
            <a:endParaRPr b="1">
              <a:solidFill>
                <a:srgbClr val="2A5010"/>
              </a:solidFill>
            </a:endParaRPr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 cap="none">
                <a:solidFill>
                  <a:srgbClr val="2A5010"/>
                </a:solidFill>
              </a:rPr>
              <a:t>PROJETO EDUCAÇÃO INCLUSIVA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 cap="none">
                <a:solidFill>
                  <a:srgbClr val="2A5010"/>
                </a:solidFill>
              </a:rPr>
              <a:t>CICLO DE PALESTRAS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 cap="none">
                <a:solidFill>
                  <a:srgbClr val="2A5010"/>
                </a:solidFill>
              </a:rPr>
              <a:t>PROJETO GEOPARQUE SERTÃO MONUMENTAL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cap="none">
              <a:solidFill>
                <a:srgbClr val="2A5010"/>
              </a:solidFill>
            </a:endParaRPr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0332" y="411613"/>
            <a:ext cx="2248709" cy="220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5041" y="1149324"/>
            <a:ext cx="2066700" cy="206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6"/>
          <p:cNvPicPr preferRelativeResize="0"/>
          <p:nvPr/>
        </p:nvPicPr>
        <p:blipFill rotWithShape="1">
          <a:blip r:embed="rId5">
            <a:alphaModFix/>
          </a:blip>
          <a:srcRect b="0" l="-32784" r="0" t="-24331"/>
          <a:stretch/>
        </p:blipFill>
        <p:spPr>
          <a:xfrm>
            <a:off x="8488424" y="3617026"/>
            <a:ext cx="2066700" cy="19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7033" y="4364944"/>
            <a:ext cx="2191068" cy="2191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"/>
          <p:cNvSpPr txBox="1"/>
          <p:nvPr>
            <p:ph idx="1" type="body"/>
          </p:nvPr>
        </p:nvSpPr>
        <p:spPr>
          <a:xfrm>
            <a:off x="677334" y="2160589"/>
            <a:ext cx="8596668" cy="4609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LAPRACA - Laboratório de Práticas Culturais e Artísticas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Comunicação Social e Eventos, Pesquisa e Inovação, Extensão,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Núcleo de Pesquisa e Experimentos Audiovisuais (NAVI)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Programa arte e cultura;</a:t>
            </a:r>
            <a:endParaRPr/>
          </a:p>
        </p:txBody>
      </p:sp>
      <p:sp>
        <p:nvSpPr>
          <p:cNvPr id="263" name="Google Shape;263;p17"/>
          <p:cNvSpPr txBox="1"/>
          <p:nvPr>
            <p:ph type="title"/>
          </p:nvPr>
        </p:nvSpPr>
        <p:spPr>
          <a:xfrm>
            <a:off x="677334" y="71795"/>
            <a:ext cx="8596668" cy="1858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Ensino, Pesquisa e Extensão</a:t>
            </a:r>
            <a:br>
              <a:rPr lang="pt-BR"/>
            </a:br>
            <a:r>
              <a:rPr b="1" lang="pt-BR"/>
              <a:t>CULTURA E ARTES</a:t>
            </a:r>
            <a:endParaRPr/>
          </a:p>
        </p:txBody>
      </p:sp>
      <p:sp>
        <p:nvSpPr>
          <p:cNvPr id="264" name="Google Shape;264;p17"/>
          <p:cNvSpPr txBox="1"/>
          <p:nvPr/>
        </p:nvSpPr>
        <p:spPr>
          <a:xfrm>
            <a:off x="8906934" y="3606801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"/>
          <p:cNvSpPr txBox="1"/>
          <p:nvPr>
            <p:ph idx="1" type="body"/>
          </p:nvPr>
        </p:nvSpPr>
        <p:spPr>
          <a:xfrm>
            <a:off x="677334" y="2160589"/>
            <a:ext cx="8596668" cy="4609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b="1" lang="pt-BR" u="sng">
                <a:solidFill>
                  <a:srgbClr val="FF0000"/>
                </a:solidFill>
              </a:rPr>
              <a:t>?? Precisa melhorar essa tela, com mais informações???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Interdisciplinaridade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Aulas de Campo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Eventos, Congressos,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CIGAS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Grupo de Estudos de Ensino de Geografia: Saberes e Práticas na Profissionalização e Trabalho Docente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Grupo de Estudos sobre Trabalho e Educação no Sertão (GESSOL) (interdisciplinar)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70" name="Google Shape;270;p18"/>
          <p:cNvSpPr txBox="1"/>
          <p:nvPr>
            <p:ph type="title"/>
          </p:nvPr>
        </p:nvSpPr>
        <p:spPr>
          <a:xfrm>
            <a:off x="677334" y="71795"/>
            <a:ext cx="8596668" cy="1858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Ensino, Pesquisa e Extensão</a:t>
            </a:r>
            <a:br>
              <a:rPr lang="pt-BR"/>
            </a:br>
            <a:r>
              <a:rPr lang="pt-BR"/>
              <a:t>Além de ...</a:t>
            </a:r>
            <a:endParaRPr b="1"/>
          </a:p>
        </p:txBody>
      </p:sp>
      <p:sp>
        <p:nvSpPr>
          <p:cNvPr id="271" name="Google Shape;271;p18"/>
          <p:cNvSpPr txBox="1"/>
          <p:nvPr/>
        </p:nvSpPr>
        <p:spPr>
          <a:xfrm>
            <a:off x="8906934" y="3606801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 txBox="1"/>
          <p:nvPr>
            <p:ph type="title"/>
          </p:nvPr>
        </p:nvSpPr>
        <p:spPr>
          <a:xfrm>
            <a:off x="677334" y="79695"/>
            <a:ext cx="8596668" cy="1850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pt-BR"/>
              <a:t>Apoio ao Discente</a:t>
            </a:r>
            <a:br>
              <a:rPr b="1" lang="pt-BR"/>
            </a:br>
            <a:r>
              <a:rPr b="1" lang="pt-BR"/>
              <a:t>IFCE campus Quixadá</a:t>
            </a:r>
            <a:endParaRPr/>
          </a:p>
        </p:txBody>
      </p:sp>
      <p:sp>
        <p:nvSpPr>
          <p:cNvPr id="277" name="Google Shape;277;p19"/>
          <p:cNvSpPr txBox="1"/>
          <p:nvPr>
            <p:ph idx="1" type="body"/>
          </p:nvPr>
        </p:nvSpPr>
        <p:spPr>
          <a:xfrm>
            <a:off x="677334" y="1266738"/>
            <a:ext cx="8596668" cy="5511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Assistência Estudantil (CAE) </a:t>
            </a:r>
            <a:r>
              <a:rPr lang="pt-BR"/>
              <a:t>– realizado por uma equipe multidisciplinar </a:t>
            </a:r>
            <a:endParaRPr b="1"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i="1" lang="pt-BR"/>
              <a:t>Serviço Social</a:t>
            </a:r>
            <a:r>
              <a:rPr lang="pt-BR"/>
              <a:t>   </a:t>
            </a:r>
            <a:r>
              <a:rPr i="1" lang="pt-BR"/>
              <a:t>Serviço Psicológico</a:t>
            </a:r>
            <a:r>
              <a:rPr lang="pt-BR"/>
              <a:t>  </a:t>
            </a:r>
            <a:r>
              <a:rPr i="1" lang="pt-BR"/>
              <a:t>Serviço de Enfermagem</a:t>
            </a:r>
            <a:r>
              <a:rPr lang="pt-BR"/>
              <a:t>    </a:t>
            </a:r>
            <a:r>
              <a:rPr i="1" lang="pt-BR"/>
              <a:t>Serviço Odontológico   </a:t>
            </a:r>
            <a:r>
              <a:rPr i="1" lang="pt-BR">
                <a:solidFill>
                  <a:srgbClr val="FF0000"/>
                </a:solidFill>
              </a:rPr>
              <a:t>Serviço de Nutrição</a:t>
            </a:r>
            <a:r>
              <a:rPr lang="pt-BR">
                <a:solidFill>
                  <a:srgbClr val="FF0000"/>
                </a:solidFill>
              </a:rPr>
              <a:t>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Registro Estudantil - </a:t>
            </a:r>
            <a:r>
              <a:rPr lang="pt-BR"/>
              <a:t>realizado pela Coordenação de Controle Acadêmico (CCA)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Assistência Técnico-Pedagógica - </a:t>
            </a:r>
            <a:r>
              <a:rPr lang="pt-BR"/>
              <a:t>realizado pela Coordenação Técnico-Pedagógica (CTP)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Acessibilidade e Diversidade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i="1" lang="pt-BR" u="sng"/>
              <a:t>Núcleo de Acessibilidade às Pessoas com Necessidades Específicas (NAPNE)</a:t>
            </a:r>
            <a:r>
              <a:rPr lang="pt-BR"/>
              <a:t> - tem o intuito de apoiar e acompanhar à acessibilidade, para um maior suporte às pessoas com necessidades específicas (PNE)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i="1" lang="pt-BR" u="sng"/>
              <a:t>Núcleo de Estudos Afro-brasileiros e Indígenas (NEABI)</a:t>
            </a:r>
            <a:r>
              <a:rPr lang="pt-BR"/>
              <a:t> - busca atender ao disposto na Lei nº 11.645/2008, que inclui no currículo de ensino a temática “História, Cultura e Memória Afro-Brasileira e Indígena”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Monitorias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Representação Estudantil   </a:t>
            </a:r>
            <a:r>
              <a:rPr lang="pt-BR"/>
              <a:t>Centro Acadêmico da Geografia  e DCE</a:t>
            </a:r>
            <a:endParaRPr/>
          </a:p>
        </p:txBody>
      </p:sp>
      <p:pic>
        <p:nvPicPr>
          <p:cNvPr id="278" name="Google Shape;27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41079" y="2482577"/>
            <a:ext cx="1973587" cy="197358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9"/>
          <p:cNvSpPr txBox="1"/>
          <p:nvPr/>
        </p:nvSpPr>
        <p:spPr>
          <a:xfrm>
            <a:off x="9343161" y="5049707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3600"/>
              <a:buFont typeface="Trebuchet MS"/>
              <a:buNone/>
            </a:pPr>
            <a:r>
              <a:rPr b="1" lang="pt-BR">
                <a:solidFill>
                  <a:srgbClr val="3F7818"/>
                </a:solidFill>
              </a:rPr>
              <a:t>Avaliação do Curso pelo MEC</a:t>
            </a:r>
            <a:endParaRPr/>
          </a:p>
        </p:txBody>
      </p:sp>
      <p:sp>
        <p:nvSpPr>
          <p:cNvPr id="151" name="Google Shape;151;p2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 u="sng"/>
              <a:t>SINAES</a:t>
            </a:r>
            <a:r>
              <a:rPr lang="pt-BR"/>
              <a:t> - Sistema Nacional de Avaliação da Educação Superior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u="sng"/>
              <a:t>INEP</a:t>
            </a:r>
            <a:r>
              <a:rPr lang="pt-BR"/>
              <a:t> - Instituto Nacional de Estudos e Pesquisas Educacionais Anísio Teixeira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 u="sng"/>
              <a:t>Reconhecimento do Curso </a:t>
            </a:r>
            <a:r>
              <a:rPr lang="pt-BR"/>
              <a:t>- comissão de 2 avaliadores do INEP, em </a:t>
            </a:r>
            <a:r>
              <a:rPr b="1" lang="pt-BR"/>
              <a:t>09 e 10/12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São avaliados a organização didático-pedagógica, o corpo docente, discente, técnico-administrativo e as instalações físicas.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Os conceitos de Avaliação do Curso variam de 1 a 5.</a:t>
            </a:r>
            <a:br>
              <a:rPr lang="pt-BR"/>
            </a:br>
            <a:r>
              <a:rPr lang="pt-BR"/>
              <a:t>1 e 2 indicam um curso “insatisfatório”</a:t>
            </a:r>
            <a:br>
              <a:rPr lang="pt-BR"/>
            </a:br>
            <a:r>
              <a:rPr lang="pt-BR"/>
              <a:t>3 significa que o curso é “regular”</a:t>
            </a:r>
            <a:br>
              <a:rPr lang="pt-BR"/>
            </a:br>
            <a:r>
              <a:rPr lang="pt-BR"/>
              <a:t>4 ou 5 são considerados “excelentes”</a:t>
            </a:r>
            <a:br>
              <a:rPr lang="pt-BR"/>
            </a:br>
            <a:br>
              <a:rPr lang="pt-BR"/>
            </a:br>
            <a:endParaRPr/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46002" y="2702280"/>
            <a:ext cx="2310381" cy="230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6002" y="321393"/>
            <a:ext cx="2251613" cy="2235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4725" y="4681057"/>
            <a:ext cx="1980889" cy="2059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0"/>
          <p:cNvSpPr txBox="1"/>
          <p:nvPr>
            <p:ph type="title"/>
          </p:nvPr>
        </p:nvSpPr>
        <p:spPr>
          <a:xfrm>
            <a:off x="677334" y="88084"/>
            <a:ext cx="8596668" cy="1842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pt-BR"/>
              <a:t>Recursos disponíveis </a:t>
            </a:r>
            <a:br>
              <a:rPr lang="pt-BR"/>
            </a:br>
            <a:r>
              <a:rPr b="1" lang="pt-BR"/>
              <a:t>INFRAESTRUTURA</a:t>
            </a:r>
            <a:br>
              <a:rPr lang="pt-BR"/>
            </a:br>
            <a:endParaRPr/>
          </a:p>
        </p:txBody>
      </p:sp>
      <p:sp>
        <p:nvSpPr>
          <p:cNvPr id="285" name="Google Shape;285;p20"/>
          <p:cNvSpPr txBox="1"/>
          <p:nvPr>
            <p:ph idx="1" type="body"/>
          </p:nvPr>
        </p:nvSpPr>
        <p:spPr>
          <a:xfrm>
            <a:off x="677334" y="1300295"/>
            <a:ext cx="4884567" cy="5469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30 salas de aula climatizadas;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Auditório para 200 pessoas, palco, equipamento de som e imagem, camarim e banheiros com acesso à cadeirantes.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Miniauditório para 50 pessoas.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13 Laboratórios;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1 Museu ambiental;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Sala de professores e gabinetes;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Sala de reuniões;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Quadra poliesportiva;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Campo de futebol;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Quadra de vôlei de areia;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Academia;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Áreas de convivência.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86" name="Google Shape;286;p20"/>
          <p:cNvSpPr txBox="1"/>
          <p:nvPr/>
        </p:nvSpPr>
        <p:spPr>
          <a:xfrm>
            <a:off x="6826464" y="1270000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  <p:sp>
        <p:nvSpPr>
          <p:cNvPr id="287" name="Google Shape;287;p20"/>
          <p:cNvSpPr txBox="1"/>
          <p:nvPr/>
        </p:nvSpPr>
        <p:spPr>
          <a:xfrm>
            <a:off x="6398626" y="5449116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8906934" y="3606801"/>
            <a:ext cx="197358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Inserir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imagens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pt-BR"/>
              <a:t>Bibliotecas</a:t>
            </a:r>
            <a:endParaRPr/>
          </a:p>
        </p:txBody>
      </p:sp>
      <p:sp>
        <p:nvSpPr>
          <p:cNvPr id="294" name="Google Shape;294;p21"/>
          <p:cNvSpPr txBox="1"/>
          <p:nvPr>
            <p:ph idx="1" type="body"/>
          </p:nvPr>
        </p:nvSpPr>
        <p:spPr>
          <a:xfrm>
            <a:off x="677334" y="2160589"/>
            <a:ext cx="8596668" cy="4609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O curso conta com livros da bibliografia básica e complementar, contidos nos PUDs.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Biblioteca principal, contento: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pt-BR"/>
              <a:t>salão principal (acervo, atendimento, guarda-volumes e terminal de consulta ao acervo),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pt-BR"/>
              <a:t>setor de referência, sala de estudo individual, salas de estudo em grupo, 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pt-BR"/>
              <a:t>sala de pesquisa web com dez computadores com acesso à internet,</a:t>
            </a:r>
            <a:endParaRPr/>
          </a:p>
          <a:p>
            <a:pPr indent="-285750" lvl="1" marL="742950" rtl="0" algn="l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pt-BR"/>
              <a:t>processamento técnico e coordenadoria. 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Minibiblioteca do Laboratório de Estudos sobre Espaço, Cultura e Política (LECgeo), possuindo mais de 200 exemplares.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b="1" lang="pt-BR"/>
              <a:t>Biblioteca Virtual Universitária (BVU) – IFCE</a:t>
            </a:r>
            <a:br>
              <a:rPr b="1" lang="pt-BR"/>
            </a:br>
            <a:r>
              <a:rPr b="1" i="1" lang="pt-BR" u="sng">
                <a:solidFill>
                  <a:schemeClr val="hlink"/>
                </a:solidFill>
                <a:hlinkClick r:id="rId3"/>
              </a:rPr>
              <a:t>bvu.ifce.edu.br</a:t>
            </a:r>
            <a:endParaRPr b="1"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/>
          <p:nvPr>
            <p:ph type="title"/>
          </p:nvPr>
        </p:nvSpPr>
        <p:spPr>
          <a:xfrm>
            <a:off x="677334" y="75500"/>
            <a:ext cx="8596668" cy="18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b="1" lang="pt-BR" sz="3240"/>
              <a:t>Biblioteca Virtual Universitária (BVU) – IFCE</a:t>
            </a:r>
            <a:br>
              <a:rPr b="1" lang="pt-BR" sz="3240"/>
            </a:br>
            <a:r>
              <a:rPr b="1" i="1" lang="pt-BR" sz="3240" u="sng">
                <a:solidFill>
                  <a:schemeClr val="hlink"/>
                </a:solidFill>
                <a:hlinkClick r:id="rId3"/>
              </a:rPr>
              <a:t>bvu.ifce.edu.br</a:t>
            </a:r>
            <a:br>
              <a:rPr b="1" lang="pt-BR" sz="3240"/>
            </a:br>
            <a:endParaRPr b="1" sz="3240"/>
          </a:p>
        </p:txBody>
      </p:sp>
      <p:sp>
        <p:nvSpPr>
          <p:cNvPr id="300" name="Google Shape;300;p22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301" name="Google Shape;30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016" y="1216404"/>
            <a:ext cx="10029504" cy="5641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308" name="Google Shape;30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314" name="Google Shape;314;p2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61" name="Google Shape;16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b="1" lang="pt-BR">
                <a:solidFill>
                  <a:srgbClr val="FF0000"/>
                </a:solidFill>
              </a:rPr>
              <a:t>Slide – do Reinaldo, do que pode e não pode</a:t>
            </a:r>
            <a:endParaRPr/>
          </a:p>
        </p:txBody>
      </p:sp>
      <p:sp>
        <p:nvSpPr>
          <p:cNvPr id="167" name="Google Shape;167;p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173" name="Google Shape;173;p5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1605" y="1266928"/>
            <a:ext cx="3572008" cy="50290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 txBox="1"/>
          <p:nvPr>
            <p:ph type="title"/>
          </p:nvPr>
        </p:nvSpPr>
        <p:spPr>
          <a:xfrm>
            <a:off x="677334" y="109057"/>
            <a:ext cx="8596668" cy="1821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3600"/>
              <a:buFont typeface="Trebuchet MS"/>
              <a:buNone/>
            </a:pPr>
            <a:r>
              <a:rPr b="1" lang="pt-BR">
                <a:solidFill>
                  <a:srgbClr val="3F7818"/>
                </a:solidFill>
              </a:rPr>
              <a:t>PPC - Projeto Pedagógico de Curso</a:t>
            </a:r>
            <a:br>
              <a:rPr b="1" lang="pt-BR"/>
            </a:br>
            <a:endParaRPr b="1"/>
          </a:p>
        </p:txBody>
      </p:sp>
      <p:sp>
        <p:nvSpPr>
          <p:cNvPr id="181" name="Google Shape;181;p6"/>
          <p:cNvSpPr txBox="1"/>
          <p:nvPr>
            <p:ph idx="1" type="body"/>
          </p:nvPr>
        </p:nvSpPr>
        <p:spPr>
          <a:xfrm>
            <a:off x="411062" y="1124125"/>
            <a:ext cx="8388990" cy="552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O que é o </a:t>
            </a:r>
            <a:r>
              <a:rPr b="1" lang="pt-BR" u="sng"/>
              <a:t>PPC</a:t>
            </a:r>
            <a:r>
              <a:rPr b="1" lang="pt-BR"/>
              <a:t> ?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O </a:t>
            </a:r>
            <a:r>
              <a:rPr lang="pt-BR" u="sng"/>
              <a:t>Projeto Pedagógico de Curso </a:t>
            </a:r>
            <a:r>
              <a:rPr lang="pt-BR"/>
              <a:t>(PPC) é o </a:t>
            </a:r>
            <a:r>
              <a:rPr lang="pt-BR" u="sng"/>
              <a:t>documento norteador </a:t>
            </a:r>
            <a:r>
              <a:rPr lang="pt-BR"/>
              <a:t>do curso de graduação.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Nele estão os fundamentos e estruturação da gestão acadêmica, pedagógica e administrativa, os princípios educacionais e as ações a serem adotadas no processo de ensino-aprendizagem do curso.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Qual é o </a:t>
            </a:r>
            <a:r>
              <a:rPr b="1" lang="pt-BR" u="sng"/>
              <a:t>Perfil Profissional do Egresso </a:t>
            </a:r>
            <a:r>
              <a:rPr b="1" lang="pt-BR"/>
              <a:t>?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Espera-se do futuro </a:t>
            </a:r>
            <a:r>
              <a:rPr lang="pt-BR" u="sng"/>
              <a:t>Licenciado em Geografia </a:t>
            </a:r>
            <a:r>
              <a:rPr lang="pt-BR"/>
              <a:t>a compreensão dos elementos e processos concernentes aos meios natural e construído, com base nos fundamentos filosóficos, teóricos e metodológicos da Geografia. Assim como, no domínio e aprimoramento das abordagens científicas pertinentes ao processo de produção e aplicação do conhecimento geográfico.</a:t>
            </a:r>
            <a:endParaRPr/>
          </a:p>
          <a:p>
            <a:pPr indent="-251459" lvl="0" marL="34290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Qual é a importância da Licenciatura em Geografia do IFCE Quixadá ?</a:t>
            </a:r>
            <a:endParaRPr/>
          </a:p>
          <a:p>
            <a:pPr indent="-342900" lvl="0" marL="342900" rtl="0" algn="l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Atender as demandas da </a:t>
            </a:r>
            <a:r>
              <a:rPr lang="pt-BR" u="sng"/>
              <a:t>Região do Sertão Central</a:t>
            </a:r>
            <a:r>
              <a:rPr lang="pt-BR"/>
              <a:t> e adjacências.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"/>
          <p:cNvSpPr txBox="1"/>
          <p:nvPr>
            <p:ph type="title"/>
          </p:nvPr>
        </p:nvSpPr>
        <p:spPr>
          <a:xfrm>
            <a:off x="677334" y="109057"/>
            <a:ext cx="8596668" cy="1821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3600"/>
              <a:buFont typeface="Trebuchet MS"/>
              <a:buNone/>
            </a:pPr>
            <a:r>
              <a:rPr b="1" lang="pt-BR">
                <a:solidFill>
                  <a:srgbClr val="3F7818"/>
                </a:solidFill>
              </a:rPr>
              <a:t>Organização e Avaliação Institucional</a:t>
            </a:r>
            <a:br>
              <a:rPr b="1" lang="pt-BR"/>
            </a:br>
            <a:endParaRPr b="1"/>
          </a:p>
        </p:txBody>
      </p:sp>
      <p:sp>
        <p:nvSpPr>
          <p:cNvPr id="187" name="Google Shape;187;p7"/>
          <p:cNvSpPr txBox="1"/>
          <p:nvPr>
            <p:ph idx="1" type="body"/>
          </p:nvPr>
        </p:nvSpPr>
        <p:spPr>
          <a:xfrm>
            <a:off x="411062" y="1124125"/>
            <a:ext cx="8749716" cy="5524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O que é </a:t>
            </a:r>
            <a:r>
              <a:rPr b="1" lang="pt-BR" u="sng"/>
              <a:t>NDE</a:t>
            </a:r>
            <a:r>
              <a:rPr b="1" lang="pt-BR"/>
              <a:t> 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O </a:t>
            </a:r>
            <a:r>
              <a:rPr lang="pt-BR" u="sng"/>
              <a:t>Núcleo Docente Estruturante </a:t>
            </a:r>
            <a:r>
              <a:rPr lang="pt-BR"/>
              <a:t>(NDE) é um órgão consultivo e de assessoramento à Coordenação de Curso, responsável pela concepção, consolidação, acompanhamento e contínua atualização do PPC.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Composição: 8 docentes do curso, presidido pelo profº Drº João Luís.</a:t>
            </a:r>
            <a:endParaRPr/>
          </a:p>
          <a:p>
            <a:pPr indent="-251459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O que é o </a:t>
            </a:r>
            <a:r>
              <a:rPr b="1" lang="pt-BR" u="sng"/>
              <a:t>Colegiado do Curso </a:t>
            </a:r>
            <a:r>
              <a:rPr b="1" lang="pt-BR"/>
              <a:t>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É um órgão normativo e consultivo, auxilia a coordenação na definição e acompanhamento das atividades acadêmicas do Curso.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Composição: CTP, representantes docentes e discentes, presidido pela coordenação.</a:t>
            </a:r>
            <a:endParaRPr/>
          </a:p>
          <a:p>
            <a:pPr indent="-251459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b="1" lang="pt-BR"/>
              <a:t>O que é </a:t>
            </a:r>
            <a:r>
              <a:rPr b="1" lang="pt-BR" u="sng"/>
              <a:t>CPA</a:t>
            </a:r>
            <a:r>
              <a:rPr b="1" lang="pt-BR"/>
              <a:t> (local e geral) ?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pt-BR"/>
              <a:t>A </a:t>
            </a:r>
            <a:r>
              <a:rPr lang="pt-BR" u="sng"/>
              <a:t>Comissão Permanente de Avaliação </a:t>
            </a:r>
            <a:r>
              <a:rPr lang="pt-BR"/>
              <a:t>(CPA) elabora instrumentos de avaliação que são disponibilizados ao IFCE. Os resultados obtidos permitem o planejamento de ações futuras.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"/>
          <p:cNvSpPr txBox="1"/>
          <p:nvPr>
            <p:ph type="title"/>
          </p:nvPr>
        </p:nvSpPr>
        <p:spPr>
          <a:xfrm>
            <a:off x="677334" y="75500"/>
            <a:ext cx="8596668" cy="1854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pt-BR"/>
              <a:t>Comissão Própria de Avaliação</a:t>
            </a:r>
            <a:br>
              <a:rPr b="1" lang="pt-BR"/>
            </a:br>
            <a:r>
              <a:rPr b="1" i="1" lang="pt-BR"/>
              <a:t>CPA - IFCE</a:t>
            </a:r>
            <a:br>
              <a:rPr b="1" lang="pt-BR"/>
            </a:br>
            <a:endParaRPr b="1"/>
          </a:p>
        </p:txBody>
      </p:sp>
      <p:sp>
        <p:nvSpPr>
          <p:cNvPr id="193" name="Google Shape;193;p8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194" name="Google Shape;19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8958" y="1236328"/>
            <a:ext cx="9994084" cy="5621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t/>
            </a:r>
            <a:endParaRPr/>
          </a:p>
        </p:txBody>
      </p:sp>
      <p:sp>
        <p:nvSpPr>
          <p:cNvPr id="200" name="Google Shape;200;p9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1459" lvl="0" marL="34290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01" name="Google Shape;20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14676" y="408264"/>
            <a:ext cx="4209491" cy="5952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ado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2019-11-05T17:31:03Z</dcterms:created>
  <dc:creator>Paulo Santos</dc:creator>
</cp:coreProperties>
</file>