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7" r:id="rId6"/>
    <p:sldId id="268" r:id="rId7"/>
    <p:sldId id="274" r:id="rId8"/>
    <p:sldId id="275" r:id="rId9"/>
    <p:sldId id="276" r:id="rId10"/>
    <p:sldId id="271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>
                <a:solidFill>
                  <a:srgbClr val="0070C0"/>
                </a:solidFill>
              </a:rPr>
              <a:t>Cancelamentos e Transferências</a:t>
            </a:r>
            <a:r>
              <a:rPr lang="pt-BR" sz="2400" baseline="0" dirty="0">
                <a:solidFill>
                  <a:srgbClr val="0070C0"/>
                </a:solidFill>
              </a:rPr>
              <a:t>  2020/2021 </a:t>
            </a:r>
            <a:r>
              <a:rPr lang="pt-BR" sz="2400" baseline="0" dirty="0">
                <a:solidFill>
                  <a:schemeClr val="tx1"/>
                </a:solidFill>
              </a:rPr>
              <a:t>(a partir do ensino remoto)</a:t>
            </a:r>
            <a:endParaRPr lang="pt-BR" sz="2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Superior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3">
                  <c:v>Transferência 2021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D-487F-907B-BCA13EAB000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Integrado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3">
                  <c:v>Transferência 2021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D-487F-907B-BCA13EAB0002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3">
                  <c:v>Transferência 2021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5DD-487F-907B-BCA13EAB00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5986224"/>
        <c:axId val="613473552"/>
      </c:barChart>
      <c:catAx>
        <c:axId val="675986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800" dirty="0">
                    <a:solidFill>
                      <a:srgbClr val="FF0000"/>
                    </a:solidFill>
                  </a:rPr>
                  <a:t>Cancelamentos</a:t>
                </a:r>
              </a:p>
            </c:rich>
          </c:tx>
          <c:layout>
            <c:manualLayout>
              <c:xMode val="edge"/>
              <c:yMode val="edge"/>
              <c:x val="0.19565018044619423"/>
              <c:y val="0.849233920061451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3473552"/>
        <c:crosses val="autoZero"/>
        <c:auto val="1"/>
        <c:lblAlgn val="ctr"/>
        <c:lblOffset val="100"/>
        <c:noMultiLvlLbl val="0"/>
      </c:catAx>
      <c:valAx>
        <c:axId val="61347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598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>
                <a:solidFill>
                  <a:srgbClr val="0070C0"/>
                </a:solidFill>
              </a:rPr>
              <a:t>Trancamentos</a:t>
            </a:r>
            <a:r>
              <a:rPr lang="pt-BR" sz="2400" baseline="0" dirty="0">
                <a:solidFill>
                  <a:srgbClr val="0070C0"/>
                </a:solidFill>
              </a:rPr>
              <a:t> e Reaberturas 2020/2021 </a:t>
            </a:r>
            <a:r>
              <a:rPr lang="pt-BR" sz="2400" baseline="0" dirty="0">
                <a:solidFill>
                  <a:schemeClr val="tx1"/>
                </a:solidFill>
              </a:rPr>
              <a:t>(a partir do ensino remoto)</a:t>
            </a:r>
            <a:endParaRPr lang="pt-BR" sz="2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43069225721785E-2"/>
          <c:y val="0.12116151853973632"/>
          <c:w val="0.95756930774278215"/>
          <c:h val="0.70655083087041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Superior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3">
                  <c:v>Reabertura de Matrícula 2021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20</c:v>
                </c:pt>
                <c:pt idx="1">
                  <c:v>17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4-4B98-BE4F-EE0C0EB92185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Integrado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3">
                  <c:v>Reabertura de Matrícula 2021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D4-4B98-BE4F-EE0C0EB92185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Subsequente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3">
                  <c:v>Reabertura de Matrícula 2021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D4-4B98-BE4F-EE0C0EB921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3835056"/>
        <c:axId val="673836736"/>
      </c:barChart>
      <c:catAx>
        <c:axId val="673835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>
                    <a:solidFill>
                      <a:srgbClr val="FF0000"/>
                    </a:solidFill>
                  </a:rPr>
                  <a:t>Trancamentos</a:t>
                </a:r>
                <a:r>
                  <a:rPr lang="pt-BR" sz="2000" baseline="0" dirty="0">
                    <a:solidFill>
                      <a:srgbClr val="FF0000"/>
                    </a:solidFill>
                  </a:rPr>
                  <a:t> </a:t>
                </a:r>
                <a:endParaRPr lang="pt-BR" sz="2000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20297572178477685"/>
              <c:y val="0.851923803572906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3836736"/>
        <c:crosses val="autoZero"/>
        <c:auto val="1"/>
        <c:lblAlgn val="ctr"/>
        <c:lblOffset val="100"/>
        <c:noMultiLvlLbl val="0"/>
      </c:catAx>
      <c:valAx>
        <c:axId val="673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383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 dirty="0">
                <a:solidFill>
                  <a:srgbClr val="0070C0"/>
                </a:solidFill>
              </a:rPr>
              <a:t>Principais motivos da não entrega de atividades no semestre passado</a:t>
            </a:r>
          </a:p>
        </c:rich>
      </c:tx>
      <c:layout>
        <c:manualLayout>
          <c:xMode val="edge"/>
          <c:yMode val="edge"/>
          <c:x val="0.139239583333333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6942756780585741"/>
          <c:w val="1"/>
          <c:h val="0.7261642980000762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Principais motivos da não entrega das atividades no semestre passado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046-4663-BA7F-9E16D5CB2A2D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046-4663-BA7F-9E16D5CB2A2D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046-4663-BA7F-9E16D5CB2A2D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046-4663-BA7F-9E16D5CB2A2D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046-4663-BA7F-9E16D5CB2A2D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046-4663-BA7F-9E16D5CB2A2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21EE38E-F8B3-4667-83AB-8742A89B5B96}" type="CATEGORYNAME">
                      <a:rPr lang="en-US" sz="2000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fld id="{5BAA2652-2B4D-4507-9834-83603D0550BB}" type="PERCENTAGE">
                      <a:rPr lang="en-US" baseline="0"/>
                      <a:pPr/>
                      <a:t>[PORCENTAGEM]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046-4663-BA7F-9E16D5CB2A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A896771-7F22-45A2-97B5-9FCE22954B6E}" type="CATEGORYNAME">
                      <a:rPr lang="en-US" sz="2000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fld id="{27BC9030-4D2B-4C64-91CE-9A3348CC8888}" type="PERCENTAGE">
                      <a:rPr lang="en-US" baseline="0"/>
                      <a:pPr/>
                      <a:t>[PORCENTAGEM]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046-4663-BA7F-9E16D5CB2A2D}"/>
                </c:ext>
              </c:extLst>
            </c:dLbl>
            <c:dLbl>
              <c:idx val="2"/>
              <c:layout>
                <c:manualLayout>
                  <c:x val="2.6562499999999996E-2"/>
                  <c:y val="-8.73272499650011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5328945-3988-4C2E-AC7C-501326CF0B6E}" type="CATEGORYNAME">
                      <a:rPr lang="en-US" sz="2400"/>
                      <a:pPr>
                        <a:defRPr/>
                      </a:pPr>
                      <a:t>[NOME DA CATEGORIA]</a:t>
                    </a:fld>
                    <a:r>
                      <a:rPr lang="en-US" baseline="0" dirty="0"/>
                      <a:t>
</a:t>
                    </a:r>
                    <a:fld id="{41850370-D659-423C-A12A-980F49F64972}" type="PERCENTAGE">
                      <a:rPr lang="en-US" baseline="0"/>
                      <a:pPr>
                        <a:defRPr/>
                      </a:pPr>
                      <a:t>[PORCENTAGEM]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48958333333332"/>
                      <c:h val="0.112289106584210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046-4663-BA7F-9E16D5CB2A2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3D9B43E-78BE-40C0-8EF5-F52C54675CDD}" type="CATEGORYNAME">
                      <a:rPr lang="en-US" sz="1800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fld id="{5DD68049-B3E2-4743-ACD7-9E7CCC2E3A85}" type="PERCENTAGE">
                      <a:rPr lang="en-US" baseline="0"/>
                      <a:pPr/>
                      <a:t>[PORCENTAGEM]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046-4663-BA7F-9E16D5CB2A2D}"/>
                </c:ext>
              </c:extLst>
            </c:dLbl>
            <c:dLbl>
              <c:idx val="4"/>
              <c:layout>
                <c:manualLayout>
                  <c:x val="-4.8958333333333375E-2"/>
                  <c:y val="-4.9060252789326485E-2"/>
                </c:manualLayout>
              </c:layout>
              <c:tx>
                <c:rich>
                  <a:bodyPr/>
                  <a:lstStyle/>
                  <a:p>
                    <a:fld id="{09B98270-95FB-4F6C-BED0-E725FF95A66E}" type="CATEGORYNAME">
                      <a:rPr lang="en-US" sz="1800"/>
                      <a:pPr/>
                      <a:t>[NOME DA CATEGORIA]</a:t>
                    </a:fld>
                    <a:r>
                      <a:rPr lang="en-US" baseline="0" dirty="0"/>
                      <a:t>
</a:t>
                    </a:r>
                    <a:fld id="{9E74BDBC-8B4E-4E82-B447-68548D3B5B11}" type="PERCENTAGE">
                      <a:rPr lang="en-US" baseline="0"/>
                      <a:pPr/>
                      <a:t>[PORCENTAGEM]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046-4663-BA7F-9E16D5CB2A2D}"/>
                </c:ext>
              </c:extLst>
            </c:dLbl>
            <c:dLbl>
              <c:idx val="5"/>
              <c:layout>
                <c:manualLayout>
                  <c:x val="0.14108061001667135"/>
                  <c:y val="2.93018116011782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724D43-77AF-4C2E-849C-50B862EE2A8C}" type="CATEGORYNAME">
                      <a:rPr lang="en-US" sz="2000"/>
                      <a:pPr>
                        <a:defRPr/>
                      </a:pPr>
                      <a:t>[NOME DA CATEGORIA]</a:t>
                    </a:fld>
                    <a:endParaRPr lang="en-US" sz="2000" dirty="0"/>
                  </a:p>
                  <a:p>
                    <a:pPr>
                      <a:defRPr/>
                    </a:pPr>
                    <a:fld id="{0314E53E-03CF-44C5-917E-1784E2AD20B5}" type="PERCENTAGE">
                      <a:rPr lang="en-US"/>
                      <a:pPr>
                        <a:defRPr/>
                      </a:pPr>
                      <a:t>[PORCENTAGEM]</a:t>
                    </a:fld>
                    <a:endParaRPr lang="pt-B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61983267716535"/>
                      <c:h val="0.173555550267521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046-4663-BA7F-9E16D5CB2A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Problemas de saúde</c:v>
                </c:pt>
                <c:pt idx="1">
                  <c:v>Problemas de conexão</c:v>
                </c:pt>
                <c:pt idx="2">
                  <c:v>Outros</c:v>
                </c:pt>
                <c:pt idx="3">
                  <c:v>Formato das atividades</c:v>
                </c:pt>
                <c:pt idx="4">
                  <c:v>Organização</c:v>
                </c:pt>
                <c:pt idx="5">
                  <c:v>Necessiades específicas </c:v>
                </c:pt>
              </c:strCache>
            </c:strRef>
          </c:cat>
          <c:val>
            <c:numRef>
              <c:f>Plan1!$B$2:$B$7</c:f>
              <c:numCache>
                <c:formatCode>0%</c:formatCode>
                <c:ptCount val="6"/>
                <c:pt idx="0">
                  <c:v>0.35</c:v>
                </c:pt>
                <c:pt idx="1">
                  <c:v>0.35</c:v>
                </c:pt>
                <c:pt idx="2">
                  <c:v>0.1</c:v>
                </c:pt>
                <c:pt idx="3">
                  <c:v>0.1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46-4663-BA7F-9E16D5CB2A2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046-4663-BA7F-9E16D5CB2A2D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046-4663-BA7F-9E16D5CB2A2D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F046-4663-BA7F-9E16D5CB2A2D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F046-4663-BA7F-9E16D5CB2A2D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F046-4663-BA7F-9E16D5CB2A2D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F046-4663-BA7F-9E16D5CB2A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Problemas de saúde</c:v>
                </c:pt>
                <c:pt idx="1">
                  <c:v>Problemas de conexão</c:v>
                </c:pt>
                <c:pt idx="2">
                  <c:v>Outros</c:v>
                </c:pt>
                <c:pt idx="3">
                  <c:v>Formato das atividades</c:v>
                </c:pt>
                <c:pt idx="4">
                  <c:v>Organização</c:v>
                </c:pt>
                <c:pt idx="5">
                  <c:v>Necessiades específicas </c:v>
                </c:pt>
              </c:strCache>
            </c:strRef>
          </c:cat>
          <c:val>
            <c:numRef>
              <c:f>Plan1!$C$2:$C$7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F046-4663-BA7F-9E16D5CB2A2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856291010498688"/>
          <c:y val="0.37480494503912615"/>
          <c:w val="0.12039542322834645"/>
          <c:h val="0.31999186191356355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9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57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3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6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8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76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87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43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37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68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63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D4B8-5317-4A9B-B48C-D4F19668222A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EA5EC-733B-440D-87CD-50232996F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84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folha.folha.uol.com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4247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00B050"/>
                </a:solidFill>
              </a:rPr>
              <a:t>Refletindo as vivências em meio aos desafios do ensino remoto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658377" y="6097856"/>
            <a:ext cx="5533623" cy="7601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dirty="0">
                <a:solidFill>
                  <a:srgbClr val="0070C0"/>
                </a:solidFill>
              </a:rPr>
              <a:t>Coordenação Técnico-Pedagógica – CTP  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0070C0"/>
                </a:solidFill>
              </a:rPr>
              <a:t>Campus Jaguaribe</a:t>
            </a:r>
          </a:p>
        </p:txBody>
      </p:sp>
      <p:pic>
        <p:nvPicPr>
          <p:cNvPr id="2054" name="Picture 6" descr="Muitas vezes não me sinto aprendendo nada&quot;, diz estudante sobre ensino  remoto - CartaCapit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5" y="824248"/>
            <a:ext cx="10457645" cy="527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92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59056159"/>
              </p:ext>
            </p:extLst>
          </p:nvPr>
        </p:nvGraphicFramePr>
        <p:xfrm>
          <a:off x="167425" y="0"/>
          <a:ext cx="1192583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93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409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Quantidade de </a:t>
            </a:r>
            <a:r>
              <a:rPr lang="pt-BR" i="1" dirty="0">
                <a:solidFill>
                  <a:srgbClr val="00B050"/>
                </a:solidFill>
              </a:rPr>
              <a:t>TABLETS e CHIPS </a:t>
            </a:r>
            <a:r>
              <a:rPr lang="pt-BR" dirty="0">
                <a:solidFill>
                  <a:srgbClr val="00B050"/>
                </a:solidFill>
              </a:rPr>
              <a:t>distribuídos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734098"/>
            <a:ext cx="11269013" cy="6123902"/>
          </a:xfrm>
        </p:spPr>
      </p:pic>
    </p:spTree>
    <p:extLst>
      <p:ext uri="{BB962C8B-B14F-4D97-AF65-F5344CB8AC3E}">
        <p14:creationId xmlns:p14="http://schemas.microsoft.com/office/powerpoint/2010/main" val="143615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Demanda Reprimida de </a:t>
            </a:r>
            <a:r>
              <a:rPr lang="pt-BR" i="1" dirty="0">
                <a:solidFill>
                  <a:srgbClr val="FF0000"/>
                </a:solidFill>
              </a:rPr>
              <a:t>TABLETS</a:t>
            </a:r>
            <a:r>
              <a:rPr lang="pt-BR" dirty="0">
                <a:solidFill>
                  <a:srgbClr val="FF0000"/>
                </a:solidFill>
              </a:rPr>
              <a:t> e </a:t>
            </a:r>
            <a:r>
              <a:rPr lang="pt-BR" i="1" dirty="0">
                <a:solidFill>
                  <a:srgbClr val="FF0000"/>
                </a:solidFill>
              </a:rPr>
              <a:t>CHIPS 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1" y="798490"/>
            <a:ext cx="11062952" cy="6156101"/>
          </a:xfrm>
        </p:spPr>
      </p:pic>
    </p:spTree>
    <p:extLst>
      <p:ext uri="{BB962C8B-B14F-4D97-AF65-F5344CB8AC3E}">
        <p14:creationId xmlns:p14="http://schemas.microsoft.com/office/powerpoint/2010/main" val="127501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772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00B0F0"/>
                </a:solidFill>
              </a:rPr>
              <a:t>O ensino remoto revelou abismos sociais antes encobertos pela indiferença no Brasil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97726"/>
            <a:ext cx="12192000" cy="54602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000" dirty="0"/>
              <a:t>Sem </a:t>
            </a:r>
            <a:r>
              <a:rPr lang="pt-BR" sz="4000" dirty="0" err="1"/>
              <a:t>wi-fi</a:t>
            </a:r>
            <a:r>
              <a:rPr lang="pt-BR" sz="4000" dirty="0"/>
              <a:t> em casa, a trabalhadora autônoma Letícia Gomes, moradora do Complexo do Alemão, no Rio, divide com o filho, Marcos, que está no 3º ano do ensino fundamental, o pacote de dados do próprio celular. “Ter um computador ia ser muito melhor, principalmente por conta da leitura. Ler no celular é muito ruim”, diz.</a:t>
            </a:r>
          </a:p>
          <a:p>
            <a:pPr marL="0" indent="0">
              <a:buNone/>
            </a:pPr>
            <a:r>
              <a:rPr lang="pt-BR" sz="4000" dirty="0"/>
              <a:t>Um dos estudantes, por exemplo, está em um local que tem baixa qualidade da internet. “Quando ele entra na sala, a gente tem muita dificuldade para ouvi-lo. Ele fala, e as falas picotam, [a internet] cai e não consegue voltar. Preciso enviar as atividades por mensagem para os avós”, conta a professora.</a:t>
            </a:r>
          </a:p>
        </p:txBody>
      </p:sp>
    </p:spTree>
    <p:extLst>
      <p:ext uri="{BB962C8B-B14F-4D97-AF65-F5344CB8AC3E}">
        <p14:creationId xmlns:p14="http://schemas.microsoft.com/office/powerpoint/2010/main" val="318486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106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O rastro da Pandemia na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31065"/>
            <a:ext cx="12192000" cy="6226936"/>
          </a:xfrm>
        </p:spPr>
        <p:txBody>
          <a:bodyPr>
            <a:normAutofit/>
          </a:bodyPr>
          <a:lstStyle/>
          <a:p>
            <a:r>
              <a:rPr lang="pt-BR" dirty="0"/>
              <a:t>Abandono escolar afeta </a:t>
            </a:r>
            <a:r>
              <a:rPr lang="pt-BR" b="1" dirty="0"/>
              <a:t>4 milhões </a:t>
            </a:r>
            <a:r>
              <a:rPr lang="pt-BR" dirty="0"/>
              <a:t>de brasileiros na pandemia</a:t>
            </a:r>
          </a:p>
          <a:p>
            <a:r>
              <a:rPr lang="pt-BR" b="1" dirty="0"/>
              <a:t>8,4%</a:t>
            </a:r>
            <a:r>
              <a:rPr lang="pt-BR" dirty="0"/>
              <a:t> é a taxa de desistência em 2020</a:t>
            </a:r>
          </a:p>
          <a:p>
            <a:r>
              <a:rPr lang="pt-BR" b="1" dirty="0"/>
              <a:t>17,4% </a:t>
            </a:r>
            <a:r>
              <a:rPr lang="pt-BR" dirty="0"/>
              <a:t>não pretendiam voltar este ano.</a:t>
            </a:r>
          </a:p>
          <a:p>
            <a:r>
              <a:rPr lang="pt-BR" dirty="0"/>
              <a:t>O impacto da pandemia no abandono escolar foi maior no ensino superior: </a:t>
            </a:r>
            <a:r>
              <a:rPr lang="pt-BR" b="1" dirty="0"/>
              <a:t>16,3%</a:t>
            </a:r>
            <a:r>
              <a:rPr lang="pt-BR" dirty="0"/>
              <a:t> deixaram de estudar.</a:t>
            </a:r>
          </a:p>
          <a:p>
            <a:r>
              <a:rPr lang="pt-BR" dirty="0"/>
              <a:t> No ensino médio, essa foi a realidade de </a:t>
            </a:r>
            <a:r>
              <a:rPr lang="pt-BR" b="1" dirty="0"/>
              <a:t>10,8%</a:t>
            </a:r>
            <a:r>
              <a:rPr lang="pt-BR" dirty="0"/>
              <a:t> dos entrevistados </a:t>
            </a:r>
          </a:p>
          <a:p>
            <a:r>
              <a:rPr lang="pt-BR" dirty="0"/>
              <a:t>No ensino fundamental, </a:t>
            </a:r>
            <a:r>
              <a:rPr lang="pt-BR" b="1" dirty="0"/>
              <a:t>4,6%</a:t>
            </a:r>
            <a:r>
              <a:rPr lang="pt-BR" dirty="0"/>
              <a:t>.</a:t>
            </a:r>
          </a:p>
          <a:p>
            <a:r>
              <a:rPr lang="pt-BR" dirty="0"/>
              <a:t> A desistência se escancara entre as classes sociais mais baixas: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b="1" dirty="0"/>
              <a:t>54% maior entre os alunos das classes D e </a:t>
            </a:r>
            <a:r>
              <a:rPr lang="pt-BR" b="1" dirty="0" err="1"/>
              <a:t>E</a:t>
            </a:r>
            <a:r>
              <a:rPr lang="pt-BR" b="1" dirty="0"/>
              <a:t> (10,6%) na comparação com estudantes das classes A e B (6,9%). </a:t>
            </a:r>
            <a:r>
              <a:rPr lang="pt-BR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i="1" dirty="0"/>
              <a:t>As informações são de uma pesquisa do C6 Bank/</a:t>
            </a:r>
            <a:r>
              <a:rPr lang="pt-BR" i="1" dirty="0">
                <a:hlinkClick r:id="rId2"/>
              </a:rPr>
              <a:t>Datafolha</a:t>
            </a:r>
            <a:r>
              <a:rPr lang="pt-BR" i="1" dirty="0"/>
              <a:t>, cujos dados foram coletados de 30 de novembro a 9 de dezembro. 1670 pessoas das redes pública e privada foram escutadas.</a:t>
            </a:r>
          </a:p>
        </p:txBody>
      </p:sp>
    </p:spTree>
    <p:extLst>
      <p:ext uri="{BB962C8B-B14F-4D97-AF65-F5344CB8AC3E}">
        <p14:creationId xmlns:p14="http://schemas.microsoft.com/office/powerpoint/2010/main" val="17832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93183"/>
            <a:ext cx="12192000" cy="1107583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rgbClr val="FF0000"/>
                </a:solidFill>
              </a:rPr>
              <a:t>Pandemia aumenta evasão escolar, diz relatório do Unicef  </a:t>
            </a:r>
            <a:r>
              <a:rPr lang="pt-BR" sz="3600" dirty="0">
                <a:solidFill>
                  <a:srgbClr val="0070C0"/>
                </a:solidFill>
              </a:rPr>
              <a:t>(Dezembro de 2020)</a:t>
            </a:r>
            <a:br>
              <a:rPr lang="pt-BR" sz="3600" dirty="0">
                <a:solidFill>
                  <a:srgbClr val="0070C0"/>
                </a:solidFill>
              </a:rPr>
            </a:br>
            <a:endParaRPr lang="pt-BR" sz="36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6068"/>
            <a:ext cx="12192000" cy="5801932"/>
          </a:xfrm>
        </p:spPr>
        <p:txBody>
          <a:bodyPr>
            <a:normAutofit/>
          </a:bodyPr>
          <a:lstStyle/>
          <a:p>
            <a:r>
              <a:rPr lang="pt-BR" dirty="0"/>
              <a:t>No ano passado, foram cerca de </a:t>
            </a:r>
            <a:r>
              <a:rPr lang="pt-BR" b="1" dirty="0"/>
              <a:t>5,5 milhões </a:t>
            </a:r>
            <a:r>
              <a:rPr lang="pt-BR" dirty="0"/>
              <a:t>de crianças e adolescentes sem acesso à educação. </a:t>
            </a:r>
          </a:p>
          <a:p>
            <a:r>
              <a:rPr lang="pt-BR" dirty="0"/>
              <a:t>A quantidade de alunos, com idades entre </a:t>
            </a:r>
            <a:r>
              <a:rPr lang="pt-BR" b="1" dirty="0"/>
              <a:t>6 e 17 anos</a:t>
            </a:r>
            <a:r>
              <a:rPr lang="pt-BR" dirty="0"/>
              <a:t>, que abandonaram as instituições de ensino foi de </a:t>
            </a:r>
            <a:r>
              <a:rPr lang="pt-BR" b="1" dirty="0"/>
              <a:t>1,38 milhão</a:t>
            </a:r>
            <a:r>
              <a:rPr lang="pt-BR" dirty="0"/>
              <a:t>, o que representa </a:t>
            </a:r>
            <a:r>
              <a:rPr lang="pt-BR" b="1" dirty="0"/>
              <a:t>3,8% dos estudantes</a:t>
            </a:r>
            <a:r>
              <a:rPr lang="pt-BR" dirty="0"/>
              <a:t>.</a:t>
            </a:r>
          </a:p>
          <a:p>
            <a:r>
              <a:rPr lang="pt-BR" dirty="0"/>
              <a:t> A taxa é superior à média nacional de 2019, quando ficou em 2%, segundo dados da Pnad Contínua. </a:t>
            </a:r>
          </a:p>
          <a:p>
            <a:r>
              <a:rPr lang="pt-BR" dirty="0"/>
              <a:t>Somado a isso está a situação de </a:t>
            </a:r>
            <a:r>
              <a:rPr lang="pt-BR" b="1" dirty="0"/>
              <a:t>4,12 milhões de alunos (11,2%) </a:t>
            </a:r>
            <a:r>
              <a:rPr lang="pt-BR" dirty="0"/>
              <a:t>que, apesar de matriculados e sem estar em período de férias, não receberam nenhuma atividade escolar, resultado do ensino pautado pelas aulas online.</a:t>
            </a:r>
          </a:p>
          <a:p>
            <a:r>
              <a:rPr lang="pt-BR" dirty="0"/>
              <a:t>Segundo o relatório, que contou com parceria do Instituto Claro, o perfil das crianças e adolescentes mais impactados pelo “fracasso escolar” já é bastante conhecido: </a:t>
            </a:r>
            <a:r>
              <a:rPr lang="pt-BR" b="1" dirty="0"/>
              <a:t>“se concentram nas regiões Norte e Nordeste, são muitas vezes negras e indígenas ou estudantes com deficiências”.</a:t>
            </a:r>
          </a:p>
        </p:txBody>
      </p:sp>
    </p:spTree>
    <p:extLst>
      <p:ext uri="{BB962C8B-B14F-4D97-AF65-F5344CB8AC3E}">
        <p14:creationId xmlns:p14="http://schemas.microsoft.com/office/powerpoint/2010/main" val="395042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53713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</a:rPr>
              <a:t>Reflexos no ENEM</a:t>
            </a:r>
            <a:br>
              <a:rPr lang="pt-BR" sz="3200" dirty="0">
                <a:solidFill>
                  <a:srgbClr val="FF0000"/>
                </a:solidFill>
              </a:rPr>
            </a:br>
            <a:r>
              <a:rPr lang="pt-BR" sz="3200" dirty="0"/>
              <a:t>Em 2021 o ENEM teve o menor número de inscritos já registrado desde a reformulação do Exame, em 2009.</a:t>
            </a:r>
            <a:br>
              <a:rPr lang="pt-BR" sz="3200" dirty="0"/>
            </a:br>
            <a:br>
              <a:rPr lang="pt-BR" sz="3200" dirty="0"/>
            </a:br>
            <a:br>
              <a:rPr lang="pt-BR" sz="3200" b="1" dirty="0"/>
            </a:br>
            <a:endParaRPr lang="pt-BR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659450"/>
              </p:ext>
            </p:extLst>
          </p:nvPr>
        </p:nvGraphicFramePr>
        <p:xfrm>
          <a:off x="0" y="1352284"/>
          <a:ext cx="12192000" cy="550571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FFFF"/>
                          </a:solidFill>
                          <a:effectLst/>
                        </a:rPr>
                        <a:t>ENEM</a:t>
                      </a:r>
                      <a:endParaRPr lang="pt-BR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FFFF"/>
                          </a:solidFill>
                          <a:effectLst/>
                        </a:rPr>
                        <a:t>Inscrições Totais</a:t>
                      </a:r>
                      <a:endParaRPr lang="pt-BR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effectLst/>
                        </a:rPr>
                        <a:t>2021</a:t>
                      </a:r>
                      <a:endParaRPr lang="pt-BR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4 milhões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2020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6,1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2019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6,3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2018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6,7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2017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7,6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2016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9,2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2015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8,4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2014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9,4 milhões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2013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7,1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2012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6,4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2011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6,2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>
                          <a:effectLst/>
                        </a:rPr>
                        <a:t>2010</a:t>
                      </a:r>
                      <a:endParaRPr lang="pt-BR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effectLst/>
                        </a:rPr>
                        <a:t>4,6 milhões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265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effectLst/>
                        </a:rPr>
                        <a:t>2009</a:t>
                      </a:r>
                      <a:endParaRPr lang="pt-BR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effectLst/>
                        </a:rPr>
                        <a:t>4,5milhões</a:t>
                      </a:r>
                      <a:endParaRPr lang="pt-BR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75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53791" y="1122363"/>
            <a:ext cx="10844011" cy="396479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Comissão externa da Câmara dos Deputados aponta problemas em ações do MEC no primeiro semestre de 2021</a:t>
            </a:r>
            <a:br>
              <a:rPr lang="pt-BR" b="1" dirty="0"/>
            </a:br>
            <a:br>
              <a:rPr lang="pt-BR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3999" y="3644721"/>
            <a:ext cx="9526073" cy="2987899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0070C0"/>
                </a:solidFill>
              </a:rPr>
              <a:t>Relatório avalia infraestrutura escolar, financiamento das redes de ensino e programas de conectividade e de combate à evasão escolar</a:t>
            </a:r>
          </a:p>
        </p:txBody>
      </p:sp>
    </p:spTree>
    <p:extLst>
      <p:ext uri="{BB962C8B-B14F-4D97-AF65-F5344CB8AC3E}">
        <p14:creationId xmlns:p14="http://schemas.microsoft.com/office/powerpoint/2010/main" val="274350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Universidades e Institutos federais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7126"/>
            <a:ext cx="12192000" cy="60208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O diagnóstico mostra que os investimentos na rede federal de ensino, que inclui universidades e todo o sistema de educação profissional, científica e tecnológica, </a:t>
            </a:r>
            <a:r>
              <a:rPr lang="pt-BR" sz="3200" b="1" dirty="0"/>
              <a:t>vêm caindo de 2015 a 2020: redução de 11% nas despesas com universidades e de 20,7% com a educação profissional.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Em 2021, apenas a ação de restruturação das universidades sofreu um corte de 96,1%, saindo de R$ 243,2 milhões em 2020 para os atuais R$ 9,4 milhões.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O projeto Alunos Conectados, segundo o relatório, </a:t>
            </a:r>
            <a:r>
              <a:rPr lang="pt-BR" sz="3200" b="1" dirty="0"/>
              <a:t>não cumpriu a meta</a:t>
            </a:r>
            <a:r>
              <a:rPr lang="pt-BR" sz="3200" dirty="0"/>
              <a:t> de atender mais de 424 mil estudantes por meio da oferta de chips para viabilizar o acesso remoto às aulas.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/>
              <a:t> “Atualmente, </a:t>
            </a:r>
            <a:r>
              <a:rPr lang="pt-BR" sz="3200" b="1" dirty="0"/>
              <a:t>788.109 alunos não têm acesso às aulas remotas de maneira integral durante a pandemia”</a:t>
            </a:r>
            <a:r>
              <a:rPr lang="pt-BR" sz="3200" dirty="0"/>
              <a:t>, diz o relatório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291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4394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IFCE – Campus Jaguaribe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799288"/>
              </p:ext>
            </p:extLst>
          </p:nvPr>
        </p:nvGraphicFramePr>
        <p:xfrm>
          <a:off x="0" y="734096"/>
          <a:ext cx="12192000" cy="6123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51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2285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IFCE – Campus Jaguaribe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32933"/>
              </p:ext>
            </p:extLst>
          </p:nvPr>
        </p:nvGraphicFramePr>
        <p:xfrm>
          <a:off x="0" y="622852"/>
          <a:ext cx="12192000" cy="623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24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795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Motivos dos Trancamentos no ensino remoto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34904"/>
            <a:ext cx="12192000" cy="5423095"/>
          </a:xfrm>
        </p:spPr>
        <p:txBody>
          <a:bodyPr/>
          <a:lstStyle/>
          <a:p>
            <a:r>
              <a:rPr lang="pt-BR" sz="3600" dirty="0">
                <a:solidFill>
                  <a:srgbClr val="0070C0"/>
                </a:solidFill>
              </a:rPr>
              <a:t>Ensino Superior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600" dirty="0"/>
              <a:t>Falta de conciliação com o trabalho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600" dirty="0"/>
              <a:t>Falta de adequação ao ensino remoto</a:t>
            </a:r>
          </a:p>
          <a:p>
            <a:r>
              <a:rPr lang="pt-BR" sz="3600" dirty="0">
                <a:solidFill>
                  <a:srgbClr val="0070C0"/>
                </a:solidFill>
              </a:rPr>
              <a:t>Ensino Médio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600" dirty="0"/>
              <a:t>Falta de adequação ao ensino remoto</a:t>
            </a:r>
          </a:p>
          <a:p>
            <a:r>
              <a:rPr lang="pt-BR" sz="3600" dirty="0">
                <a:solidFill>
                  <a:srgbClr val="0070C0"/>
                </a:solidFill>
              </a:rPr>
              <a:t>Subsequente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600" dirty="0"/>
              <a:t>Falta de conciliação com o trabalho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600" dirty="0"/>
              <a:t>Falta de adequação ao ensino remoto</a:t>
            </a:r>
          </a:p>
          <a:p>
            <a:pPr marL="0" indent="0">
              <a:buNone/>
            </a:pPr>
            <a:endParaRPr lang="pt-B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43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1167</TotalTime>
  <Words>848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do Office</vt:lpstr>
      <vt:lpstr>Refletindo as vivências em meio aos desafios do ensino remoto </vt:lpstr>
      <vt:lpstr>O rastro da Pandemia na educação</vt:lpstr>
      <vt:lpstr>Pandemia aumenta evasão escolar, diz relatório do Unicef  (Dezembro de 2020) </vt:lpstr>
      <vt:lpstr>Reflexos no ENEM Em 2021 o ENEM teve o menor número de inscritos já registrado desde a reformulação do Exame, em 2009.   </vt:lpstr>
      <vt:lpstr>Comissão externa da Câmara dos Deputados aponta problemas em ações do MEC no primeiro semestre de 2021  </vt:lpstr>
      <vt:lpstr>Universidades e Institutos federais</vt:lpstr>
      <vt:lpstr>IFCE – Campus Jaguaribe</vt:lpstr>
      <vt:lpstr>IFCE – Campus Jaguaribe</vt:lpstr>
      <vt:lpstr>Motivos dos Trancamentos no ensino remoto </vt:lpstr>
      <vt:lpstr>Apresentação do PowerPoint</vt:lpstr>
      <vt:lpstr>Quantidade de TABLETS e CHIPS distribuídos</vt:lpstr>
      <vt:lpstr>Demanda Reprimida de TABLETS e CHIPS </vt:lpstr>
      <vt:lpstr>O ensino remoto revelou abismos sociais antes encobertos pela indiferença no Brasil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Refletindo as vivências em meio aos desafios do ensino remoto</dc:title>
  <dc:creator>Welson</dc:creator>
  <cp:lastModifiedBy>Particular</cp:lastModifiedBy>
  <cp:revision>75</cp:revision>
  <dcterms:created xsi:type="dcterms:W3CDTF">2021-07-19T11:49:54Z</dcterms:created>
  <dcterms:modified xsi:type="dcterms:W3CDTF">2021-07-22T18:19:20Z</dcterms:modified>
</cp:coreProperties>
</file>