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712" r:id="rId3"/>
  </p:sldMasterIdLst>
  <p:sldIdLst>
    <p:sldId id="256" r:id="rId4"/>
    <p:sldId id="268" r:id="rId5"/>
    <p:sldId id="257" r:id="rId6"/>
    <p:sldId id="258" r:id="rId7"/>
    <p:sldId id="259" r:id="rId8"/>
    <p:sldId id="260" r:id="rId9"/>
    <p:sldId id="261" r:id="rId10"/>
    <p:sldId id="264" r:id="rId11"/>
    <p:sldId id="269" r:id="rId12"/>
    <p:sldId id="270" r:id="rId13"/>
    <p:sldId id="266" r:id="rId14"/>
    <p:sldId id="267" r:id="rId15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Imagem 10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Imagem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B4E5-8B4B-47A9-9685-B25C647B3DF4}" type="datetimeFigureOut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66B46-C781-44F1-A67D-2D80D87775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8/6/2021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Imagem 3"/>
          <p:cNvPicPr/>
          <p:nvPr/>
        </p:nvPicPr>
        <p:blipFill>
          <a:blip r:embed="rId2"/>
          <a:stretch/>
        </p:blipFill>
        <p:spPr>
          <a:xfrm>
            <a:off x="0" y="0"/>
            <a:ext cx="9141120" cy="5082480"/>
          </a:xfrm>
          <a:prstGeom prst="rect">
            <a:avLst/>
          </a:prstGeom>
          <a:ln>
            <a:noFill/>
          </a:ln>
        </p:spPr>
      </p:pic>
      <p:pic>
        <p:nvPicPr>
          <p:cNvPr id="145" name="Imagem 5"/>
          <p:cNvPicPr/>
          <p:nvPr/>
        </p:nvPicPr>
        <p:blipFill>
          <a:blip r:embed="rId3"/>
          <a:stretch/>
        </p:blipFill>
        <p:spPr>
          <a:xfrm>
            <a:off x="4888800" y="5517360"/>
            <a:ext cx="3895560" cy="1131120"/>
          </a:xfrm>
          <a:prstGeom prst="rect">
            <a:avLst/>
          </a:prstGeom>
          <a:ln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467640" y="739440"/>
            <a:ext cx="7776768" cy="57859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REUNIÃO REMOTA COM OS DISCENTES AVALIADOS NO CONSELHO DELIBERATIVO 2021.1  E OS SEUS RESPECTIVOS PAIS/ RESPONSÁVEIS</a:t>
            </a:r>
            <a:endParaRPr lang="pt-BR" sz="35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5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11/08/2021 às 19h</a:t>
            </a:r>
          </a:p>
          <a:p>
            <a:pPr algn="ctr">
              <a:lnSpc>
                <a:spcPct val="100000"/>
              </a:lnSpc>
            </a:pPr>
            <a:endParaRPr lang="pt-BR" sz="35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COMO OS PAIS/RESPONSÁVEIS PODEM ACOMPANHAR  O DESENVOLVIMENTO  DOS SEUS FILHOS?</a:t>
            </a:r>
            <a:endParaRPr lang="pt-B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457200" y="1268760"/>
            <a:ext cx="8229240" cy="5112568"/>
          </a:xfrm>
        </p:spPr>
        <p:txBody>
          <a:bodyPr/>
          <a:lstStyle/>
          <a:p>
            <a:pPr algn="just"/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  <a:cs typeface="Calibri" pitchFamily="34" charset="0"/>
              </a:rPr>
              <a:t>1 CONVERSAR, PERIODICAMENTE, COM OS FILHOS SOBRE AS CONQUISTAS E DIFICULDADES ENFRENTADAS; </a:t>
            </a:r>
          </a:p>
          <a:p>
            <a:pPr marL="457200" indent="-457200" algn="just">
              <a:buAutoNum type="arabicPeriod"/>
            </a:pP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  <a:cs typeface="Calibri" pitchFamily="34" charset="0"/>
              </a:rPr>
              <a:t>2 OBSERVAR SE ESTÃO ASSISTINDO ÀS AULAS SÍNCRONAS OU APENAS AS AULAS GRAVADAS;</a:t>
            </a:r>
          </a:p>
          <a:p>
            <a:pPr algn="just"/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  <a:cs typeface="Calibri" pitchFamily="34" charset="0"/>
              </a:rPr>
              <a:t>3 AJUDÁ-LO A CONSTRUIR UMA ROTINA DE ESTUDOS, ESTIMULANDO-O A TER MOMENTOS PARA REVISÕES E APROFUNDAMENTO DOS CONHECIMENTOS;</a:t>
            </a:r>
          </a:p>
          <a:p>
            <a:pPr algn="just"/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  <a:cs typeface="Calibri" pitchFamily="34" charset="0"/>
              </a:rPr>
              <a:t>4. BUSCAR O ATENDIMENTO DA CTP, TODA TERÇA-FEIRA DAS 17h ÀS 18h, SEMPRE QUE NECESSÁRIO;</a:t>
            </a:r>
          </a:p>
          <a:p>
            <a:pPr algn="just"/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  <a:cs typeface="Calibri" pitchFamily="34" charset="0"/>
              </a:rPr>
              <a:t>5. AGENDAR MOMENTOS PARA CONVERSAS COM OS PROFESSORES OU COORDENADOR DO CURSO, SEMPRE QUE CONSIDERAR NECESSÁRIO.</a:t>
            </a:r>
          </a:p>
          <a:p>
            <a:pPr algn="just"/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162360"/>
            <a:ext cx="8227800" cy="110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RESPONSABILIDADES DOS ESTUDANTES E QUE DEVEM SER MONITORADAS PELOS RESPONSÁVEIS</a:t>
            </a:r>
            <a:endParaRPr lang="pt-BR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251520" y="1268760"/>
            <a:ext cx="8640960" cy="540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pt-BR" sz="2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* 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Buscar </a:t>
            </a: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atendimento individual com os docentes que irão ministrar os componentes curriculares nos quais apresente maior dificuldade e que obteve reprovação;</a:t>
            </a:r>
            <a:endParaRPr lang="pt-BR" sz="2400" strike="noStrike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* Utilizar adequadamente todos os horários de estudos, usufruindo da biblioteca e demais espaços, atendimentos e serviços disponíveis aos estudantes 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;</a:t>
            </a:r>
            <a:endParaRPr lang="pt-BR" sz="2400" strike="noStrike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* Demonstrar envolvimento e interesse com o curso e com as atividades educativas desenvolvidas;</a:t>
            </a:r>
            <a:endParaRPr lang="pt-BR" sz="2400" strike="noStrike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* Ser assíduo (a) e pontual no cumprimento das atividades;</a:t>
            </a:r>
            <a:endParaRPr lang="pt-BR" sz="2400" strike="noStrike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* Comunicar </a:t>
            </a: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ao coordenador do 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curso </a:t>
            </a: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e aos 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professores </a:t>
            </a:r>
            <a:r>
              <a:rPr lang="pt-BR" sz="2400" strike="noStrike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sobre qualquer dificuldade de 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Calibri"/>
                <a:cs typeface="Calibri" pitchFamily="34" charset="0"/>
              </a:rPr>
              <a:t>aprendizagem;</a:t>
            </a:r>
          </a:p>
          <a:p>
            <a:pPr algn="just">
              <a:lnSpc>
                <a:spcPct val="100000"/>
              </a:lnSpc>
            </a:pPr>
            <a:r>
              <a:rPr lang="pt-BR" sz="2400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* Se possível, assistir às aulas de forma síncrona, sempre que houver;</a:t>
            </a:r>
          </a:p>
          <a:p>
            <a:pPr algn="just">
              <a:lnSpc>
                <a:spcPct val="100000"/>
              </a:lnSpc>
            </a:pP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* Checar, DIARIAMENTE, o site da instituição, o e-mail institucional,  o Sistema Acadêmico e as Salas </a:t>
            </a:r>
            <a:r>
              <a:rPr lang="pt-BR" sz="2400" spc="-1" dirty="0"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V</a:t>
            </a:r>
            <a:r>
              <a:rPr lang="pt-BR" sz="2400" strike="noStrike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irtuais.</a:t>
            </a:r>
            <a:endParaRPr lang="pt-BR" sz="2400" strike="noStrike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m 3"/>
          <p:cNvPicPr/>
          <p:nvPr/>
        </p:nvPicPr>
        <p:blipFill>
          <a:blip r:embed="rId2"/>
          <a:stretch/>
        </p:blipFill>
        <p:spPr>
          <a:xfrm rot="10800000">
            <a:off x="73122120" y="9551880"/>
            <a:ext cx="9141120" cy="383400"/>
          </a:xfrm>
          <a:prstGeom prst="rect">
            <a:avLst/>
          </a:prstGeom>
          <a:ln>
            <a:noFill/>
          </a:ln>
        </p:spPr>
      </p:pic>
      <p:pic>
        <p:nvPicPr>
          <p:cNvPr id="183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2160" cy="522000"/>
          </a:xfrm>
          <a:prstGeom prst="rect">
            <a:avLst/>
          </a:prstGeom>
          <a:ln>
            <a:noFill/>
          </a:ln>
        </p:spPr>
      </p:pic>
      <p:sp>
        <p:nvSpPr>
          <p:cNvPr id="184" name="CustomShape 1"/>
          <p:cNvSpPr/>
          <p:nvPr/>
        </p:nvSpPr>
        <p:spPr>
          <a:xfrm>
            <a:off x="-19800" y="980640"/>
            <a:ext cx="9160920" cy="42840"/>
          </a:xfrm>
          <a:prstGeom prst="rect">
            <a:avLst/>
          </a:prstGeom>
          <a:solidFill>
            <a:srgbClr val="4F6228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2"/>
          <p:cNvSpPr/>
          <p:nvPr/>
        </p:nvSpPr>
        <p:spPr>
          <a:xfrm>
            <a:off x="107640" y="1397520"/>
            <a:ext cx="8422200" cy="435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FONTES CONSULTADAS</a:t>
            </a: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pt-B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Instituto Federal de Educação, Ciência e Tecnologia do Ceará. </a:t>
            </a:r>
            <a:r>
              <a:rPr lang="pt-B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Regulamento da Organização Didática </a:t>
            </a:r>
            <a:r>
              <a:rPr lang="pt-B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– ROD/ Instituto Federal de Educação, Ciência e Tecnologia do Ceará. - Fortaleza, 2015</a:t>
            </a:r>
            <a:r>
              <a:rPr lang="pt-BR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</a:t>
            </a:r>
          </a:p>
          <a:p>
            <a:pPr marL="216000" indent="-2134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endParaRPr lang="pt-B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16000" indent="-2134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pt-B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Regulamento Conselho de Classe nos cursos técnicos integrados ao ensino médio</a:t>
            </a:r>
            <a:r>
              <a:rPr lang="pt-B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(Aprovado pela Resolução CONSUP nº de 35 de junho de 2016</a:t>
            </a:r>
            <a:r>
              <a:rPr lang="pt-BR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).</a:t>
            </a:r>
            <a:endParaRPr lang="pt-B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520" algn="just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pt-BR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00811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Para pensarmos....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91264" cy="52051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3200" dirty="0" smtClean="0"/>
              <a:t>1  Quais os seus maiores desafios nesta etapa da sua formação acadêmica?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 smtClean="0"/>
              <a:t>2  O que fazer diante </a:t>
            </a:r>
            <a:r>
              <a:rPr lang="pt-BR" sz="3200" dirty="0" smtClean="0"/>
              <a:t>de um desafio?</a:t>
            </a:r>
            <a:endParaRPr lang="pt-BR" sz="3200" dirty="0" smtClean="0"/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 smtClean="0"/>
              <a:t>3 Como podemos encontrar estratégias para enfrentá-los? 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 smtClean="0"/>
              <a:t>4</a:t>
            </a:r>
            <a:r>
              <a:rPr lang="pt-BR" sz="3200" dirty="0" smtClean="0"/>
              <a:t> </a:t>
            </a:r>
            <a:r>
              <a:rPr lang="pt-BR" sz="3200" dirty="0" smtClean="0"/>
              <a:t>O que acha da estratégia de buscarmos </a:t>
            </a:r>
            <a:r>
              <a:rPr lang="pt-BR" sz="3200" dirty="0" smtClean="0"/>
              <a:t>bons parceiros no enfrentamento dos nossos desafios?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ctr">
              <a:buNone/>
            </a:pPr>
            <a:r>
              <a:rPr lang="pt-BR" sz="3200" b="1" dirty="0" smtClean="0"/>
              <a:t>Vamos assistir ao vídeo....</a:t>
            </a:r>
          </a:p>
          <a:p>
            <a:pPr marL="0" indent="0" algn="ctr">
              <a:buNone/>
            </a:pPr>
            <a:endParaRPr lang="pt-BR" sz="3200" dirty="0" smtClean="0"/>
          </a:p>
          <a:p>
            <a:pPr marL="0" indent="0" algn="ctr">
              <a:buNone/>
            </a:pPr>
            <a:endParaRPr lang="pt-BR" sz="3200" dirty="0" smtClean="0"/>
          </a:p>
          <a:p>
            <a:pPr>
              <a:buFont typeface="Arial" charset="0"/>
              <a:buChar char="•"/>
            </a:pPr>
            <a:endParaRPr lang="pt-BR" sz="3200" dirty="0"/>
          </a:p>
          <a:p>
            <a:pPr>
              <a:buFont typeface="Arial" charset="0"/>
              <a:buChar char="•"/>
            </a:pPr>
            <a:endParaRPr lang="pt-BR" sz="3200" dirty="0" smtClean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57200" y="404664"/>
            <a:ext cx="8228160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TÓPICOS DA REUNIÃO 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457200" y="1559520"/>
            <a:ext cx="8228160" cy="4893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pt-BR" sz="3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</a:t>
            </a:r>
            <a:r>
              <a:rPr lang="pt-BR" sz="3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que é o Conselho de Classe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que é a progressão parcial de estudos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Como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 pais podem melhor acompanhar o desenvolvimento do seus filhos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Ações que podem contribuir para que os estudantes 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evitem novas reprovações. 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Assinatura do Termo de Acordo.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221040"/>
            <a:ext cx="8228160" cy="124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É O CONSELHO DE CLASSE? 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 uma instância de cunho pedagógico que tem a responsabilidade de acompanhar os processos de </a:t>
            </a: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ensino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aprendizagem</a:t>
            </a: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nos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cursos técnicos integrados.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m 3"/>
          <p:cNvPicPr/>
          <p:nvPr/>
        </p:nvPicPr>
        <p:blipFill>
          <a:blip r:embed="rId2"/>
          <a:stretch/>
        </p:blipFill>
        <p:spPr>
          <a:xfrm rot="10800000">
            <a:off x="73122120" y="9551880"/>
            <a:ext cx="9141120" cy="383400"/>
          </a:xfrm>
          <a:prstGeom prst="rect">
            <a:avLst/>
          </a:prstGeom>
          <a:ln>
            <a:noFill/>
          </a:ln>
        </p:spPr>
      </p:pic>
      <p:pic>
        <p:nvPicPr>
          <p:cNvPr id="152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2160" cy="522000"/>
          </a:xfrm>
          <a:prstGeom prst="rect">
            <a:avLst/>
          </a:prstGeom>
          <a:ln>
            <a:noFill/>
          </a:ln>
        </p:spPr>
      </p:pic>
      <p:sp>
        <p:nvSpPr>
          <p:cNvPr id="153" name="CustomShape 1"/>
          <p:cNvSpPr/>
          <p:nvPr/>
        </p:nvSpPr>
        <p:spPr>
          <a:xfrm>
            <a:off x="-19800" y="980640"/>
            <a:ext cx="9160920" cy="42840"/>
          </a:xfrm>
          <a:prstGeom prst="rect">
            <a:avLst/>
          </a:prstGeom>
          <a:solidFill>
            <a:srgbClr val="4F6228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3"/>
          <p:cNvSpPr/>
          <p:nvPr/>
        </p:nvSpPr>
        <p:spPr>
          <a:xfrm>
            <a:off x="290160" y="970920"/>
            <a:ext cx="8383320" cy="563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SITUAÇÃO ACADÊMICA DO(A) ALUNO(A):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43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pt-BR" sz="3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Aprovado(a) para o período letivo seguinte, a partir de deliberação do conselho de classe.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43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pt-BR" sz="3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Aprovad</a:t>
            </a:r>
            <a:r>
              <a:rPr lang="pt-BR" sz="3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o(</a:t>
            </a:r>
            <a:r>
              <a:rPr lang="pt-BR" sz="3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a) para </a:t>
            </a:r>
            <a:r>
              <a:rPr lang="pt-BR" sz="3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período letivo seguinte em regime de Progressão Parcial de Estudo na forma de Plano de Estudo Individual.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43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pt-BR" sz="3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Aprovado(a) </a:t>
            </a:r>
            <a:r>
              <a:rPr lang="pt-BR" sz="3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para o período letivo seguinte em regime de Progressão Parcial de Estudo na forma de Dependência.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43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pt-BR" sz="3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Manutenção da reprovação (por falta ou por nota).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Imagem 3"/>
          <p:cNvPicPr/>
          <p:nvPr/>
        </p:nvPicPr>
        <p:blipFill>
          <a:blip r:embed="rId2"/>
          <a:stretch/>
        </p:blipFill>
        <p:spPr>
          <a:xfrm rot="10800000">
            <a:off x="73122120" y="9551880"/>
            <a:ext cx="9141120" cy="383400"/>
          </a:xfrm>
          <a:prstGeom prst="rect">
            <a:avLst/>
          </a:prstGeom>
          <a:ln>
            <a:noFill/>
          </a:ln>
        </p:spPr>
      </p:pic>
      <p:pic>
        <p:nvPicPr>
          <p:cNvPr id="157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2160" cy="522000"/>
          </a:xfrm>
          <a:prstGeom prst="rect">
            <a:avLst/>
          </a:prstGeom>
          <a:ln>
            <a:noFill/>
          </a:ln>
        </p:spPr>
      </p:pic>
      <p:sp>
        <p:nvSpPr>
          <p:cNvPr id="158" name="CustomShape 1"/>
          <p:cNvSpPr/>
          <p:nvPr/>
        </p:nvSpPr>
        <p:spPr>
          <a:xfrm>
            <a:off x="-19800" y="980640"/>
            <a:ext cx="9160920" cy="42840"/>
          </a:xfrm>
          <a:prstGeom prst="rect">
            <a:avLst/>
          </a:prstGeom>
          <a:solidFill>
            <a:srgbClr val="4F6228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2"/>
          <p:cNvSpPr/>
          <p:nvPr/>
        </p:nvSpPr>
        <p:spPr>
          <a:xfrm>
            <a:off x="395280" y="1628800"/>
            <a:ext cx="8421840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Art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113 Entende-se por Progressão Parcial de Estudos a possibilidade de o estudante ser promovido para o próximo período letivo, mesmo sem ter tido rendimento satisfatório em até 2 (dois) componentes curriculares do período letivo anterior.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RECUPERAÇÃO </a:t>
            </a: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 APRENDIZAGEM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Progressão Parcial de </a:t>
            </a:r>
            <a:r>
              <a:rPr lang="pt-BR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Estudos</a:t>
            </a:r>
          </a:p>
          <a:p>
            <a:pPr algn="ct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m 3"/>
          <p:cNvPicPr/>
          <p:nvPr/>
        </p:nvPicPr>
        <p:blipFill>
          <a:blip r:embed="rId2"/>
          <a:stretch/>
        </p:blipFill>
        <p:spPr>
          <a:xfrm rot="10800000">
            <a:off x="73122120" y="9551880"/>
            <a:ext cx="9141120" cy="383400"/>
          </a:xfrm>
          <a:prstGeom prst="rect">
            <a:avLst/>
          </a:prstGeom>
          <a:ln>
            <a:noFill/>
          </a:ln>
        </p:spPr>
      </p:pic>
      <p:pic>
        <p:nvPicPr>
          <p:cNvPr id="162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2160" cy="522000"/>
          </a:xfrm>
          <a:prstGeom prst="rect">
            <a:avLst/>
          </a:prstGeom>
          <a:ln>
            <a:noFill/>
          </a:ln>
        </p:spPr>
      </p:pic>
      <p:sp>
        <p:nvSpPr>
          <p:cNvPr id="163" name="CustomShape 1"/>
          <p:cNvSpPr/>
          <p:nvPr/>
        </p:nvSpPr>
        <p:spPr>
          <a:xfrm>
            <a:off x="-19800" y="980640"/>
            <a:ext cx="9160920" cy="42840"/>
          </a:xfrm>
          <a:prstGeom prst="rect">
            <a:avLst/>
          </a:prstGeom>
          <a:solidFill>
            <a:srgbClr val="4F6228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"/>
          <p:cNvSpPr/>
          <p:nvPr/>
        </p:nvSpPr>
        <p:spPr>
          <a:xfrm>
            <a:off x="403200" y="1484280"/>
            <a:ext cx="8279280" cy="432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Art. 118 O regime de Progressão Parcial de Estudos deverá ser ofertado pelo campus nas formas de </a:t>
            </a:r>
            <a:r>
              <a:rPr lang="pt-BR" sz="36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Plano de Estudo Individual e/ou de Dependência.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260648"/>
            <a:ext cx="8228880" cy="18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 TIPOS DE APOIOS OS ESTUDANTES PODEM BUSCAR? </a:t>
            </a:r>
            <a:endParaRPr lang="pt-B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57200" y="1604520"/>
            <a:ext cx="8228880" cy="47768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Atendimento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docente aos estudantes, de modo individual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Atendimentos da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CTP para apropriação de estratégias de 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estudos, escuta e encaminhamentos.</a:t>
            </a:r>
          </a:p>
          <a:p>
            <a:pPr algn="just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Diálogos  </a:t>
            </a:r>
            <a:r>
              <a:rPr lang="pt-BR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 o Professor Responsável por Turma e coordenador do curso</a:t>
            </a: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363272" cy="1144800"/>
          </a:xfrm>
        </p:spPr>
        <p:txBody>
          <a:bodyPr/>
          <a:lstStyle/>
          <a:p>
            <a:pPr algn="ctr"/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PROFESSORES RESPONSÁVEIS POR TURMA</a:t>
            </a:r>
            <a:endParaRPr lang="pt-BR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03620"/>
              </p:ext>
            </p:extLst>
          </p:nvPr>
        </p:nvGraphicFramePr>
        <p:xfrm>
          <a:off x="899592" y="1340768"/>
          <a:ext cx="763284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268"/>
                <a:gridCol w="2677309"/>
                <a:gridCol w="2448271"/>
              </a:tblGrid>
              <a:tr h="114558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ELETRO/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COORD.</a:t>
                      </a:r>
                    </a:p>
                    <a:p>
                      <a:pPr algn="ctr"/>
                      <a:r>
                        <a:rPr lang="pt-BR" dirty="0" smtClean="0"/>
                        <a:t>PROFESSOR TARCÍCIO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METAL/COORD.</a:t>
                      </a:r>
                    </a:p>
                    <a:p>
                      <a:pPr algn="ctr"/>
                      <a:r>
                        <a:rPr lang="pt-BR" dirty="0" smtClean="0"/>
                        <a:t>PROFESSOR CLÁUDIO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QUÍMICA/COORD.</a:t>
                      </a:r>
                    </a:p>
                    <a:p>
                      <a:pPr algn="ctr"/>
                      <a:r>
                        <a:rPr lang="pt-BR" dirty="0" smtClean="0"/>
                        <a:t>PROFESSOR WAGNER</a:t>
                      </a:r>
                      <a:endParaRPr lang="pt-BR" dirty="0"/>
                    </a:p>
                  </a:txBody>
                  <a:tcPr/>
                </a:tc>
              </a:tr>
              <a:tr h="3894978">
                <a:tc>
                  <a:txBody>
                    <a:bodyPr/>
                    <a:lstStyle/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S2: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Patrícia Lana 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S4: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Pedro Henrique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S6: -------------------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S2: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Francisco Milton 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S4: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Luciana 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S6: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Robson Pontes </a:t>
                      </a:r>
                      <a:endParaRPr lang="pt-B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S2: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Robson Pontes 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S4: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Rodrigo</a:t>
                      </a:r>
                      <a:r>
                        <a:rPr lang="pt-BR" sz="18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Santaella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 smtClean="0"/>
                    </a:p>
                    <a:p>
                      <a:r>
                        <a:rPr lang="pt-BR" sz="1800" b="1" dirty="0" smtClean="0"/>
                        <a:t>S6: </a:t>
                      </a: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João Henrique </a:t>
                      </a:r>
                      <a:endParaRPr lang="pt-BR" sz="1800" b="1" dirty="0" smtClean="0"/>
                    </a:p>
                    <a:p>
                      <a:endParaRPr lang="pt-BR" sz="1800" dirty="0" smtClean="0"/>
                    </a:p>
                    <a:p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0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7639</TotalTime>
  <Words>699</Words>
  <Application>Microsoft Office PowerPoint</Application>
  <PresentationFormat>Apresentação na tela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Balcão Envidraçado</vt:lpstr>
      <vt:lpstr>Apresentação do PowerPoint</vt:lpstr>
      <vt:lpstr>Para pensarmos....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PROFESSORES RESPONSÁVEIS POR TURMA</vt:lpstr>
      <vt:lpstr>COMO OS PAIS/RESPONSÁVEIS PODEM ACOMPANHAR  O DESENVOLVIMENTO  DOS SEUS FILHOS?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Freitas</dc:creator>
  <cp:lastModifiedBy>Edilene</cp:lastModifiedBy>
  <cp:revision>40</cp:revision>
  <dcterms:created xsi:type="dcterms:W3CDTF">2018-01-29T19:10:19Z</dcterms:created>
  <dcterms:modified xsi:type="dcterms:W3CDTF">2021-08-06T14:34:06Z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