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41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05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0997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352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5005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639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821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010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55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00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70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84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247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9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03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08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2120A-016A-4924-B3E0-61DE31CE21C1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717554-5B1B-4D80-AAA7-0D55C5CA99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2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00B050"/>
                </a:solidFill>
              </a:rPr>
              <a:t>Segunda Avaliação de Desempenho Discente em 2021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>
          <a:xfrm>
            <a:off x="4043966" y="6271944"/>
            <a:ext cx="6053071" cy="576263"/>
          </a:xfrm>
        </p:spPr>
        <p:txBody>
          <a:bodyPr/>
          <a:lstStyle/>
          <a:p>
            <a:r>
              <a:rPr lang="pt-BR" dirty="0">
                <a:solidFill>
                  <a:srgbClr val="00B050"/>
                </a:solidFill>
              </a:rPr>
              <a:t>Coordenação Técnico-Pedagógica – CTP</a:t>
            </a:r>
          </a:p>
          <a:p>
            <a:r>
              <a:rPr lang="pt-BR" dirty="0">
                <a:solidFill>
                  <a:srgbClr val="00B050"/>
                </a:solidFill>
              </a:rPr>
              <a:t>                   IFCE - Jaguaribe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277491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3579099" cy="576262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3735383" cy="277491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 descr="Prefeitura de Estância recebe nota 9,3 em avaliação do T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46" y="1930400"/>
            <a:ext cx="8148022" cy="3581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94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8793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Informações introdutórias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82580"/>
            <a:ext cx="12192000" cy="617541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4400" dirty="0"/>
              <a:t>53 alunos responderam ao questionário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4400" dirty="0"/>
              <a:t>20 de Informática para Internet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4400" dirty="0"/>
              <a:t>19 de Eletromecânica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4400" dirty="0"/>
              <a:t>14 de Automação Industrial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4400" dirty="0"/>
              <a:t>A avaliação aconteceu de 8 a 10 de junho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4400" dirty="0"/>
              <a:t>O formulário com as respostas foi disponibilizado às Coordenações de Curso, ao Departamento de Ensino e à CAE no dia 14 de junho.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521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219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Sobre as atividades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21973"/>
            <a:ext cx="12192000" cy="653602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chemeClr val="tx1"/>
                </a:solidFill>
              </a:rPr>
              <a:t>69,8% </a:t>
            </a:r>
            <a:r>
              <a:rPr lang="pt-BR" sz="2800" dirty="0">
                <a:solidFill>
                  <a:schemeClr val="tx1"/>
                </a:solidFill>
              </a:rPr>
              <a:t>dos participantes responderam que as atividades </a:t>
            </a:r>
            <a:r>
              <a:rPr lang="pt-BR" sz="2800" b="1" dirty="0">
                <a:solidFill>
                  <a:schemeClr val="tx1"/>
                </a:solidFill>
              </a:rPr>
              <a:t>ainda são muitas;</a:t>
            </a:r>
          </a:p>
          <a:p>
            <a:r>
              <a:rPr lang="pt-BR" sz="2800" b="1" dirty="0">
                <a:solidFill>
                  <a:schemeClr val="tx1"/>
                </a:solidFill>
              </a:rPr>
              <a:t>45% </a:t>
            </a:r>
            <a:r>
              <a:rPr lang="pt-BR" sz="2800" dirty="0">
                <a:solidFill>
                  <a:schemeClr val="tx1"/>
                </a:solidFill>
              </a:rPr>
              <a:t>culparam, pelo atraso na entrega das atividades, a </a:t>
            </a:r>
            <a:r>
              <a:rPr lang="pt-BR" sz="2800" b="1" dirty="0">
                <a:solidFill>
                  <a:schemeClr val="tx1"/>
                </a:solidFill>
              </a:rPr>
              <a:t>quantidade elevada</a:t>
            </a:r>
            <a:r>
              <a:rPr lang="pt-BR" sz="2800" dirty="0">
                <a:solidFill>
                  <a:schemeClr val="tx1"/>
                </a:solidFill>
              </a:rPr>
              <a:t> destas. </a:t>
            </a:r>
            <a:r>
              <a:rPr lang="pt-BR" sz="2800" b="1" dirty="0">
                <a:solidFill>
                  <a:schemeClr val="tx1"/>
                </a:solidFill>
              </a:rPr>
              <a:t>13%</a:t>
            </a:r>
            <a:r>
              <a:rPr lang="pt-BR" sz="2800" dirty="0">
                <a:solidFill>
                  <a:schemeClr val="tx1"/>
                </a:solidFill>
              </a:rPr>
              <a:t> atribuíram o atraso à </a:t>
            </a:r>
            <a:r>
              <a:rPr lang="pt-BR" sz="2800" b="1" dirty="0">
                <a:solidFill>
                  <a:schemeClr val="tx1"/>
                </a:solidFill>
              </a:rPr>
              <a:t>falta de entendimento </a:t>
            </a:r>
            <a:r>
              <a:rPr lang="pt-BR" sz="2800" dirty="0">
                <a:solidFill>
                  <a:schemeClr val="tx1"/>
                </a:solidFill>
              </a:rPr>
              <a:t>do conteúdo; </a:t>
            </a:r>
            <a:r>
              <a:rPr lang="pt-BR" sz="2800" b="1" dirty="0">
                <a:solidFill>
                  <a:schemeClr val="tx1"/>
                </a:solidFill>
              </a:rPr>
              <a:t>13%</a:t>
            </a:r>
            <a:r>
              <a:rPr lang="pt-BR" sz="2800" dirty="0">
                <a:solidFill>
                  <a:schemeClr val="tx1"/>
                </a:solidFill>
              </a:rPr>
              <a:t> ao </a:t>
            </a:r>
            <a:r>
              <a:rPr lang="pt-BR" sz="2800" b="1" dirty="0">
                <a:solidFill>
                  <a:schemeClr val="tx1"/>
                </a:solidFill>
              </a:rPr>
              <a:t>formato </a:t>
            </a:r>
            <a:r>
              <a:rPr lang="pt-BR" sz="2800" dirty="0">
                <a:solidFill>
                  <a:schemeClr val="tx1"/>
                </a:solidFill>
              </a:rPr>
              <a:t>das atividades; </a:t>
            </a:r>
            <a:r>
              <a:rPr lang="pt-BR" sz="2800" b="1" dirty="0">
                <a:solidFill>
                  <a:schemeClr val="tx1"/>
                </a:solidFill>
              </a:rPr>
              <a:t>13%</a:t>
            </a:r>
            <a:r>
              <a:rPr lang="pt-BR" sz="2800" dirty="0">
                <a:solidFill>
                  <a:schemeClr val="tx1"/>
                </a:solidFill>
              </a:rPr>
              <a:t> à falta de </a:t>
            </a:r>
            <a:r>
              <a:rPr lang="pt-BR" sz="2800" b="1" dirty="0">
                <a:solidFill>
                  <a:schemeClr val="tx1"/>
                </a:solidFill>
              </a:rPr>
              <a:t>organização</a:t>
            </a:r>
            <a:r>
              <a:rPr lang="pt-BR" sz="2800" dirty="0">
                <a:solidFill>
                  <a:schemeClr val="tx1"/>
                </a:solidFill>
              </a:rPr>
              <a:t> do aluno.</a:t>
            </a:r>
          </a:p>
          <a:p>
            <a:r>
              <a:rPr lang="pt-BR" sz="2800" b="1" dirty="0">
                <a:solidFill>
                  <a:schemeClr val="tx1"/>
                </a:solidFill>
              </a:rPr>
              <a:t>94% </a:t>
            </a:r>
            <a:r>
              <a:rPr lang="pt-BR" sz="2800" dirty="0">
                <a:solidFill>
                  <a:schemeClr val="tx1"/>
                </a:solidFill>
              </a:rPr>
              <a:t>informaram que as atividades propostas </a:t>
            </a:r>
            <a:r>
              <a:rPr lang="pt-BR" sz="2800" b="1" dirty="0">
                <a:solidFill>
                  <a:schemeClr val="tx1"/>
                </a:solidFill>
              </a:rPr>
              <a:t>contribuem</a:t>
            </a:r>
            <a:r>
              <a:rPr lang="pt-BR" sz="2800" dirty="0">
                <a:solidFill>
                  <a:schemeClr val="tx1"/>
                </a:solidFill>
              </a:rPr>
              <a:t> com a </a:t>
            </a:r>
            <a:r>
              <a:rPr lang="pt-BR" sz="2800" b="1" dirty="0">
                <a:solidFill>
                  <a:schemeClr val="tx1"/>
                </a:solidFill>
              </a:rPr>
              <a:t>aprendizagem e avaliação</a:t>
            </a:r>
            <a:r>
              <a:rPr lang="pt-BR" sz="2800" dirty="0">
                <a:solidFill>
                  <a:schemeClr val="tx1"/>
                </a:solidFill>
              </a:rPr>
              <a:t>.</a:t>
            </a:r>
          </a:p>
          <a:p>
            <a:r>
              <a:rPr lang="pt-BR" sz="2800" dirty="0">
                <a:solidFill>
                  <a:schemeClr val="tx1"/>
                </a:solidFill>
              </a:rPr>
              <a:t>Quando responderam </a:t>
            </a:r>
            <a:r>
              <a:rPr lang="pt-BR" sz="2800" b="1" dirty="0">
                <a:solidFill>
                  <a:schemeClr val="tx1"/>
                </a:solidFill>
              </a:rPr>
              <a:t>livremente </a:t>
            </a:r>
            <a:r>
              <a:rPr lang="pt-BR" sz="2800" dirty="0">
                <a:solidFill>
                  <a:schemeClr val="tx1"/>
                </a:solidFill>
              </a:rPr>
              <a:t>sobre os formatos de </a:t>
            </a:r>
            <a:r>
              <a:rPr lang="pt-BR" sz="2800" b="1" dirty="0">
                <a:solidFill>
                  <a:schemeClr val="tx1"/>
                </a:solidFill>
              </a:rPr>
              <a:t>avaliações </a:t>
            </a:r>
            <a:r>
              <a:rPr lang="pt-BR" sz="2800" dirty="0">
                <a:solidFill>
                  <a:schemeClr val="tx1"/>
                </a:solidFill>
              </a:rPr>
              <a:t>que mais se adequam ao ensino remoto, citaram muitos </a:t>
            </a:r>
            <a:r>
              <a:rPr lang="pt-BR" sz="2800" b="1" dirty="0">
                <a:solidFill>
                  <a:schemeClr val="tx1"/>
                </a:solidFill>
              </a:rPr>
              <a:t>modelos</a:t>
            </a:r>
            <a:r>
              <a:rPr lang="pt-BR" sz="2800" dirty="0">
                <a:solidFill>
                  <a:schemeClr val="tx1"/>
                </a:solidFill>
              </a:rPr>
              <a:t> já aplicados pelo campus nos últimos meses. Dentre os quais destacam-se: </a:t>
            </a:r>
            <a:r>
              <a:rPr lang="pt-BR" sz="2800" b="1" dirty="0">
                <a:solidFill>
                  <a:schemeClr val="tx1"/>
                </a:solidFill>
              </a:rPr>
              <a:t>Formulários, jogos, desafios...</a:t>
            </a:r>
          </a:p>
          <a:p>
            <a:r>
              <a:rPr lang="pt-BR" sz="2800" b="1" dirty="0">
                <a:solidFill>
                  <a:schemeClr val="tx1"/>
                </a:solidFill>
              </a:rPr>
              <a:t>55% </a:t>
            </a:r>
            <a:r>
              <a:rPr lang="pt-BR" sz="2800" dirty="0">
                <a:solidFill>
                  <a:schemeClr val="tx1"/>
                </a:solidFill>
              </a:rPr>
              <a:t>disseram que sentiram </a:t>
            </a:r>
            <a:r>
              <a:rPr lang="pt-BR" sz="2800" b="1" dirty="0">
                <a:solidFill>
                  <a:schemeClr val="tx1"/>
                </a:solidFill>
              </a:rPr>
              <a:t>maiores dificuldades </a:t>
            </a:r>
            <a:r>
              <a:rPr lang="pt-BR" sz="2800" dirty="0">
                <a:solidFill>
                  <a:schemeClr val="tx1"/>
                </a:solidFill>
              </a:rPr>
              <a:t>em realizar e/ou entregar atividades que exigem </a:t>
            </a:r>
            <a:r>
              <a:rPr lang="pt-BR" sz="2800" b="1" dirty="0">
                <a:solidFill>
                  <a:schemeClr val="tx1"/>
                </a:solidFill>
              </a:rPr>
              <a:t>gravação de áudio ou vídeo</a:t>
            </a:r>
            <a:r>
              <a:rPr lang="pt-BR" sz="2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t-BR" sz="3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2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0157"/>
          </a:xfrm>
        </p:spPr>
        <p:txBody>
          <a:bodyPr>
            <a:noAutofit/>
          </a:bodyPr>
          <a:lstStyle/>
          <a:p>
            <a:pPr algn="ctr"/>
            <a:r>
              <a:rPr lang="pt-BR" sz="5400" dirty="0">
                <a:solidFill>
                  <a:srgbClr val="0070C0"/>
                </a:solidFill>
              </a:rPr>
              <a:t>Sobre as aulas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40158"/>
            <a:ext cx="12192000" cy="5917841"/>
          </a:xfrm>
        </p:spPr>
        <p:txBody>
          <a:bodyPr>
            <a:normAutofit fontScale="92500" lnSpcReduction="10000"/>
          </a:bodyPr>
          <a:lstStyle/>
          <a:p>
            <a:r>
              <a:rPr lang="pt-BR" sz="4400" b="1" dirty="0">
                <a:solidFill>
                  <a:schemeClr val="tx1"/>
                </a:solidFill>
              </a:rPr>
              <a:t>73% </a:t>
            </a:r>
            <a:r>
              <a:rPr lang="pt-BR" sz="4400" dirty="0">
                <a:solidFill>
                  <a:schemeClr val="tx1"/>
                </a:solidFill>
              </a:rPr>
              <a:t>disseram que estão </a:t>
            </a:r>
            <a:r>
              <a:rPr lang="pt-BR" sz="4400" b="1" dirty="0">
                <a:solidFill>
                  <a:schemeClr val="tx1"/>
                </a:solidFill>
              </a:rPr>
              <a:t>participando</a:t>
            </a:r>
            <a:r>
              <a:rPr lang="pt-BR" sz="4400" dirty="0">
                <a:solidFill>
                  <a:schemeClr val="tx1"/>
                </a:solidFill>
              </a:rPr>
              <a:t> das aulas </a:t>
            </a:r>
            <a:r>
              <a:rPr lang="pt-BR" sz="4400" b="1" dirty="0">
                <a:solidFill>
                  <a:schemeClr val="tx1"/>
                </a:solidFill>
              </a:rPr>
              <a:t>síncronas</a:t>
            </a:r>
            <a:r>
              <a:rPr lang="pt-BR" sz="4400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pt-BR" sz="4400" dirty="0"/>
          </a:p>
          <a:p>
            <a:r>
              <a:rPr lang="pt-BR" sz="4400" b="1" dirty="0">
                <a:solidFill>
                  <a:schemeClr val="tx1"/>
                </a:solidFill>
              </a:rPr>
              <a:t>79,2% </a:t>
            </a:r>
            <a:r>
              <a:rPr lang="pt-BR" sz="4400" dirty="0">
                <a:solidFill>
                  <a:schemeClr val="tx1"/>
                </a:solidFill>
              </a:rPr>
              <a:t>informaram que aproveitam as aulas que os docentes reservam para a </a:t>
            </a:r>
            <a:r>
              <a:rPr lang="pt-BR" sz="4400" b="1" dirty="0">
                <a:solidFill>
                  <a:schemeClr val="tx1"/>
                </a:solidFill>
              </a:rPr>
              <a:t>resolução de atividades;</a:t>
            </a:r>
          </a:p>
          <a:p>
            <a:pPr marL="0" indent="0">
              <a:buNone/>
            </a:pPr>
            <a:endParaRPr lang="pt-BR" sz="4400" dirty="0"/>
          </a:p>
          <a:p>
            <a:r>
              <a:rPr lang="pt-BR" sz="4400" b="1" dirty="0">
                <a:solidFill>
                  <a:schemeClr val="tx1"/>
                </a:solidFill>
              </a:rPr>
              <a:t>69,8% </a:t>
            </a:r>
            <a:r>
              <a:rPr lang="pt-BR" sz="4400" dirty="0">
                <a:solidFill>
                  <a:schemeClr val="tx1"/>
                </a:solidFill>
              </a:rPr>
              <a:t>defendem que as aulas retornem já em </a:t>
            </a:r>
            <a:r>
              <a:rPr lang="pt-BR" sz="4400" b="1" dirty="0">
                <a:solidFill>
                  <a:schemeClr val="tx1"/>
                </a:solidFill>
              </a:rPr>
              <a:t>agosto de 2021; 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934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72731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Aprendizagem e desempenho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72732"/>
            <a:ext cx="12192000" cy="6085268"/>
          </a:xfrm>
        </p:spPr>
        <p:txBody>
          <a:bodyPr>
            <a:normAutofit fontScale="92500"/>
          </a:bodyPr>
          <a:lstStyle/>
          <a:p>
            <a:r>
              <a:rPr lang="pt-BR" sz="4800" b="1" dirty="0">
                <a:solidFill>
                  <a:schemeClr val="tx1"/>
                </a:solidFill>
              </a:rPr>
              <a:t>77% </a:t>
            </a:r>
            <a:r>
              <a:rPr lang="pt-BR" sz="4800" dirty="0">
                <a:solidFill>
                  <a:schemeClr val="tx1"/>
                </a:solidFill>
              </a:rPr>
              <a:t>responderam que a sua </a:t>
            </a:r>
            <a:r>
              <a:rPr lang="pt-BR" sz="4800" b="1" dirty="0">
                <a:solidFill>
                  <a:schemeClr val="tx1"/>
                </a:solidFill>
              </a:rPr>
              <a:t>aprendizagem </a:t>
            </a:r>
            <a:r>
              <a:rPr lang="pt-BR" sz="4800" dirty="0">
                <a:solidFill>
                  <a:schemeClr val="tx1"/>
                </a:solidFill>
              </a:rPr>
              <a:t>nesse modelo remoto </a:t>
            </a:r>
            <a:r>
              <a:rPr lang="pt-BR" sz="4800" b="1" dirty="0">
                <a:solidFill>
                  <a:schemeClr val="tx1"/>
                </a:solidFill>
              </a:rPr>
              <a:t>deixa a desejar</a:t>
            </a:r>
            <a:r>
              <a:rPr lang="pt-BR" sz="4800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pt-BR" sz="4800" dirty="0"/>
          </a:p>
          <a:p>
            <a:r>
              <a:rPr lang="pt-BR" sz="4800" b="1" dirty="0">
                <a:solidFill>
                  <a:schemeClr val="tx1"/>
                </a:solidFill>
              </a:rPr>
              <a:t>81% </a:t>
            </a:r>
            <a:r>
              <a:rPr lang="pt-BR" sz="4800" dirty="0">
                <a:solidFill>
                  <a:schemeClr val="tx1"/>
                </a:solidFill>
              </a:rPr>
              <a:t>preferem as aulas </a:t>
            </a:r>
            <a:r>
              <a:rPr lang="pt-BR" sz="4800" b="1" dirty="0">
                <a:solidFill>
                  <a:schemeClr val="tx1"/>
                </a:solidFill>
              </a:rPr>
              <a:t>síncronas</a:t>
            </a:r>
            <a:r>
              <a:rPr lang="pt-BR" sz="4800" dirty="0">
                <a:solidFill>
                  <a:schemeClr val="tx1"/>
                </a:solidFill>
              </a:rPr>
              <a:t>, quando perguntados sobre </a:t>
            </a:r>
            <a:r>
              <a:rPr lang="pt-BR" sz="4800" b="1" dirty="0">
                <a:solidFill>
                  <a:schemeClr val="tx1"/>
                </a:solidFill>
              </a:rPr>
              <a:t>aprendizagem</a:t>
            </a:r>
            <a:r>
              <a:rPr lang="pt-BR" sz="4800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endParaRPr lang="pt-BR" sz="4800" dirty="0"/>
          </a:p>
          <a:p>
            <a:r>
              <a:rPr lang="pt-BR" sz="4800" b="1" dirty="0">
                <a:solidFill>
                  <a:schemeClr val="tx1"/>
                </a:solidFill>
              </a:rPr>
              <a:t>75% </a:t>
            </a:r>
            <a:r>
              <a:rPr lang="pt-BR" sz="4800" dirty="0">
                <a:solidFill>
                  <a:schemeClr val="tx1"/>
                </a:solidFill>
              </a:rPr>
              <a:t>avaliaram que seu desempenho foi </a:t>
            </a:r>
            <a:r>
              <a:rPr lang="pt-BR" sz="4800" b="1" dirty="0">
                <a:solidFill>
                  <a:schemeClr val="tx1"/>
                </a:solidFill>
              </a:rPr>
              <a:t>“bom” </a:t>
            </a:r>
            <a:r>
              <a:rPr lang="pt-BR" sz="4800" dirty="0">
                <a:solidFill>
                  <a:schemeClr val="tx1"/>
                </a:solidFill>
              </a:rPr>
              <a:t>ou </a:t>
            </a:r>
            <a:r>
              <a:rPr lang="pt-BR" sz="4800" b="1" dirty="0">
                <a:solidFill>
                  <a:schemeClr val="tx1"/>
                </a:solidFill>
              </a:rPr>
              <a:t>“regular” </a:t>
            </a:r>
            <a:r>
              <a:rPr lang="pt-BR" sz="4800" dirty="0">
                <a:solidFill>
                  <a:schemeClr val="tx1"/>
                </a:solidFill>
              </a:rPr>
              <a:t>na (N1);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133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8945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Organização e o estado emocional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68946"/>
            <a:ext cx="12192000" cy="5789054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1"/>
                </a:solidFill>
              </a:rPr>
              <a:t>88% </a:t>
            </a:r>
            <a:r>
              <a:rPr lang="pt-BR" sz="4800" dirty="0"/>
              <a:t>responderam que não conseguem organizar seu tempo de estudo, ou precisam melhorar;</a:t>
            </a:r>
          </a:p>
          <a:p>
            <a:pPr marL="0" indent="0">
              <a:buNone/>
            </a:pPr>
            <a:endParaRPr lang="pt-BR" sz="4800" dirty="0"/>
          </a:p>
          <a:p>
            <a:r>
              <a:rPr lang="pt-BR" sz="4800" b="1" dirty="0">
                <a:solidFill>
                  <a:schemeClr val="tx1"/>
                </a:solidFill>
              </a:rPr>
              <a:t>58% </a:t>
            </a:r>
            <a:r>
              <a:rPr lang="pt-BR" sz="4800" dirty="0">
                <a:solidFill>
                  <a:schemeClr val="tx1"/>
                </a:solidFill>
              </a:rPr>
              <a:t>dos participantes consideram que seu </a:t>
            </a:r>
            <a:r>
              <a:rPr lang="pt-BR" sz="4800" b="1" dirty="0">
                <a:solidFill>
                  <a:schemeClr val="tx1"/>
                </a:solidFill>
              </a:rPr>
              <a:t>estado emocional atrapalha</a:t>
            </a:r>
            <a:r>
              <a:rPr lang="pt-BR" sz="4800" dirty="0">
                <a:solidFill>
                  <a:schemeClr val="tx1"/>
                </a:solidFill>
              </a:rPr>
              <a:t> seus estudos nesse momento.</a:t>
            </a:r>
          </a:p>
        </p:txBody>
      </p:sp>
    </p:spTree>
    <p:extLst>
      <p:ext uri="{BB962C8B-B14F-4D97-AF65-F5344CB8AC3E}">
        <p14:creationId xmlns:p14="http://schemas.microsoft.com/office/powerpoint/2010/main" val="390633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128789"/>
            <a:ext cx="10515600" cy="540913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Sugestões e reclamações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02276"/>
            <a:ext cx="12192000" cy="63557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9600" dirty="0"/>
              <a:t>“Muitas atividades. Professores com matérias de pouca relevância passando trabalhos grandes constantemente.”</a:t>
            </a:r>
          </a:p>
          <a:p>
            <a:pPr marL="0" indent="0">
              <a:buNone/>
            </a:pPr>
            <a:r>
              <a:rPr lang="pt-BR" sz="9600" dirty="0"/>
              <a:t>“Na minha opinião se colocarem tipo exemplos práticos como coisas do dia a dia seria bem melhor”</a:t>
            </a:r>
          </a:p>
          <a:p>
            <a:pPr marL="0" indent="0">
              <a:buNone/>
            </a:pPr>
            <a:r>
              <a:rPr lang="pt-BR" sz="9600" dirty="0"/>
              <a:t>“Menos atividades e mais explicações, vídeos aulas...”</a:t>
            </a:r>
          </a:p>
          <a:p>
            <a:pPr marL="0" indent="0">
              <a:buNone/>
            </a:pPr>
            <a:r>
              <a:rPr lang="pt-BR" sz="9600" b="1" dirty="0"/>
              <a:t>“Obrigada a todos os professores por estarem dando o seu melhor no pior momento”</a:t>
            </a:r>
          </a:p>
          <a:p>
            <a:pPr marL="0" indent="0">
              <a:buNone/>
            </a:pPr>
            <a:r>
              <a:rPr lang="pt-BR" sz="9600" dirty="0"/>
              <a:t>“Eu acho que o problema não está em nós, nos professores... Mas sim, nessa forma de ensino que não absorvemos nada! Absolutamente nada!”</a:t>
            </a:r>
          </a:p>
          <a:p>
            <a:pPr marL="0" indent="0">
              <a:buNone/>
            </a:pPr>
            <a:r>
              <a:rPr lang="pt-BR" sz="9600" b="1" dirty="0"/>
              <a:t>“Eu pediria aos professores para fazerem mais jogos e </a:t>
            </a:r>
            <a:r>
              <a:rPr lang="pt-BR" sz="9600" b="1" dirty="0" err="1"/>
              <a:t>quiz</a:t>
            </a:r>
            <a:r>
              <a:rPr lang="pt-BR" sz="9600" b="1" dirty="0"/>
              <a:t> educativos, sobre os conteúdos, comigo, funciona demais!”</a:t>
            </a:r>
          </a:p>
          <a:p>
            <a:pPr marL="0" indent="0">
              <a:buNone/>
            </a:pPr>
            <a:r>
              <a:rPr lang="pt-BR" sz="9600" dirty="0"/>
              <a:t>“Os professores são bons, explicam muito bem, mas não consigo me concentrar nas aulas online”</a:t>
            </a:r>
          </a:p>
          <a:p>
            <a:pPr marL="0" indent="0">
              <a:buNone/>
            </a:pPr>
            <a:r>
              <a:rPr lang="pt-BR" sz="9600" b="1" dirty="0"/>
              <a:t>“Atividades mais objetivas, como as feitas em formulário, são mais rápidas de serem respondidas e são menos cansativas.”</a:t>
            </a:r>
            <a:endParaRPr lang="pt-BR" sz="9600" dirty="0"/>
          </a:p>
          <a:p>
            <a:pPr marL="0" indent="0">
              <a:buNone/>
            </a:pPr>
            <a:r>
              <a:rPr lang="pt-BR" sz="9600" b="1" i="1" dirty="0"/>
              <a:t>“[...] Os professores podem passar trabalhos sem ser em equipe, é muito ruim trabalhar em equipe de forma online, a pessoa precisa ficar chamando e tem gente que nem aparece ou liga pro trabalho, não passem trabalho em equipe.”</a:t>
            </a:r>
            <a:br>
              <a:rPr lang="pt-BR" sz="9600" b="1" i="1" dirty="0"/>
            </a:br>
            <a:endParaRPr lang="pt-BR" sz="9600" b="1" i="1" dirty="0"/>
          </a:p>
          <a:p>
            <a:pPr marL="0" indent="0">
              <a:buNone/>
            </a:pPr>
            <a:br>
              <a:rPr lang="pt-BR" sz="9600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  <a:p>
            <a:pPr marL="0" indent="0">
              <a:buNone/>
            </a:pPr>
            <a:br>
              <a:rPr lang="pt-BR" dirty="0"/>
            </a:b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092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Words>533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Facetado</vt:lpstr>
      <vt:lpstr>Segunda Avaliação de Desempenho Discente em 2021 </vt:lpstr>
      <vt:lpstr>Informações introdutórias</vt:lpstr>
      <vt:lpstr>Sobre as atividades</vt:lpstr>
      <vt:lpstr>Sobre as aulas </vt:lpstr>
      <vt:lpstr>Aprendizagem e desempenho </vt:lpstr>
      <vt:lpstr>Organização e o estado emocional </vt:lpstr>
      <vt:lpstr>Sugestões e reclamações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Segunda Avaliação de Desempenho Discente de 2021</dc:title>
  <dc:creator>Welson</dc:creator>
  <cp:lastModifiedBy>Particular</cp:lastModifiedBy>
  <cp:revision>55</cp:revision>
  <dcterms:created xsi:type="dcterms:W3CDTF">2021-06-14T16:51:48Z</dcterms:created>
  <dcterms:modified xsi:type="dcterms:W3CDTF">2021-07-08T14:07:21Z</dcterms:modified>
</cp:coreProperties>
</file>