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embeddedFontLst>
    <p:embeddedFont>
      <p:font typeface="Calibri" pitchFamily="34" charset="0"/>
      <p:regular r:id="rId17"/>
      <p:bold r:id="rId18"/>
      <p:italic r:id="rId19"/>
      <p:boldItalic r:id="rId20"/>
    </p:embeddedFont>
    <p:embeddedFont>
      <p:font typeface="Arial Black" pitchFamily="34" charset="0"/>
      <p:bold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2" roundtripDataSignature="AMtx7miqc9R7pFXXVF1cBGwZxGk2TZw/D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-864" y="-10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7" name="Google Shape;237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8" name="Google Shape;238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d05463c899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4" name="Google Shape;254;gd05463c899_0_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5" name="Google Shape;255;gd05463c899_0_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f8af2a0f9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f8af2a0f95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gf8af2a0f95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5" name="Google Shape;275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6" name="Google Shape;276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5" name="Google Shape;285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6" name="Google Shape;286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14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2" name="Google Shape;112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9" name="Google Shape;129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0" name="Google Shape;17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1" name="Google Shape;171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f8af2a0f95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0" name="Google Shape;180;gf8af2a0f95_2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1" name="Google Shape;181;gf8af2a0f95_2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7" name="Google Shape;19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8" name="Google Shape;198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7" name="Google Shape;20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8" name="Google Shape;208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7" name="Google Shape;21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8" name="Google Shape;218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7" name="Google Shape;22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8" name="Google Shape;228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BR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/>
          <p:nvPr/>
        </p:nvSpPr>
        <p:spPr>
          <a:xfrm>
            <a:off x="0" y="5718000"/>
            <a:ext cx="12192000" cy="3300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15"/>
          <p:cNvSpPr/>
          <p:nvPr/>
        </p:nvSpPr>
        <p:spPr>
          <a:xfrm>
            <a:off x="0" y="1"/>
            <a:ext cx="12192000" cy="707599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rgbClr val="11445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15"/>
          <p:cNvSpPr/>
          <p:nvPr/>
        </p:nvSpPr>
        <p:spPr>
          <a:xfrm>
            <a:off x="0" y="667500"/>
            <a:ext cx="12192000" cy="50988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15"/>
          <p:cNvSpPr/>
          <p:nvPr/>
        </p:nvSpPr>
        <p:spPr>
          <a:xfrm>
            <a:off x="0" y="5991472"/>
            <a:ext cx="12192000" cy="1576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15"/>
          <p:cNvSpPr/>
          <p:nvPr/>
        </p:nvSpPr>
        <p:spPr>
          <a:xfrm>
            <a:off x="0" y="6112101"/>
            <a:ext cx="12192000" cy="745999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15"/>
          <p:cNvSpPr txBox="1">
            <a:spLocks noGrp="1"/>
          </p:cNvSpPr>
          <p:nvPr>
            <p:ph type="ctrTitle"/>
          </p:nvPr>
        </p:nvSpPr>
        <p:spPr>
          <a:xfrm>
            <a:off x="914400" y="3468567"/>
            <a:ext cx="7747200" cy="1546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Calibri"/>
              <a:buNone/>
              <a:defRPr sz="6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4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4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5"/>
          <p:cNvSpPr txBox="1">
            <a:spLocks noGrp="1"/>
          </p:cNvSpPr>
          <p:nvPr>
            <p:ph type="body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83" name="Google Shape;83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4" name="Google Shape;84;p25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5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5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6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26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6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6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 type="vertTitleAndTx">
  <p:cSld name="VERTICAL_TITLE_AND_VERTICAL_TEX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7"/>
          <p:cNvSpPr txBox="1">
            <a:spLocks noGrp="1"/>
          </p:cNvSpPr>
          <p:nvPr>
            <p:ph type="title"/>
          </p:nvPr>
        </p:nvSpPr>
        <p:spPr>
          <a:xfrm rot="5400000">
            <a:off x="7133432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7"/>
          <p:cNvSpPr txBox="1">
            <a:spLocks noGrp="1"/>
          </p:cNvSpPr>
          <p:nvPr>
            <p:ph type="body" idx="1"/>
          </p:nvPr>
        </p:nvSpPr>
        <p:spPr>
          <a:xfrm rot="5400000">
            <a:off x="1799432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2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7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6"/>
          <p:cNvSpPr txBox="1">
            <a:spLocks noGrp="1"/>
          </p:cNvSpPr>
          <p:nvPr>
            <p:ph type="ctrTitle"/>
          </p:nvPr>
        </p:nvSpPr>
        <p:spPr>
          <a:xfrm>
            <a:off x="5484801" y="3838334"/>
            <a:ext cx="6007599" cy="1546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6400"/>
              <a:buFont typeface="Calibri"/>
              <a:buNone/>
              <a:defRPr sz="6400">
                <a:solidFill>
                  <a:srgbClr val="11445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400">
                <a:solidFill>
                  <a:srgbClr val="114454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400">
                <a:solidFill>
                  <a:srgbClr val="114454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400">
                <a:solidFill>
                  <a:srgbClr val="114454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400">
                <a:solidFill>
                  <a:srgbClr val="114454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400">
                <a:solidFill>
                  <a:srgbClr val="114454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400">
                <a:solidFill>
                  <a:srgbClr val="114454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400">
                <a:solidFill>
                  <a:srgbClr val="114454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400">
                <a:solidFill>
                  <a:srgbClr val="114454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16"/>
          <p:cNvSpPr txBox="1">
            <a:spLocks noGrp="1"/>
          </p:cNvSpPr>
          <p:nvPr>
            <p:ph type="subTitle" idx="1"/>
          </p:nvPr>
        </p:nvSpPr>
        <p:spPr>
          <a:xfrm>
            <a:off x="5484801" y="5310734"/>
            <a:ext cx="6007599" cy="1046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2400"/>
              <a:buNone/>
              <a:defRPr sz="2400" b="1">
                <a:solidFill>
                  <a:srgbClr val="94BF6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2400"/>
              <a:buNone/>
              <a:defRPr sz="2400" b="1">
                <a:solidFill>
                  <a:srgbClr val="94BF6E"/>
                </a:solidFill>
              </a:defRPr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2400"/>
              <a:buNone/>
              <a:defRPr sz="2400" b="1">
                <a:solidFill>
                  <a:srgbClr val="94BF6E"/>
                </a:solidFill>
              </a:defRPr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b="1">
                <a:solidFill>
                  <a:srgbClr val="94BF6E"/>
                </a:solidFill>
              </a:defRPr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b="1">
                <a:solidFill>
                  <a:srgbClr val="94BF6E"/>
                </a:solidFill>
              </a:defRPr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b="1">
                <a:solidFill>
                  <a:srgbClr val="94BF6E"/>
                </a:solidFill>
              </a:defRPr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b="1">
                <a:solidFill>
                  <a:srgbClr val="94BF6E"/>
                </a:solidFill>
              </a:defRPr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b="1">
                <a:solidFill>
                  <a:srgbClr val="94BF6E"/>
                </a:solidFill>
              </a:defRPr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b="1">
                <a:solidFill>
                  <a:srgbClr val="94BF6E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16"/>
          <p:cNvSpPr/>
          <p:nvPr/>
        </p:nvSpPr>
        <p:spPr>
          <a:xfrm>
            <a:off x="0" y="5717999"/>
            <a:ext cx="4632400" cy="3300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16"/>
          <p:cNvSpPr/>
          <p:nvPr/>
        </p:nvSpPr>
        <p:spPr>
          <a:xfrm>
            <a:off x="0" y="1"/>
            <a:ext cx="4632400" cy="707599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rgbClr val="11445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16"/>
          <p:cNvSpPr/>
          <p:nvPr/>
        </p:nvSpPr>
        <p:spPr>
          <a:xfrm>
            <a:off x="0" y="667500"/>
            <a:ext cx="4632400" cy="50988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16"/>
          <p:cNvSpPr/>
          <p:nvPr/>
        </p:nvSpPr>
        <p:spPr>
          <a:xfrm>
            <a:off x="0" y="5991472"/>
            <a:ext cx="4632400" cy="1576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16"/>
          <p:cNvSpPr/>
          <p:nvPr/>
        </p:nvSpPr>
        <p:spPr>
          <a:xfrm>
            <a:off x="0" y="6112101"/>
            <a:ext cx="4632400" cy="745999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7"/>
          <p:cNvSpPr>
            <a:spLocks noGrp="1"/>
          </p:cNvSpPr>
          <p:nvPr>
            <p:ph type="pic" idx="2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33" name="Google Shape;33;p1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4" name="Google Shape;34;p1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0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0"/>
          <p:cNvSpPr txBox="1"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20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0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>
  <p:cSld name="Slide de Título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6" name="Google Shape;46;p1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9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19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9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1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2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21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2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2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5" name="Google Shape;65;p22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22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7" name="Google Shape;67;p22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2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3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4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biblioteca.maracanau@ifce.edu.br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napne.maracanau@ifce.edu.br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chat.whatsapp.com/E82eH0tRyJa9hrygjI5Gf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carolcedro@ifce.edu.br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lucelia.fernandes@ifce.edu.br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ifce.edu.br/maracanau/menu/assistencia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manuais.ifce.edu.br/guides/sisae/" TargetMode="External"/><Relationship Id="rId4" Type="http://schemas.openxmlformats.org/officeDocument/2006/relationships/hyperlink" Target="https://sisae.ifce.edu.br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"/>
          <p:cNvSpPr txBox="1"/>
          <p:nvPr/>
        </p:nvSpPr>
        <p:spPr>
          <a:xfrm>
            <a:off x="102824" y="6184326"/>
            <a:ext cx="1208917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Av. Parque Central - Distrito Industrial I, Maracanaú - CE, CEP: 61939-140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Tel. (85) 3278-6317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" name="Google Shape;10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7746" y="1434383"/>
            <a:ext cx="2438400" cy="356616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"/>
          <p:cNvSpPr txBox="1"/>
          <p:nvPr/>
        </p:nvSpPr>
        <p:spPr>
          <a:xfrm>
            <a:off x="3616926" y="2682126"/>
            <a:ext cx="8278688" cy="1902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</a:pPr>
            <a:r>
              <a:rPr lang="pt-BR" sz="4800" b="1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Acolhida estudantil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"/>
          <p:cNvSpPr txBox="1"/>
          <p:nvPr/>
        </p:nvSpPr>
        <p:spPr>
          <a:xfrm>
            <a:off x="4473122" y="1324465"/>
            <a:ext cx="6656387" cy="1008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700"/>
              <a:buFont typeface="Arial"/>
              <a:buNone/>
            </a:pPr>
            <a:endParaRPr sz="17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chemeClr val="lt1"/>
              </a:buClr>
              <a:buSzPts val="2380"/>
              <a:buFont typeface="Arial"/>
              <a:buNone/>
            </a:pPr>
            <a:r>
              <a:rPr lang="pt-BR" sz="238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Momento com a CAE, Biblioteca e NAPNE</a:t>
            </a:r>
            <a:endParaRPr sz="238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"/>
          <p:cNvSpPr txBox="1"/>
          <p:nvPr/>
        </p:nvSpPr>
        <p:spPr>
          <a:xfrm>
            <a:off x="4608750" y="4898678"/>
            <a:ext cx="6656387" cy="1008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pt-BR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Maracanaú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pt-BR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2021</a:t>
            </a:r>
            <a:endParaRPr sz="2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8" name="Google Shape;108;p1"/>
          <p:cNvCxnSpPr/>
          <p:nvPr/>
        </p:nvCxnSpPr>
        <p:spPr>
          <a:xfrm flipH="1">
            <a:off x="3340012" y="1005840"/>
            <a:ext cx="6692" cy="4517136"/>
          </a:xfrm>
          <a:prstGeom prst="straightConnector1">
            <a:avLst/>
          </a:prstGeom>
          <a:noFill/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0" name="Google Shape;240;p11"/>
          <p:cNvCxnSpPr/>
          <p:nvPr/>
        </p:nvCxnSpPr>
        <p:spPr>
          <a:xfrm>
            <a:off x="0" y="5241983"/>
            <a:ext cx="12192000" cy="0"/>
          </a:xfrm>
          <a:prstGeom prst="straightConnector1">
            <a:avLst/>
          </a:prstGeom>
          <a:noFill/>
          <a:ln w="41275" cap="flat" cmpd="sng">
            <a:solidFill>
              <a:srgbClr val="FFFFFF">
                <a:alpha val="89411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41" name="Google Shape;241;p11"/>
          <p:cNvCxnSpPr/>
          <p:nvPr/>
        </p:nvCxnSpPr>
        <p:spPr>
          <a:xfrm>
            <a:off x="0" y="6134852"/>
            <a:ext cx="12192000" cy="0"/>
          </a:xfrm>
          <a:prstGeom prst="straightConnector1">
            <a:avLst/>
          </a:prstGeom>
          <a:noFill/>
          <a:ln w="41275" cap="flat" cmpd="sng">
            <a:solidFill>
              <a:srgbClr val="FFFFFF">
                <a:alpha val="89411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42" name="Google Shape;242;p11"/>
          <p:cNvSpPr txBox="1"/>
          <p:nvPr/>
        </p:nvSpPr>
        <p:spPr>
          <a:xfrm>
            <a:off x="8610600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10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11"/>
          <p:cNvSpPr/>
          <p:nvPr/>
        </p:nvSpPr>
        <p:spPr>
          <a:xfrm>
            <a:off x="206100" y="1162575"/>
            <a:ext cx="11826900" cy="56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pt-BR"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Serviços oferecidos de forma remota: </a:t>
            </a:r>
            <a:endParaRPr sz="2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683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Char char="❏"/>
            </a:pPr>
            <a:r>
              <a:rPr lang="pt-BR"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Como faço para ter acesso ao Biblioteca Virtual Universitária (BVU)?</a:t>
            </a:r>
            <a:endParaRPr sz="2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pt-BR"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Login: matrícula acadêmica 	</a:t>
            </a:r>
            <a:endParaRPr sz="2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pt-BR"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Senha: senha SUAP/e-mail acadêmico</a:t>
            </a:r>
            <a:endParaRPr sz="2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pt-BR"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Como cadastrar senha SUAP?</a:t>
            </a:r>
            <a:endParaRPr sz="2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pt-BR"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No 1º acesso à BVU, clique em ALTERAR/CRIAR SENHA </a:t>
            </a:r>
            <a:endParaRPr sz="2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pt-BR"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Continua dando erro?</a:t>
            </a:r>
            <a:endParaRPr sz="2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pt-BR"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Site IFCE &gt; Central de atendimento &gt; Aluno &gt; SUAP/BVU/PortalCapes</a:t>
            </a:r>
            <a:endParaRPr sz="22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11"/>
          <p:cNvSpPr txBox="1"/>
          <p:nvPr/>
        </p:nvSpPr>
        <p:spPr>
          <a:xfrm>
            <a:off x="0" y="2"/>
            <a:ext cx="12192000" cy="993300"/>
          </a:xfrm>
          <a:prstGeom prst="rect">
            <a:avLst/>
          </a:prstGeom>
          <a:solidFill>
            <a:srgbClr val="15537E"/>
          </a:solidFill>
          <a:ln w="9525" cap="flat" cmpd="sng">
            <a:solidFill>
              <a:srgbClr val="556A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pt-BR" sz="4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Biblioteca</a:t>
            </a:r>
            <a:endParaRPr sz="4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5" name="Google Shape;245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-1"/>
            <a:ext cx="2042660" cy="99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04775" y="1765275"/>
            <a:ext cx="2190750" cy="74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96000" y="1765275"/>
            <a:ext cx="2571750" cy="74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11"/>
          <p:cNvPicPr preferRelativeResize="0"/>
          <p:nvPr/>
        </p:nvPicPr>
        <p:blipFill rotWithShape="1">
          <a:blip r:embed="rId6">
            <a:alphaModFix/>
          </a:blip>
          <a:srcRect l="35553" t="23476" r="37150" b="25741"/>
          <a:stretch/>
        </p:blipFill>
        <p:spPr>
          <a:xfrm>
            <a:off x="8729750" y="3080950"/>
            <a:ext cx="2695784" cy="2819626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11"/>
          <p:cNvSpPr/>
          <p:nvPr/>
        </p:nvSpPr>
        <p:spPr>
          <a:xfrm>
            <a:off x="8829950" y="3253850"/>
            <a:ext cx="2495400" cy="2682300"/>
          </a:xfrm>
          <a:prstGeom prst="rect">
            <a:avLst/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0" name="Google Shape;250;p11"/>
          <p:cNvCxnSpPr/>
          <p:nvPr/>
        </p:nvCxnSpPr>
        <p:spPr>
          <a:xfrm>
            <a:off x="7143750" y="5041450"/>
            <a:ext cx="1552500" cy="320700"/>
          </a:xfrm>
          <a:prstGeom prst="straightConnector1">
            <a:avLst/>
          </a:prstGeom>
          <a:noFill/>
          <a:ln w="28575" cap="flat" cmpd="sng">
            <a:solidFill>
              <a:srgbClr val="44546A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51" name="Google Shape;251;p11"/>
          <p:cNvSpPr/>
          <p:nvPr/>
        </p:nvSpPr>
        <p:spPr>
          <a:xfrm>
            <a:off x="8960850" y="5241975"/>
            <a:ext cx="2190900" cy="5139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d05463c899_0_1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BR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11</a:t>
            </a:fld>
            <a:endParaRPr/>
          </a:p>
        </p:txBody>
      </p:sp>
      <p:sp>
        <p:nvSpPr>
          <p:cNvPr id="258" name="Google Shape;258;gd05463c899_0_12"/>
          <p:cNvSpPr txBox="1"/>
          <p:nvPr/>
        </p:nvSpPr>
        <p:spPr>
          <a:xfrm>
            <a:off x="512275" y="1305050"/>
            <a:ext cx="11496000" cy="54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683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Char char="❏"/>
            </a:pPr>
            <a:r>
              <a:rPr lang="pt-BR"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Como faço para ter acesso ao </a:t>
            </a:r>
            <a:r>
              <a:rPr lang="pt-BR" sz="2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Portal de Periódicos Capes</a:t>
            </a:r>
            <a:r>
              <a:rPr lang="pt-BR"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2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pt-BR"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 acesso fora dos limites do IFCE é realizado via Rede CAFE (conteúdo assinado).</a:t>
            </a:r>
            <a:endParaRPr sz="2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pt-BR"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Basta seguir os passos do tutorial </a:t>
            </a:r>
            <a:r>
              <a:rPr lang="pt-BR" sz="2200">
                <a:latin typeface="Calibri"/>
                <a:ea typeface="Calibri"/>
                <a:cs typeface="Calibri"/>
                <a:sym typeface="Calibri"/>
              </a:rPr>
              <a:t>que está</a:t>
            </a:r>
            <a:r>
              <a:rPr lang="pt-BR"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no site IFCE / Sistema de Bibliotecas / Tutoriais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pt-BR" sz="2200">
                <a:latin typeface="Calibri"/>
                <a:ea typeface="Calibri"/>
                <a:cs typeface="Calibri"/>
                <a:sym typeface="Calibri"/>
              </a:rPr>
              <a:t>ATENÇÃO: </a:t>
            </a:r>
            <a:r>
              <a:rPr lang="pt-BR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Senha: senha SUAP/e-mail acadêmico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683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Char char="❏"/>
            </a:pPr>
            <a:r>
              <a:rPr lang="pt-BR"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Onde encontrar esses serviços?</a:t>
            </a:r>
            <a:endParaRPr sz="2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pt-BR"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Site IFCE &gt; Menu Aluno &gt; Biblioteca/BVU-Portal de Periódicos Capes</a:t>
            </a:r>
            <a:endParaRPr sz="2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pt-BR"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Site IFCE &gt; Menu Ensino &gt; Sistema de Bibliotecas</a:t>
            </a:r>
            <a:endParaRPr sz="2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683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Char char="❏"/>
            </a:pPr>
            <a:r>
              <a:rPr lang="pt-BR"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Capacitações remotas BVU e Portal Capes (</a:t>
            </a:r>
            <a:r>
              <a:rPr lang="pt-BR" sz="2200"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pt-BR"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 grupos):</a:t>
            </a:r>
            <a:endParaRPr sz="2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pt-BR"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Enviar a demanda para o email </a:t>
            </a:r>
            <a:r>
              <a:rPr lang="pt-BR" sz="2200" b="1" i="0" u="sng" strike="noStrike" cap="none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biblioteca.maracanau@ifce.edu.br</a:t>
            </a:r>
            <a:r>
              <a:rPr lang="pt-BR" sz="2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22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pt-BR" sz="2200">
                <a:latin typeface="Calibri"/>
                <a:ea typeface="Calibri"/>
                <a:cs typeface="Calibri"/>
                <a:sym typeface="Calibri"/>
              </a:rPr>
              <a:t>Demonstre interesse nos treinamentos junto aos </a:t>
            </a:r>
            <a:r>
              <a:rPr lang="pt-BR"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professores</a:t>
            </a:r>
            <a:r>
              <a:rPr lang="pt-BR" sz="2200">
                <a:latin typeface="Calibri"/>
                <a:ea typeface="Calibri"/>
                <a:cs typeface="Calibri"/>
                <a:sym typeface="Calibri"/>
              </a:rPr>
              <a:t> e/ou coordenador</a:t>
            </a:r>
            <a:r>
              <a:rPr lang="pt-BR"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gd05463c899_0_12"/>
          <p:cNvSpPr txBox="1"/>
          <p:nvPr/>
        </p:nvSpPr>
        <p:spPr>
          <a:xfrm>
            <a:off x="8610600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11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gd05463c899_0_12"/>
          <p:cNvSpPr txBox="1"/>
          <p:nvPr/>
        </p:nvSpPr>
        <p:spPr>
          <a:xfrm>
            <a:off x="8610600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11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gd05463c899_0_12"/>
          <p:cNvSpPr txBox="1"/>
          <p:nvPr/>
        </p:nvSpPr>
        <p:spPr>
          <a:xfrm>
            <a:off x="0" y="2"/>
            <a:ext cx="12192000" cy="993300"/>
          </a:xfrm>
          <a:prstGeom prst="rect">
            <a:avLst/>
          </a:prstGeom>
          <a:solidFill>
            <a:srgbClr val="15537E"/>
          </a:solidFill>
          <a:ln w="9525" cap="flat" cmpd="sng">
            <a:solidFill>
              <a:srgbClr val="556A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pt-BR" sz="4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Biblioteca</a:t>
            </a:r>
            <a:endParaRPr sz="4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2" name="Google Shape;262;gd05463c899_0_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-1"/>
            <a:ext cx="2042660" cy="993300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gd05463c899_0_12"/>
          <p:cNvSpPr txBox="1"/>
          <p:nvPr/>
        </p:nvSpPr>
        <p:spPr>
          <a:xfrm>
            <a:off x="10407300" y="4376025"/>
            <a:ext cx="1784700" cy="17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pt-BR" sz="2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Maiores informações: 3878-6303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4" name="Google Shape;264;gd05463c899_0_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37075" y="1418300"/>
            <a:ext cx="2571750" cy="74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f8af2a0f95_0_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12</a:t>
            </a:fld>
            <a:endParaRPr/>
          </a:p>
        </p:txBody>
      </p:sp>
      <p:pic>
        <p:nvPicPr>
          <p:cNvPr id="271" name="Google Shape;271;gf8af2a0f95_0_0"/>
          <p:cNvPicPr preferRelativeResize="0"/>
          <p:nvPr/>
        </p:nvPicPr>
        <p:blipFill rotWithShape="1">
          <a:blip r:embed="rId3">
            <a:alphaModFix/>
          </a:blip>
          <a:srcRect l="8054" t="5793" r="8214"/>
          <a:stretch/>
        </p:blipFill>
        <p:spPr>
          <a:xfrm>
            <a:off x="5" y="-12"/>
            <a:ext cx="5934832" cy="6676825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gf8af2a0f95_0_0"/>
          <p:cNvSpPr txBox="1"/>
          <p:nvPr/>
        </p:nvSpPr>
        <p:spPr>
          <a:xfrm>
            <a:off x="6231075" y="411600"/>
            <a:ext cx="5797200" cy="59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500" b="1">
                <a:latin typeface="Calibri"/>
                <a:ea typeface="Calibri"/>
                <a:cs typeface="Calibri"/>
                <a:sym typeface="Calibri"/>
              </a:rPr>
              <a:t>25/10 - 10:30h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Bate-papo com pessoas que tem o livro e a leitura como parte de seu ofício.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500" b="1">
                <a:latin typeface="Calibri"/>
                <a:ea typeface="Calibri"/>
                <a:cs typeface="Calibri"/>
                <a:sym typeface="Calibri"/>
              </a:rPr>
              <a:t>26/10 - 14h</a:t>
            </a:r>
            <a:endParaRPr sz="25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Conversa com convidados responsáveis por projetos sociais e voluntários voltados para o livro e a leitura.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500" b="1">
                <a:latin typeface="Calibri"/>
                <a:ea typeface="Calibri"/>
                <a:cs typeface="Calibri"/>
                <a:sym typeface="Calibri"/>
              </a:rPr>
              <a:t>27/10 - 14h</a:t>
            </a:r>
            <a:endParaRPr sz="25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2500">
                <a:latin typeface="Calibri"/>
                <a:ea typeface="Calibri"/>
                <a:cs typeface="Calibri"/>
                <a:sym typeface="Calibri"/>
              </a:rPr>
              <a:t>Lançamento e disponibilização do podcast “Quem Tem Medo de Pesquisa?”</a:t>
            </a:r>
            <a:endParaRPr sz="25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500" b="1">
                <a:latin typeface="Calibri"/>
                <a:ea typeface="Calibri"/>
                <a:cs typeface="Calibri"/>
                <a:sym typeface="Calibri"/>
              </a:rPr>
              <a:t>Transmissão You Tube: Canal TV IFCE</a:t>
            </a:r>
            <a:endParaRPr sz="2300" b="1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8" name="Google Shape;278;p12"/>
          <p:cNvCxnSpPr/>
          <p:nvPr/>
        </p:nvCxnSpPr>
        <p:spPr>
          <a:xfrm>
            <a:off x="0" y="5241983"/>
            <a:ext cx="12192000" cy="0"/>
          </a:xfrm>
          <a:prstGeom prst="straightConnector1">
            <a:avLst/>
          </a:prstGeom>
          <a:noFill/>
          <a:ln w="41275" cap="flat" cmpd="sng">
            <a:solidFill>
              <a:schemeClr val="lt1">
                <a:alpha val="89019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79" name="Google Shape;279;p12"/>
          <p:cNvCxnSpPr/>
          <p:nvPr/>
        </p:nvCxnSpPr>
        <p:spPr>
          <a:xfrm>
            <a:off x="0" y="6134852"/>
            <a:ext cx="12192000" cy="0"/>
          </a:xfrm>
          <a:prstGeom prst="straightConnector1">
            <a:avLst/>
          </a:prstGeom>
          <a:noFill/>
          <a:ln w="41275" cap="flat" cmpd="sng">
            <a:solidFill>
              <a:schemeClr val="lt1">
                <a:alpha val="89019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80" name="Google Shape;280;p1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BR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13</a:t>
            </a:fld>
            <a:endParaRPr/>
          </a:p>
        </p:txBody>
      </p:sp>
      <p:sp>
        <p:nvSpPr>
          <p:cNvPr id="281" name="Google Shape;281;p12"/>
          <p:cNvSpPr/>
          <p:nvPr/>
        </p:nvSpPr>
        <p:spPr>
          <a:xfrm>
            <a:off x="478536" y="1271685"/>
            <a:ext cx="11234928" cy="4893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OBJETIVOS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51198" marR="0" lvl="0" indent="-1524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❑"/>
            </a:pPr>
            <a:r>
              <a:rPr lang="pt-BR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Criar uma cultura da “educação para convivência”, aceitação da diversidade e, principalmente, buscar a quebra das barreiras arquitetônicas, tecnológicas, educacionais e atitudinais.</a:t>
            </a:r>
            <a:r>
              <a:rPr lang="pt-BR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51199" marR="0" lvl="0" indent="-1524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❑"/>
            </a:pPr>
            <a:r>
              <a:rPr lang="pt-BR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Promover o acesso, a permanência e o êxito de estudantes com Necessidades Educacionais Específicas: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4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pt-BR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Pessoas com Deficiência (Auditiva, Física, Intelectual, Visual);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4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pt-BR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Transtorno do Espectro Autista (TEA);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4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pt-BR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Altas Habilidades;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12"/>
          <p:cNvSpPr txBox="1"/>
          <p:nvPr/>
        </p:nvSpPr>
        <p:spPr>
          <a:xfrm>
            <a:off x="0" y="76202"/>
            <a:ext cx="12192000" cy="993300"/>
          </a:xfrm>
          <a:prstGeom prst="rect">
            <a:avLst/>
          </a:prstGeom>
          <a:solidFill>
            <a:srgbClr val="15537E"/>
          </a:solidFill>
          <a:ln w="9525" cap="flat" cmpd="sng">
            <a:solidFill>
              <a:srgbClr val="556A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 fontScale="92500" lnSpcReduction="2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8107"/>
              <a:buFont typeface="Calibri"/>
              <a:buNone/>
            </a:pPr>
            <a:r>
              <a:rPr lang="pt-BR" sz="4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NAPNE – Núcleo de Acessibilidade às Pessoas com Necessidades Específicas</a:t>
            </a:r>
            <a:endParaRPr sz="4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8" name="Google Shape;288;p13"/>
          <p:cNvCxnSpPr/>
          <p:nvPr/>
        </p:nvCxnSpPr>
        <p:spPr>
          <a:xfrm>
            <a:off x="0" y="5241983"/>
            <a:ext cx="12192000" cy="0"/>
          </a:xfrm>
          <a:prstGeom prst="straightConnector1">
            <a:avLst/>
          </a:prstGeom>
          <a:noFill/>
          <a:ln w="41275" cap="flat" cmpd="sng">
            <a:solidFill>
              <a:schemeClr val="lt1">
                <a:alpha val="89019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89" name="Google Shape;289;p13"/>
          <p:cNvCxnSpPr/>
          <p:nvPr/>
        </p:nvCxnSpPr>
        <p:spPr>
          <a:xfrm>
            <a:off x="0" y="6134852"/>
            <a:ext cx="12192000" cy="0"/>
          </a:xfrm>
          <a:prstGeom prst="straightConnector1">
            <a:avLst/>
          </a:prstGeom>
          <a:noFill/>
          <a:ln w="41275" cap="flat" cmpd="sng">
            <a:solidFill>
              <a:schemeClr val="lt1">
                <a:alpha val="89019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90" name="Google Shape;290;p1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BR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14</a:t>
            </a:fld>
            <a:endParaRPr/>
          </a:p>
        </p:txBody>
      </p:sp>
      <p:sp>
        <p:nvSpPr>
          <p:cNvPr id="291" name="Google Shape;291;p13"/>
          <p:cNvSpPr/>
          <p:nvPr/>
        </p:nvSpPr>
        <p:spPr>
          <a:xfrm>
            <a:off x="499425" y="1462750"/>
            <a:ext cx="11460600" cy="48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pt-BR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Promoção de ações e projetos com o foco na ACESSIBILIDADE: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○"/>
            </a:pPr>
            <a:r>
              <a:rPr lang="pt-BR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COMUNICACIONAL</a:t>
            </a:r>
            <a:r>
              <a:rPr lang="pt-BR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Libras (TILSP)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○"/>
            </a:pPr>
            <a:r>
              <a:rPr lang="pt-BR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ATITUDINAL</a:t>
            </a:r>
            <a:r>
              <a:rPr lang="pt-BR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Projeto IFCE Inclusivo (postagens nas redes sociais e palestras)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○"/>
            </a:pPr>
            <a:r>
              <a:rPr lang="pt-BR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METODOLÓGICA</a:t>
            </a:r>
            <a:r>
              <a:rPr lang="pt-BR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Levantamento de informações; Acompanhamento de estudantes (Projeto Tutoria do Napne); Grupo de Estudos e pesquisas sobre Educação Inclusiva 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○"/>
            </a:pPr>
            <a:r>
              <a:rPr lang="pt-BR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INSTRUMENTAL E ARQUITETÔNICA</a:t>
            </a:r>
            <a:r>
              <a:rPr lang="pt-BR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Orientações à gestão e Pesquisas (Projeto Autolar - desenvolvimento de tecnologias assistivas)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pt-BR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Contatos: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○"/>
            </a:pPr>
            <a:r>
              <a:rPr lang="pt-BR" sz="24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Email: </a:t>
            </a:r>
            <a:r>
              <a:rPr lang="pt-BR" sz="2400" b="0" i="0" u="sng" strike="noStrike" cap="none">
                <a:solidFill>
                  <a:schemeClr val="hlink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  <a:hlinkClick r:id="rId3"/>
              </a:rPr>
              <a:t>napne.maracanau@ifce.edu.br</a:t>
            </a:r>
            <a:r>
              <a:rPr lang="pt-BR" sz="24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 - Telefone: 3383.6354</a:t>
            </a:r>
            <a:endParaRPr sz="2400" b="0" i="0" u="none" strike="noStrike" cap="none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○"/>
            </a:pPr>
            <a:r>
              <a:rPr lang="pt-BR" sz="24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Grupo de whatsapp:</a:t>
            </a:r>
            <a:r>
              <a:rPr lang="pt-BR" sz="24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 </a:t>
            </a:r>
            <a:r>
              <a:rPr lang="pt-BR" sz="2400" b="0" i="0" u="sng" strike="noStrike" cap="none">
                <a:solidFill>
                  <a:srgbClr val="1155CC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https://chat.whatsapp.com/E82eH0tRyJa9hrygjI5Gfe</a:t>
            </a:r>
            <a:endParaRPr sz="2400" b="0" i="0" u="sng" strike="noStrike" cap="none">
              <a:solidFill>
                <a:srgbClr val="1155CC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○"/>
            </a:pPr>
            <a:r>
              <a:rPr lang="pt-BR" sz="24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Grupo de tutoria no Classroom: nt5a5m6</a:t>
            </a:r>
            <a:endParaRPr sz="2400" b="0" i="0" u="none" strike="noStrike" cap="none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○"/>
            </a:pPr>
            <a:r>
              <a:rPr lang="pt-BR" sz="24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Facebook e Instagram: @napne.maracanau.ifce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13"/>
          <p:cNvSpPr txBox="1"/>
          <p:nvPr/>
        </p:nvSpPr>
        <p:spPr>
          <a:xfrm>
            <a:off x="0" y="76202"/>
            <a:ext cx="12192000" cy="993300"/>
          </a:xfrm>
          <a:prstGeom prst="rect">
            <a:avLst/>
          </a:prstGeom>
          <a:solidFill>
            <a:srgbClr val="15537E"/>
          </a:solidFill>
          <a:ln w="9525" cap="flat" cmpd="sng">
            <a:solidFill>
              <a:srgbClr val="556A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 fontScale="92500" lnSpcReduction="2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8107"/>
              <a:buFont typeface="Calibri"/>
              <a:buNone/>
            </a:pPr>
            <a:r>
              <a:rPr lang="pt-BR" sz="4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NAPNE – Núcleo de Acessibilidade às Pessoas com Necessidades Específicas</a:t>
            </a:r>
            <a:endParaRPr sz="4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4" name="Google Shape;114;p3"/>
          <p:cNvCxnSpPr/>
          <p:nvPr/>
        </p:nvCxnSpPr>
        <p:spPr>
          <a:xfrm>
            <a:off x="0" y="5241983"/>
            <a:ext cx="12192000" cy="0"/>
          </a:xfrm>
          <a:prstGeom prst="straightConnector1">
            <a:avLst/>
          </a:prstGeom>
          <a:noFill/>
          <a:ln w="41275" cap="flat" cmpd="sng">
            <a:solidFill>
              <a:schemeClr val="lt1">
                <a:alpha val="89019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5" name="Google Shape;115;p3"/>
          <p:cNvCxnSpPr/>
          <p:nvPr/>
        </p:nvCxnSpPr>
        <p:spPr>
          <a:xfrm>
            <a:off x="0" y="6134852"/>
            <a:ext cx="12192000" cy="0"/>
          </a:xfrm>
          <a:prstGeom prst="straightConnector1">
            <a:avLst/>
          </a:prstGeom>
          <a:noFill/>
          <a:ln w="41275" cap="flat" cmpd="sng">
            <a:solidFill>
              <a:schemeClr val="lt1">
                <a:alpha val="89019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6" name="Google Shape;116;p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BR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2</a:t>
            </a:fld>
            <a:endParaRPr/>
          </a:p>
        </p:txBody>
      </p:sp>
      <p:sp>
        <p:nvSpPr>
          <p:cNvPr id="117" name="Google Shape;117;p3"/>
          <p:cNvSpPr/>
          <p:nvPr/>
        </p:nvSpPr>
        <p:spPr>
          <a:xfrm>
            <a:off x="482693" y="1374299"/>
            <a:ext cx="11234928" cy="3108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pt-BR" sz="3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ráa e do conteúdo </a:t>
            </a:r>
            <a:r>
              <a:rPr lang="pt-BR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das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3"/>
          <p:cNvSpPr txBox="1"/>
          <p:nvPr/>
        </p:nvSpPr>
        <p:spPr>
          <a:xfrm>
            <a:off x="0" y="2"/>
            <a:ext cx="12192000" cy="993194"/>
          </a:xfrm>
          <a:prstGeom prst="rect">
            <a:avLst/>
          </a:prstGeom>
          <a:solidFill>
            <a:srgbClr val="15537E"/>
          </a:solidFill>
          <a:ln w="9525" cap="flat" cmpd="sng">
            <a:solidFill>
              <a:srgbClr val="556A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pt-BR" sz="4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Assistência Estudantil</a:t>
            </a:r>
            <a:endParaRPr sz="4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9" name="Google Shape;119;p3"/>
          <p:cNvGrpSpPr/>
          <p:nvPr/>
        </p:nvGrpSpPr>
        <p:grpSpPr>
          <a:xfrm>
            <a:off x="2336800" y="1261159"/>
            <a:ext cx="8127999" cy="5417956"/>
            <a:chOff x="0" y="-139"/>
            <a:chExt cx="8127999" cy="5417956"/>
          </a:xfrm>
        </p:grpSpPr>
        <p:sp>
          <p:nvSpPr>
            <p:cNvPr id="120" name="Google Shape;120;p3"/>
            <p:cNvSpPr/>
            <p:nvPr/>
          </p:nvSpPr>
          <p:spPr>
            <a:xfrm rot="10800000">
              <a:off x="99" y="2039798"/>
              <a:ext cx="8127900" cy="2059200"/>
            </a:xfrm>
            <a:prstGeom prst="upArrowCallout">
              <a:avLst>
                <a:gd name="adj1" fmla="val 25000"/>
                <a:gd name="adj2" fmla="val 25000"/>
                <a:gd name="adj3" fmla="val 25000"/>
                <a:gd name="adj4" fmla="val 64977"/>
              </a:avLst>
            </a:prstGeom>
            <a:solidFill>
              <a:srgbClr val="1A9A7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3"/>
            <p:cNvSpPr txBox="1"/>
            <p:nvPr/>
          </p:nvSpPr>
          <p:spPr>
            <a:xfrm>
              <a:off x="0" y="2039937"/>
              <a:ext cx="8127900" cy="133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800" tIns="177800" rIns="177800" bIns="177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lang="pt-BR" sz="25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Política de Assistência Estudantil do IFCE (2015);</a:t>
              </a:r>
              <a:endParaRPr sz="2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3"/>
            <p:cNvSpPr/>
            <p:nvPr/>
          </p:nvSpPr>
          <p:spPr>
            <a:xfrm rot="10800000">
              <a:off x="99" y="-139"/>
              <a:ext cx="8127900" cy="2059200"/>
            </a:xfrm>
            <a:prstGeom prst="upArrowCallout">
              <a:avLst>
                <a:gd name="adj1" fmla="val 25000"/>
                <a:gd name="adj2" fmla="val 25000"/>
                <a:gd name="adj3" fmla="val 25000"/>
                <a:gd name="adj4" fmla="val 64977"/>
              </a:avLst>
            </a:prstGeom>
            <a:solidFill>
              <a:srgbClr val="1A9A7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3"/>
            <p:cNvSpPr txBox="1"/>
            <p:nvPr/>
          </p:nvSpPr>
          <p:spPr>
            <a:xfrm>
              <a:off x="0" y="0"/>
              <a:ext cx="8127900" cy="133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800" tIns="177800" rIns="177800" bIns="177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lang="pt-BR" sz="25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Programa Nacional de Assistência </a:t>
              </a:r>
              <a:r>
                <a:rPr lang="pt-BR" sz="2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</a:t>
              </a:r>
              <a:r>
                <a:rPr lang="pt-BR" sz="25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studantil</a:t>
              </a:r>
              <a:endParaRPr sz="2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lang="pt-BR" sz="25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Decreto nº 7234, de julho de 2010</a:t>
              </a:r>
              <a:endParaRPr sz="2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0" y="4078917"/>
              <a:ext cx="8127900" cy="1338900"/>
            </a:xfrm>
            <a:prstGeom prst="rect">
              <a:avLst/>
            </a:prstGeom>
            <a:solidFill>
              <a:srgbClr val="1A9A7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3"/>
            <p:cNvSpPr txBox="1"/>
            <p:nvPr/>
          </p:nvSpPr>
          <p:spPr>
            <a:xfrm>
              <a:off x="0" y="4258153"/>
              <a:ext cx="8127900" cy="115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800" tIns="177800" rIns="177800" bIns="177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endParaRPr sz="2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endParaRPr sz="2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endParaRPr sz="2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lang="pt-BR" sz="2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Coordenadoria de Assuntos Estudantis (CAE)</a:t>
              </a:r>
              <a:endParaRPr sz="2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lang="pt-BR" sz="2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cae.maracanau@ifce.edu.br</a:t>
              </a:r>
              <a:endParaRPr sz="2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lang="pt-BR" sz="25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2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endParaRPr sz="2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875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endParaRPr sz="2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1" name="Google Shape;131;p4"/>
          <p:cNvCxnSpPr/>
          <p:nvPr/>
        </p:nvCxnSpPr>
        <p:spPr>
          <a:xfrm>
            <a:off x="0" y="5241983"/>
            <a:ext cx="12192000" cy="0"/>
          </a:xfrm>
          <a:prstGeom prst="straightConnector1">
            <a:avLst/>
          </a:prstGeom>
          <a:noFill/>
          <a:ln w="41275" cap="flat" cmpd="sng">
            <a:solidFill>
              <a:schemeClr val="lt1">
                <a:alpha val="89019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2" name="Google Shape;132;p4"/>
          <p:cNvCxnSpPr/>
          <p:nvPr/>
        </p:nvCxnSpPr>
        <p:spPr>
          <a:xfrm>
            <a:off x="0" y="6134852"/>
            <a:ext cx="12192000" cy="0"/>
          </a:xfrm>
          <a:prstGeom prst="straightConnector1">
            <a:avLst/>
          </a:prstGeom>
          <a:noFill/>
          <a:ln w="41275" cap="flat" cmpd="sng">
            <a:solidFill>
              <a:schemeClr val="lt1">
                <a:alpha val="89019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3" name="Google Shape;133;p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BR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3</a:t>
            </a:fld>
            <a:endParaRPr/>
          </a:p>
        </p:txBody>
      </p:sp>
      <p:sp>
        <p:nvSpPr>
          <p:cNvPr id="134" name="Google Shape;134;p4"/>
          <p:cNvSpPr/>
          <p:nvPr/>
        </p:nvSpPr>
        <p:spPr>
          <a:xfrm>
            <a:off x="482693" y="1374299"/>
            <a:ext cx="11234928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pt-BR" sz="3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ráa e do conteúdo </a:t>
            </a:r>
            <a:r>
              <a:rPr lang="pt-BR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das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4"/>
          <p:cNvSpPr txBox="1"/>
          <p:nvPr/>
        </p:nvSpPr>
        <p:spPr>
          <a:xfrm>
            <a:off x="0" y="2"/>
            <a:ext cx="12192000" cy="993194"/>
          </a:xfrm>
          <a:prstGeom prst="rect">
            <a:avLst/>
          </a:prstGeom>
          <a:solidFill>
            <a:srgbClr val="15537E"/>
          </a:solidFill>
          <a:ln w="9525" cap="flat" cmpd="sng">
            <a:solidFill>
              <a:srgbClr val="556A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pt-BR" sz="4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Serviços e Programa de Auxílios</a:t>
            </a:r>
            <a:endParaRPr sz="4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6" name="Google Shape;136;p4"/>
          <p:cNvGrpSpPr/>
          <p:nvPr/>
        </p:nvGrpSpPr>
        <p:grpSpPr>
          <a:xfrm>
            <a:off x="4569893" y="995992"/>
            <a:ext cx="3530334" cy="5687760"/>
            <a:chOff x="3617393" y="2796"/>
            <a:chExt cx="3530334" cy="5687760"/>
          </a:xfrm>
        </p:grpSpPr>
        <p:sp>
          <p:nvSpPr>
            <p:cNvPr id="137" name="Google Shape;137;p4"/>
            <p:cNvSpPr/>
            <p:nvPr/>
          </p:nvSpPr>
          <p:spPr>
            <a:xfrm>
              <a:off x="3617393" y="2796"/>
              <a:ext cx="1569037" cy="784518"/>
            </a:xfrm>
            <a:prstGeom prst="roundRect">
              <a:avLst>
                <a:gd name="adj" fmla="val 10000"/>
              </a:avLst>
            </a:prstGeom>
            <a:solidFill>
              <a:srgbClr val="1A9A7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4"/>
            <p:cNvSpPr txBox="1"/>
            <p:nvPr/>
          </p:nvSpPr>
          <p:spPr>
            <a:xfrm>
              <a:off x="3640371" y="25774"/>
              <a:ext cx="1523081" cy="7385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2850" tIns="41900" rIns="62850" bIns="419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300"/>
                <a:buFont typeface="Arial"/>
                <a:buNone/>
              </a:pPr>
              <a:r>
                <a:rPr lang="pt-BR" sz="33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Serviços</a:t>
              </a:r>
              <a:endParaRPr sz="33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3774297" y="787315"/>
              <a:ext cx="156903" cy="58838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167A5F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140" name="Google Shape;140;p4"/>
            <p:cNvSpPr/>
            <p:nvPr/>
          </p:nvSpPr>
          <p:spPr>
            <a:xfrm>
              <a:off x="3931200" y="983445"/>
              <a:ext cx="1255229" cy="784518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019"/>
              </a:schemeClr>
            </a:solidFill>
            <a:ln w="12700" cap="flat" cmpd="sng">
              <a:solidFill>
                <a:srgbClr val="1A9A7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4"/>
            <p:cNvSpPr txBox="1"/>
            <p:nvPr/>
          </p:nvSpPr>
          <p:spPr>
            <a:xfrm>
              <a:off x="3954178" y="1006423"/>
              <a:ext cx="1209273" cy="7385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20300" rIns="30475" bIns="20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pt-BR" sz="17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Enfermagem</a:t>
              </a:r>
              <a:endPara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3774297" y="787315"/>
              <a:ext cx="156903" cy="156903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167A5F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143" name="Google Shape;143;p4"/>
            <p:cNvSpPr/>
            <p:nvPr/>
          </p:nvSpPr>
          <p:spPr>
            <a:xfrm>
              <a:off x="3931200" y="1964093"/>
              <a:ext cx="1255229" cy="784518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019"/>
              </a:schemeClr>
            </a:solidFill>
            <a:ln w="12700" cap="flat" cmpd="sng">
              <a:solidFill>
                <a:srgbClr val="1A9A7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4"/>
            <p:cNvSpPr txBox="1"/>
            <p:nvPr/>
          </p:nvSpPr>
          <p:spPr>
            <a:xfrm>
              <a:off x="3954178" y="1987071"/>
              <a:ext cx="1209273" cy="7385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20300" rIns="30475" bIns="20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pt-BR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Serviço Social</a:t>
              </a:r>
              <a:endPara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4"/>
            <p:cNvSpPr/>
            <p:nvPr/>
          </p:nvSpPr>
          <p:spPr>
            <a:xfrm>
              <a:off x="3774297" y="787315"/>
              <a:ext cx="156903" cy="254968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167A5F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146" name="Google Shape;146;p4"/>
            <p:cNvSpPr/>
            <p:nvPr/>
          </p:nvSpPr>
          <p:spPr>
            <a:xfrm>
              <a:off x="3931200" y="2944741"/>
              <a:ext cx="1255229" cy="784518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019"/>
              </a:schemeClr>
            </a:solidFill>
            <a:ln w="12700" cap="flat" cmpd="sng">
              <a:solidFill>
                <a:srgbClr val="1A9A7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4"/>
            <p:cNvSpPr txBox="1"/>
            <p:nvPr/>
          </p:nvSpPr>
          <p:spPr>
            <a:xfrm>
              <a:off x="3954178" y="2967719"/>
              <a:ext cx="1209273" cy="7385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650" tIns="17775" rIns="26650" bIns="17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pt-BR" sz="17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Psicologia</a:t>
              </a:r>
              <a:endPara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4"/>
            <p:cNvSpPr/>
            <p:nvPr/>
          </p:nvSpPr>
          <p:spPr>
            <a:xfrm>
              <a:off x="3774297" y="787315"/>
              <a:ext cx="156903" cy="353033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167A5F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149" name="Google Shape;149;p4"/>
            <p:cNvSpPr/>
            <p:nvPr/>
          </p:nvSpPr>
          <p:spPr>
            <a:xfrm>
              <a:off x="3931200" y="3925390"/>
              <a:ext cx="1255229" cy="784518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019"/>
              </a:schemeClr>
            </a:solidFill>
            <a:ln w="12700" cap="flat" cmpd="sng">
              <a:solidFill>
                <a:srgbClr val="1A9A7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4"/>
            <p:cNvSpPr txBox="1"/>
            <p:nvPr/>
          </p:nvSpPr>
          <p:spPr>
            <a:xfrm>
              <a:off x="3954178" y="3948368"/>
              <a:ext cx="1209273" cy="7385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650" tIns="17775" rIns="26650" bIns="17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pt-BR" sz="17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Nutrição</a:t>
              </a:r>
              <a:endPara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4"/>
            <p:cNvSpPr/>
            <p:nvPr/>
          </p:nvSpPr>
          <p:spPr>
            <a:xfrm>
              <a:off x="5578690" y="2796"/>
              <a:ext cx="1569037" cy="784518"/>
            </a:xfrm>
            <a:prstGeom prst="roundRect">
              <a:avLst>
                <a:gd name="adj" fmla="val 10000"/>
              </a:avLst>
            </a:prstGeom>
            <a:solidFill>
              <a:srgbClr val="1A9A7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4"/>
            <p:cNvSpPr txBox="1"/>
            <p:nvPr/>
          </p:nvSpPr>
          <p:spPr>
            <a:xfrm>
              <a:off x="5601668" y="25774"/>
              <a:ext cx="1523081" cy="7385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2850" tIns="41900" rIns="62850" bIns="419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300"/>
                <a:buFont typeface="Arial"/>
                <a:buNone/>
              </a:pPr>
              <a:r>
                <a:rPr lang="pt-BR" sz="33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Auxílios</a:t>
              </a:r>
              <a:endParaRPr sz="33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4"/>
            <p:cNvSpPr/>
            <p:nvPr/>
          </p:nvSpPr>
          <p:spPr>
            <a:xfrm>
              <a:off x="5735593" y="787315"/>
              <a:ext cx="156903" cy="58838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167A5F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154" name="Google Shape;154;p4"/>
            <p:cNvSpPr/>
            <p:nvPr/>
          </p:nvSpPr>
          <p:spPr>
            <a:xfrm>
              <a:off x="5892497" y="983445"/>
              <a:ext cx="1255229" cy="784518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019"/>
              </a:schemeClr>
            </a:solidFill>
            <a:ln w="12700" cap="flat" cmpd="sng">
              <a:solidFill>
                <a:srgbClr val="1A9A7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4"/>
            <p:cNvSpPr txBox="1"/>
            <p:nvPr/>
          </p:nvSpPr>
          <p:spPr>
            <a:xfrm>
              <a:off x="5915475" y="1006423"/>
              <a:ext cx="1209273" cy="7385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pt-BR" sz="17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Transporte</a:t>
              </a:r>
              <a:endPara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4"/>
            <p:cNvSpPr/>
            <p:nvPr/>
          </p:nvSpPr>
          <p:spPr>
            <a:xfrm>
              <a:off x="5735593" y="787315"/>
              <a:ext cx="156903" cy="156903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167A5F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157" name="Google Shape;157;p4"/>
            <p:cNvSpPr/>
            <p:nvPr/>
          </p:nvSpPr>
          <p:spPr>
            <a:xfrm>
              <a:off x="5892497" y="1964093"/>
              <a:ext cx="1255229" cy="784518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019"/>
              </a:schemeClr>
            </a:solidFill>
            <a:ln w="12700" cap="flat" cmpd="sng">
              <a:solidFill>
                <a:srgbClr val="1A9A7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4"/>
            <p:cNvSpPr txBox="1"/>
            <p:nvPr/>
          </p:nvSpPr>
          <p:spPr>
            <a:xfrm>
              <a:off x="5915475" y="1987071"/>
              <a:ext cx="1209273" cy="7385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pt-BR" sz="17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Moradia</a:t>
              </a:r>
              <a:endPara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4"/>
            <p:cNvSpPr/>
            <p:nvPr/>
          </p:nvSpPr>
          <p:spPr>
            <a:xfrm>
              <a:off x="5735593" y="787315"/>
              <a:ext cx="156903" cy="254968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167A5F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160" name="Google Shape;160;p4"/>
            <p:cNvSpPr/>
            <p:nvPr/>
          </p:nvSpPr>
          <p:spPr>
            <a:xfrm>
              <a:off x="5892497" y="2944741"/>
              <a:ext cx="1255229" cy="784518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019"/>
              </a:schemeClr>
            </a:solidFill>
            <a:ln w="12700" cap="flat" cmpd="sng">
              <a:solidFill>
                <a:srgbClr val="1A9A7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4"/>
            <p:cNvSpPr txBox="1"/>
            <p:nvPr/>
          </p:nvSpPr>
          <p:spPr>
            <a:xfrm>
              <a:off x="5915475" y="2967719"/>
              <a:ext cx="1209273" cy="7385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pt-BR" sz="17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Discentes Mães e pais</a:t>
              </a:r>
              <a:endPara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5735593" y="787315"/>
              <a:ext cx="156903" cy="353033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167A5F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163" name="Google Shape;163;p4"/>
            <p:cNvSpPr/>
            <p:nvPr/>
          </p:nvSpPr>
          <p:spPr>
            <a:xfrm>
              <a:off x="5892497" y="3925390"/>
              <a:ext cx="1255229" cy="784518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019"/>
              </a:schemeClr>
            </a:solidFill>
            <a:ln w="12700" cap="flat" cmpd="sng">
              <a:solidFill>
                <a:srgbClr val="1A9A7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4"/>
            <p:cNvSpPr txBox="1"/>
            <p:nvPr/>
          </p:nvSpPr>
          <p:spPr>
            <a:xfrm>
              <a:off x="5915475" y="3948368"/>
              <a:ext cx="1209273" cy="7385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pt-BR" sz="17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Formação</a:t>
              </a:r>
              <a:endPara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5735593" y="787315"/>
              <a:ext cx="156903" cy="451098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rgbClr val="167A5F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166" name="Google Shape;166;p4"/>
            <p:cNvSpPr/>
            <p:nvPr/>
          </p:nvSpPr>
          <p:spPr>
            <a:xfrm>
              <a:off x="5892497" y="4906038"/>
              <a:ext cx="1255229" cy="784518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019"/>
              </a:schemeClr>
            </a:solidFill>
            <a:ln w="12700" cap="flat" cmpd="sng">
              <a:solidFill>
                <a:srgbClr val="1A9A7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4"/>
            <p:cNvSpPr txBox="1"/>
            <p:nvPr/>
          </p:nvSpPr>
          <p:spPr>
            <a:xfrm>
              <a:off x="5915475" y="4929016"/>
              <a:ext cx="1209273" cy="7385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pt-BR" sz="17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Emergencial</a:t>
              </a:r>
              <a:endPara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3" name="Google Shape;173;p6"/>
          <p:cNvCxnSpPr/>
          <p:nvPr/>
        </p:nvCxnSpPr>
        <p:spPr>
          <a:xfrm>
            <a:off x="0" y="5241983"/>
            <a:ext cx="12192000" cy="0"/>
          </a:xfrm>
          <a:prstGeom prst="straightConnector1">
            <a:avLst/>
          </a:prstGeom>
          <a:noFill/>
          <a:ln w="41275" cap="flat" cmpd="sng">
            <a:solidFill>
              <a:schemeClr val="lt1">
                <a:alpha val="89019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4" name="Google Shape;174;p6"/>
          <p:cNvCxnSpPr/>
          <p:nvPr/>
        </p:nvCxnSpPr>
        <p:spPr>
          <a:xfrm>
            <a:off x="0" y="6134852"/>
            <a:ext cx="12192000" cy="0"/>
          </a:xfrm>
          <a:prstGeom prst="straightConnector1">
            <a:avLst/>
          </a:prstGeom>
          <a:noFill/>
          <a:ln w="41275" cap="flat" cmpd="sng">
            <a:solidFill>
              <a:schemeClr val="lt1">
                <a:alpha val="89019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5" name="Google Shape;175;p6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BR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4</a:t>
            </a:fld>
            <a:endParaRPr/>
          </a:p>
        </p:txBody>
      </p:sp>
      <p:sp>
        <p:nvSpPr>
          <p:cNvPr id="176" name="Google Shape;176;p6"/>
          <p:cNvSpPr/>
          <p:nvPr/>
        </p:nvSpPr>
        <p:spPr>
          <a:xfrm>
            <a:off x="815550" y="1450375"/>
            <a:ext cx="10560900" cy="50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❏"/>
            </a:pPr>
            <a:r>
              <a:rPr lang="pt-BR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Atendimento assistencial de enfermagem, que vão desde a consulta de enfermagem até a realização de procedimentos ambulatoriais: verificação dos sinais vitais e glicemia, curativos, imobilizações, retiradas de pontos, administração de medicação com prescrição médica, </a:t>
            </a:r>
            <a:r>
              <a:rPr lang="pt-BR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atendimento de primeiros-socorros, </a:t>
            </a:r>
            <a:r>
              <a:rPr lang="pt-BR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 encaminhamentos às unidades de saúde, caso necessário;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❏"/>
            </a:pPr>
            <a:r>
              <a:rPr lang="pt-BR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Destina-se à promoção da saúde com foco na Educação em Saúde;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❏"/>
            </a:pPr>
            <a:r>
              <a:rPr lang="pt-BR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Programa do Camisinha Card;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❏"/>
            </a:pPr>
            <a:r>
              <a:rPr lang="pt-BR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Realização das campanhas de vacinação e doação de sangue;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❏"/>
            </a:pPr>
            <a:r>
              <a:rPr lang="pt-BR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Participação em competições esportivas (locais, regionais e nacionais) como integrante da equipe de saúde;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❏"/>
            </a:pPr>
            <a:r>
              <a:rPr lang="pt-BR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Discussões de temas transversais no projeto - JUVENTUDES EM MOVIMENTO</a:t>
            </a:r>
            <a:r>
              <a:rPr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❏"/>
            </a:pPr>
            <a:r>
              <a:rPr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Contatos:</a:t>
            </a:r>
            <a:r>
              <a:rPr lang="pt-BR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2400" b="1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carolcedro@ifce.edu.br</a:t>
            </a:r>
            <a:r>
              <a:rPr lang="pt-BR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pt-BR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2400" b="1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lucelia.fernandes@ifce.edu.br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❏"/>
            </a:pPr>
            <a:r>
              <a:rPr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Telefone: 3878-6326.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6"/>
          <p:cNvSpPr txBox="1"/>
          <p:nvPr/>
        </p:nvSpPr>
        <p:spPr>
          <a:xfrm>
            <a:off x="0" y="2"/>
            <a:ext cx="12192000" cy="993300"/>
          </a:xfrm>
          <a:prstGeom prst="rect">
            <a:avLst/>
          </a:prstGeom>
          <a:solidFill>
            <a:srgbClr val="15537E"/>
          </a:solidFill>
          <a:ln w="9525" cap="flat" cmpd="sng">
            <a:solidFill>
              <a:srgbClr val="556A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pt-BR" sz="4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Serviço de Enfermagem</a:t>
            </a:r>
            <a:endParaRPr sz="4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3" name="Google Shape;183;gf8af2a0f95_2_0"/>
          <p:cNvCxnSpPr/>
          <p:nvPr/>
        </p:nvCxnSpPr>
        <p:spPr>
          <a:xfrm>
            <a:off x="0" y="5241983"/>
            <a:ext cx="12192000" cy="0"/>
          </a:xfrm>
          <a:prstGeom prst="straightConnector1">
            <a:avLst/>
          </a:prstGeom>
          <a:noFill/>
          <a:ln w="41275" cap="flat" cmpd="sng">
            <a:solidFill>
              <a:schemeClr val="lt1">
                <a:alpha val="8902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4" name="Google Shape;184;gf8af2a0f95_2_0"/>
          <p:cNvCxnSpPr/>
          <p:nvPr/>
        </p:nvCxnSpPr>
        <p:spPr>
          <a:xfrm>
            <a:off x="0" y="6134852"/>
            <a:ext cx="12192000" cy="0"/>
          </a:xfrm>
          <a:prstGeom prst="straightConnector1">
            <a:avLst/>
          </a:prstGeom>
          <a:noFill/>
          <a:ln w="41275" cap="flat" cmpd="sng">
            <a:solidFill>
              <a:schemeClr val="lt1">
                <a:alpha val="8902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5" name="Google Shape;185;gf8af2a0f95_2_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BR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5</a:t>
            </a:fld>
            <a:endParaRPr/>
          </a:p>
        </p:txBody>
      </p:sp>
      <p:sp>
        <p:nvSpPr>
          <p:cNvPr id="186" name="Google Shape;186;gf8af2a0f95_2_0"/>
          <p:cNvSpPr/>
          <p:nvPr/>
        </p:nvSpPr>
        <p:spPr>
          <a:xfrm>
            <a:off x="482693" y="1374299"/>
            <a:ext cx="11235000" cy="31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pt-BR" sz="3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ráa e do conteúdo </a:t>
            </a:r>
            <a:r>
              <a:rPr lang="pt-BR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das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gf8af2a0f95_2_0"/>
          <p:cNvSpPr txBox="1"/>
          <p:nvPr/>
        </p:nvSpPr>
        <p:spPr>
          <a:xfrm>
            <a:off x="0" y="2"/>
            <a:ext cx="12192000" cy="993300"/>
          </a:xfrm>
          <a:prstGeom prst="rect">
            <a:avLst/>
          </a:prstGeom>
          <a:solidFill>
            <a:srgbClr val="15537E"/>
          </a:solidFill>
          <a:ln w="9525" cap="flat" cmpd="sng">
            <a:solidFill>
              <a:srgbClr val="556A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pt-BR" sz="4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Serviço Social</a:t>
            </a:r>
            <a:endParaRPr sz="4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8" name="Google Shape;188;gf8af2a0f95_2_0"/>
          <p:cNvGrpSpPr/>
          <p:nvPr/>
        </p:nvGrpSpPr>
        <p:grpSpPr>
          <a:xfrm>
            <a:off x="2336800" y="1261159"/>
            <a:ext cx="8127999" cy="5417956"/>
            <a:chOff x="0" y="-139"/>
            <a:chExt cx="8127999" cy="5417956"/>
          </a:xfrm>
        </p:grpSpPr>
        <p:sp>
          <p:nvSpPr>
            <p:cNvPr id="189" name="Google Shape;189;gf8af2a0f95_2_0"/>
            <p:cNvSpPr/>
            <p:nvPr/>
          </p:nvSpPr>
          <p:spPr>
            <a:xfrm>
              <a:off x="0" y="4078917"/>
              <a:ext cx="8127900" cy="1338900"/>
            </a:xfrm>
            <a:prstGeom prst="rect">
              <a:avLst/>
            </a:prstGeom>
            <a:solidFill>
              <a:srgbClr val="1A9A7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gf8af2a0f95_2_0"/>
            <p:cNvSpPr txBox="1"/>
            <p:nvPr/>
          </p:nvSpPr>
          <p:spPr>
            <a:xfrm>
              <a:off x="0" y="4258153"/>
              <a:ext cx="8127900" cy="115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800" tIns="177800" rIns="177800" bIns="177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endParaRPr sz="2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lang="pt-BR" sz="25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Regulamento da AE - </a:t>
              </a:r>
              <a:endParaRPr sz="2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lang="pt-BR" sz="25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RAE: Resolução nº 14 de 19 de fevereiro de 2019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875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endParaRPr sz="2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gf8af2a0f95_2_0"/>
            <p:cNvSpPr/>
            <p:nvPr/>
          </p:nvSpPr>
          <p:spPr>
            <a:xfrm rot="10800000">
              <a:off x="99" y="2039798"/>
              <a:ext cx="8127900" cy="2059200"/>
            </a:xfrm>
            <a:prstGeom prst="upArrowCallout">
              <a:avLst>
                <a:gd name="adj1" fmla="val 25000"/>
                <a:gd name="adj2" fmla="val 25000"/>
                <a:gd name="adj3" fmla="val 25000"/>
                <a:gd name="adj4" fmla="val 64977"/>
              </a:avLst>
            </a:prstGeom>
            <a:solidFill>
              <a:srgbClr val="1A9A7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gf8af2a0f95_2_0"/>
            <p:cNvSpPr txBox="1"/>
            <p:nvPr/>
          </p:nvSpPr>
          <p:spPr>
            <a:xfrm>
              <a:off x="0" y="2039937"/>
              <a:ext cx="8127900" cy="133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800" tIns="177800" rIns="177800" bIns="177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lang="pt-BR" sz="2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Programa De Auxílios sob a forma de pecúnia</a:t>
              </a:r>
              <a:endParaRPr sz="2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gf8af2a0f95_2_0"/>
            <p:cNvSpPr/>
            <p:nvPr/>
          </p:nvSpPr>
          <p:spPr>
            <a:xfrm rot="10800000">
              <a:off x="99" y="-139"/>
              <a:ext cx="8127900" cy="2059200"/>
            </a:xfrm>
            <a:prstGeom prst="upArrowCallout">
              <a:avLst>
                <a:gd name="adj1" fmla="val 25000"/>
                <a:gd name="adj2" fmla="val 25000"/>
                <a:gd name="adj3" fmla="val 25000"/>
                <a:gd name="adj4" fmla="val 64977"/>
              </a:avLst>
            </a:prstGeom>
            <a:solidFill>
              <a:srgbClr val="1A9A7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gf8af2a0f95_2_0"/>
            <p:cNvSpPr txBox="1"/>
            <p:nvPr/>
          </p:nvSpPr>
          <p:spPr>
            <a:xfrm>
              <a:off x="0" y="0"/>
              <a:ext cx="8127900" cy="133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800" tIns="177800" rIns="177800" bIns="177800" anchor="ctr" anchorCtr="0">
              <a:noAutofit/>
            </a:bodyPr>
            <a:lstStyle/>
            <a:p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Arial"/>
                <a:buNone/>
              </a:pPr>
              <a:r>
                <a:rPr lang="pt-BR" sz="2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Política de Assistência Estudantil do IFCE</a:t>
              </a:r>
              <a:endParaRPr sz="2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0" name="Google Shape;200;p8"/>
          <p:cNvCxnSpPr/>
          <p:nvPr/>
        </p:nvCxnSpPr>
        <p:spPr>
          <a:xfrm>
            <a:off x="0" y="5241983"/>
            <a:ext cx="12192000" cy="0"/>
          </a:xfrm>
          <a:prstGeom prst="straightConnector1">
            <a:avLst/>
          </a:prstGeom>
          <a:noFill/>
          <a:ln w="41275" cap="flat" cmpd="sng">
            <a:solidFill>
              <a:schemeClr val="lt1">
                <a:alpha val="89019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01" name="Google Shape;201;p8"/>
          <p:cNvCxnSpPr/>
          <p:nvPr/>
        </p:nvCxnSpPr>
        <p:spPr>
          <a:xfrm>
            <a:off x="0" y="6134852"/>
            <a:ext cx="12192000" cy="0"/>
          </a:xfrm>
          <a:prstGeom prst="straightConnector1">
            <a:avLst/>
          </a:prstGeom>
          <a:noFill/>
          <a:ln w="41275" cap="flat" cmpd="sng">
            <a:solidFill>
              <a:schemeClr val="lt1">
                <a:alpha val="89019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02" name="Google Shape;202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BR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6</a:t>
            </a:fld>
            <a:endParaRPr/>
          </a:p>
        </p:txBody>
      </p:sp>
      <p:sp>
        <p:nvSpPr>
          <p:cNvPr id="203" name="Google Shape;203;p8"/>
          <p:cNvSpPr/>
          <p:nvPr/>
        </p:nvSpPr>
        <p:spPr>
          <a:xfrm>
            <a:off x="429600" y="993300"/>
            <a:ext cx="11332800" cy="57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238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Char char="❑"/>
            </a:pPr>
            <a:r>
              <a:rPr lang="pt-BR" sz="27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Planeja e executa as ações relacionadas ao Programa de Auxílios sob a forma de pecúnia;</a:t>
            </a:r>
            <a:endParaRPr sz="2700" b="0" i="0" u="none" strike="noStrike" cap="none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2700" b="0" i="0" u="none" strike="noStrike" cap="none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238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Char char="❑"/>
            </a:pPr>
            <a:r>
              <a:rPr lang="pt-BR" sz="27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Principais auxílios oferecidos (</a:t>
            </a:r>
            <a:r>
              <a:rPr lang="pt-BR" sz="2700" b="0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processos seletivos por meio de edital):</a:t>
            </a:r>
            <a:endParaRPr sz="2700" b="0" i="0" u="none" strike="noStrike" cap="none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pt-BR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AUXÍLIO TRANSPORTE 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pt-BR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AUXÍLIO MORADIA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pt-BR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AUXÍLIO DISCENTES MÃES/PAIS 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pt-BR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AUXÍLIO FORMAÇÃO 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pt-BR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AUXÍLIO EMERGENCIAL</a:t>
            </a:r>
            <a:endParaRPr sz="2700" b="0" i="0" u="none" strike="noStrike" cap="none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2700" b="0" i="0" u="none" strike="noStrike" cap="none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000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Char char="❑"/>
            </a:pPr>
            <a:r>
              <a:rPr lang="pt-BR" sz="2700" b="0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Acompanhamento do rendimento acadêmico dos estudantes contemplados com os auxílios estudantis; </a:t>
            </a:r>
            <a:endParaRPr sz="2700" b="0" i="0" u="none" strike="noStrike" cap="none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2700" b="0" i="0" u="none" strike="noStrike" cap="none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238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Char char="❑"/>
            </a:pPr>
            <a:r>
              <a:rPr lang="pt-BR" sz="27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Atendimento ao estudante por contato telefônico e e-mail.</a:t>
            </a:r>
            <a:endParaRPr sz="2700" b="0" i="0" u="none" strike="noStrike" cap="none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8"/>
          <p:cNvSpPr txBox="1"/>
          <p:nvPr/>
        </p:nvSpPr>
        <p:spPr>
          <a:xfrm>
            <a:off x="0" y="2"/>
            <a:ext cx="12192000" cy="993300"/>
          </a:xfrm>
          <a:prstGeom prst="rect">
            <a:avLst/>
          </a:prstGeom>
          <a:solidFill>
            <a:srgbClr val="15537E"/>
          </a:solidFill>
          <a:ln w="9525" cap="flat" cmpd="sng">
            <a:solidFill>
              <a:srgbClr val="556A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pt-BR" sz="4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Serviço Social</a:t>
            </a:r>
            <a:endParaRPr sz="4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0" name="Google Shape;210;p10"/>
          <p:cNvCxnSpPr/>
          <p:nvPr/>
        </p:nvCxnSpPr>
        <p:spPr>
          <a:xfrm>
            <a:off x="0" y="5241983"/>
            <a:ext cx="12192000" cy="0"/>
          </a:xfrm>
          <a:prstGeom prst="straightConnector1">
            <a:avLst/>
          </a:prstGeom>
          <a:noFill/>
          <a:ln w="41275" cap="flat" cmpd="sng">
            <a:solidFill>
              <a:schemeClr val="lt1">
                <a:alpha val="89019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1" name="Google Shape;211;p10"/>
          <p:cNvCxnSpPr/>
          <p:nvPr/>
        </p:nvCxnSpPr>
        <p:spPr>
          <a:xfrm>
            <a:off x="0" y="6134852"/>
            <a:ext cx="12192000" cy="0"/>
          </a:xfrm>
          <a:prstGeom prst="straightConnector1">
            <a:avLst/>
          </a:prstGeom>
          <a:noFill/>
          <a:ln w="41275" cap="flat" cmpd="sng">
            <a:solidFill>
              <a:schemeClr val="lt1">
                <a:alpha val="89019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12" name="Google Shape;212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BR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7</a:t>
            </a:fld>
            <a:endParaRPr/>
          </a:p>
        </p:txBody>
      </p:sp>
      <p:sp>
        <p:nvSpPr>
          <p:cNvPr id="213" name="Google Shape;213;p10"/>
          <p:cNvSpPr/>
          <p:nvPr/>
        </p:nvSpPr>
        <p:spPr>
          <a:xfrm>
            <a:off x="383550" y="903775"/>
            <a:ext cx="11235000" cy="58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❏"/>
            </a:pPr>
            <a:r>
              <a:rPr lang="pt-BR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Informações sobre a Assistência Estudantil no Campus por meio da página: 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4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https://ifce.edu.br/maracanau/menu/assistencia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❏"/>
            </a:pPr>
            <a:r>
              <a:rPr lang="pt-BR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Acesso ao SISAE: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4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https://sisae.ifce.edu.br/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❏"/>
            </a:pPr>
            <a:r>
              <a:rPr lang="pt-BR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Acesso ao  Manual do aluno para o 1º acesso ao SISAE: 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4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http://manuais.ifce.edu.br/guides/sisae/#a-conheca-o-sisae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238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Char char="❑"/>
            </a:pPr>
            <a:r>
              <a:rPr lang="pt-BR" sz="2300" b="0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2600" b="0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Canais de comunicação com o Serviço social:</a:t>
            </a:r>
            <a:endParaRPr sz="2600" b="0" i="0" u="none" strike="noStrike" cap="none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pt-BR" sz="2300" b="0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email: serv</a:t>
            </a:r>
            <a:r>
              <a:rPr lang="pt-BR" sz="23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icosocial@maracanau.ifce.edu.br</a:t>
            </a:r>
            <a:endParaRPr sz="2300" b="0" i="0" u="none" strike="noStrike" cap="none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pt-BR" sz="2300" b="0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telefone: 3878-6311 e 3878-6312</a:t>
            </a:r>
            <a:endParaRPr sz="2300" b="0" i="0" u="none" strike="noStrike" cap="none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10"/>
          <p:cNvSpPr txBox="1"/>
          <p:nvPr/>
        </p:nvSpPr>
        <p:spPr>
          <a:xfrm>
            <a:off x="0" y="-89523"/>
            <a:ext cx="12192000" cy="993300"/>
          </a:xfrm>
          <a:prstGeom prst="rect">
            <a:avLst/>
          </a:prstGeom>
          <a:solidFill>
            <a:srgbClr val="15537E"/>
          </a:solidFill>
          <a:ln w="9525" cap="flat" cmpd="sng">
            <a:solidFill>
              <a:srgbClr val="556A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pt-BR" sz="4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Serviço Social</a:t>
            </a:r>
            <a:endParaRPr sz="4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0" name="Google Shape;220;p5"/>
          <p:cNvCxnSpPr/>
          <p:nvPr/>
        </p:nvCxnSpPr>
        <p:spPr>
          <a:xfrm>
            <a:off x="0" y="5241983"/>
            <a:ext cx="12192000" cy="0"/>
          </a:xfrm>
          <a:prstGeom prst="straightConnector1">
            <a:avLst/>
          </a:prstGeom>
          <a:noFill/>
          <a:ln w="41275" cap="flat" cmpd="sng">
            <a:solidFill>
              <a:schemeClr val="lt1">
                <a:alpha val="89019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21" name="Google Shape;221;p5"/>
          <p:cNvCxnSpPr/>
          <p:nvPr/>
        </p:nvCxnSpPr>
        <p:spPr>
          <a:xfrm>
            <a:off x="0" y="6134852"/>
            <a:ext cx="12192000" cy="0"/>
          </a:xfrm>
          <a:prstGeom prst="straightConnector1">
            <a:avLst/>
          </a:prstGeom>
          <a:noFill/>
          <a:ln w="41275" cap="flat" cmpd="sng">
            <a:solidFill>
              <a:schemeClr val="lt1">
                <a:alpha val="89019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22" name="Google Shape;222;p5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BR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8</a:t>
            </a:fld>
            <a:endParaRPr/>
          </a:p>
        </p:txBody>
      </p:sp>
      <p:sp>
        <p:nvSpPr>
          <p:cNvPr id="223" name="Google Shape;223;p5"/>
          <p:cNvSpPr/>
          <p:nvPr/>
        </p:nvSpPr>
        <p:spPr>
          <a:xfrm>
            <a:off x="482700" y="1189825"/>
            <a:ext cx="11235000" cy="55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51198" marR="0" lvl="0" indent="-1524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❑"/>
            </a:pPr>
            <a:r>
              <a:rPr lang="pt-BR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Serviço de Psicologia Escolar Educacional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51198" marR="0" lvl="0" indent="-1524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❑"/>
            </a:pPr>
            <a:r>
              <a:rPr lang="pt-BR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Atendimento psicológico breve e de apoio a discentes;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51198" marR="0" lvl="0" indent="-1524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❑"/>
            </a:pPr>
            <a:r>
              <a:rPr lang="pt-BR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Encaminhamento para rede de atenção psicossocial em caso de necessidade de psicoterapia clínica; 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51198" marR="0" lvl="0" indent="-1524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❑"/>
            </a:pPr>
            <a:r>
              <a:rPr lang="pt-BR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Apoio psicológico breve e de apoio online - no período de aulas remotas;</a:t>
            </a: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51198" marR="0" lvl="0" indent="-1524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❑"/>
            </a:pPr>
            <a:r>
              <a:rPr lang="pt-BR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Acompanhamento aos discentes em parceria com a equipe interdisciplinar e com os professores;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51198" marR="0" lvl="0" indent="-1524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❑"/>
            </a:pPr>
            <a:r>
              <a:rPr lang="pt-BR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Discussões de temas transversais no projeto - JUVENTUDES EM MOVIMENTO; 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51199" marR="0" lvl="0" indent="-1524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❑"/>
            </a:pPr>
            <a:r>
              <a:rPr lang="pt-BR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Contato: renata.alves@ifce.edu.br</a:t>
            </a: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5"/>
          <p:cNvSpPr txBox="1"/>
          <p:nvPr/>
        </p:nvSpPr>
        <p:spPr>
          <a:xfrm>
            <a:off x="0" y="76202"/>
            <a:ext cx="12192000" cy="993300"/>
          </a:xfrm>
          <a:prstGeom prst="rect">
            <a:avLst/>
          </a:prstGeom>
          <a:solidFill>
            <a:srgbClr val="15537E"/>
          </a:solidFill>
          <a:ln w="9525" cap="flat" cmpd="sng">
            <a:solidFill>
              <a:srgbClr val="556A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pt-BR" sz="4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Serviço de Psicologia</a:t>
            </a:r>
            <a:endParaRPr sz="4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0" name="Google Shape;230;p7"/>
          <p:cNvCxnSpPr/>
          <p:nvPr/>
        </p:nvCxnSpPr>
        <p:spPr>
          <a:xfrm>
            <a:off x="0" y="5241983"/>
            <a:ext cx="12192000" cy="0"/>
          </a:xfrm>
          <a:prstGeom prst="straightConnector1">
            <a:avLst/>
          </a:prstGeom>
          <a:noFill/>
          <a:ln w="41275" cap="flat" cmpd="sng">
            <a:solidFill>
              <a:schemeClr val="lt1">
                <a:alpha val="89019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1" name="Google Shape;231;p7"/>
          <p:cNvCxnSpPr/>
          <p:nvPr/>
        </p:nvCxnSpPr>
        <p:spPr>
          <a:xfrm>
            <a:off x="0" y="6134852"/>
            <a:ext cx="12192000" cy="0"/>
          </a:xfrm>
          <a:prstGeom prst="straightConnector1">
            <a:avLst/>
          </a:prstGeom>
          <a:noFill/>
          <a:ln w="41275" cap="flat" cmpd="sng">
            <a:solidFill>
              <a:schemeClr val="lt1">
                <a:alpha val="89019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2" name="Google Shape;232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BR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9</a:t>
            </a:fld>
            <a:endParaRPr/>
          </a:p>
        </p:txBody>
      </p:sp>
      <p:sp>
        <p:nvSpPr>
          <p:cNvPr id="233" name="Google Shape;233;p7"/>
          <p:cNvSpPr/>
          <p:nvPr/>
        </p:nvSpPr>
        <p:spPr>
          <a:xfrm>
            <a:off x="482693" y="1374299"/>
            <a:ext cx="11235000" cy="74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❑"/>
            </a:pPr>
            <a:r>
              <a:rPr lang="pt-BR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Atua em tudo que envolve a alimentação escolar que é distribuída no campus, através do PNAE;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❑"/>
            </a:pPr>
            <a:r>
              <a:rPr lang="pt-BR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Acompanhamento do almoço servido no Restaurante Acadêmico;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❑"/>
            </a:pPr>
            <a:r>
              <a:rPr lang="pt-BR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Supervisiona as atividades de compra, recebimento, armazenamento, produção e distribuição dos alimentos da alimentação escolar, zelando pela qualidade dos produtos, observadas as boas práticas higiênicas e sanitárias;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❑"/>
            </a:pPr>
            <a:r>
              <a:rPr lang="pt-BR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Fiscaliza o Contrato do Restaurante Acadêmico, em todo o processo de produção da empresa;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❑"/>
            </a:pPr>
            <a:r>
              <a:rPr lang="pt-BR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Acompanhamento dos lanches dos alunos de período integral;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❑"/>
            </a:pPr>
            <a:r>
              <a:rPr lang="pt-BR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Atua no projeto - JUVENTUDES EM MOVIMENTO, com programas de educação nutricional, desenvolvendo ações com a equipe multiprofissional tendo em vista a promoção da saúde e segurança alimentar e nutricional.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❑"/>
            </a:pPr>
            <a:r>
              <a:rPr lang="pt-BR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Planejamento para garantir o retorno com alimentação segura.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7"/>
          <p:cNvSpPr txBox="1"/>
          <p:nvPr/>
        </p:nvSpPr>
        <p:spPr>
          <a:xfrm>
            <a:off x="0" y="2"/>
            <a:ext cx="12192000" cy="993300"/>
          </a:xfrm>
          <a:prstGeom prst="rect">
            <a:avLst/>
          </a:prstGeom>
          <a:solidFill>
            <a:srgbClr val="15537E"/>
          </a:solidFill>
          <a:ln w="9525" cap="flat" cmpd="sng">
            <a:solidFill>
              <a:srgbClr val="556A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pt-BR" sz="4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Serviço de Nutrição </a:t>
            </a:r>
            <a:endParaRPr sz="4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ma do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988</Words>
  <Application>Microsoft Office PowerPoint</Application>
  <PresentationFormat>Personalizar</PresentationFormat>
  <Paragraphs>228</Paragraphs>
  <Slides>14</Slides>
  <Notes>14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9" baseType="lpstr">
      <vt:lpstr>Arial</vt:lpstr>
      <vt:lpstr>Calibri</vt:lpstr>
      <vt:lpstr>Arial Black</vt:lpstr>
      <vt:lpstr>Noto Sans Symbols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agnes pinto</dc:creator>
  <cp:lastModifiedBy>agnes pinto</cp:lastModifiedBy>
  <cp:revision>1</cp:revision>
  <dcterms:modified xsi:type="dcterms:W3CDTF">2021-10-19T19:50:07Z</dcterms:modified>
</cp:coreProperties>
</file>