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6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</p:sldIdLst>
  <p:sldSz cx="9144000" cy="6858000" type="screen4x3"/>
  <p:notesSz cx="6858000" cy="9144000"/>
  <p:embeddedFontLst>
    <p:embeddedFont>
      <p:font typeface="Calibri" pitchFamily="34" charset="0"/>
      <p:regular r:id="rId64"/>
      <p:bold r:id="rId65"/>
      <p:italic r:id="rId66"/>
      <p:boldItalic r:id="rId67"/>
    </p:embeddedFont>
    <p:embeddedFont>
      <p:font typeface="Trebuchet MS" pitchFamily="34" charset="0"/>
      <p:regular r:id="rId68"/>
      <p:bold r:id="rId69"/>
      <p:italic r:id="rId70"/>
      <p:boldItalic r:id="rId71"/>
    </p:embeddedFont>
    <p:embeddedFont>
      <p:font typeface="Georgia" pitchFamily="18" charset="0"/>
      <p:regular r:id="rId72"/>
      <p:bold r:id="rId73"/>
      <p:italic r:id="rId74"/>
      <p:boldItalic r:id="rId75"/>
    </p:embeddedFont>
    <p:embeddedFont>
      <p:font typeface="Roboto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j0RBq7DG4h+OG3UI79w3J4B4EG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80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719e23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gc719e23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72d88ef44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gc72d88ef4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c72d88ef44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c72d88ef44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2d88ef44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c72d88ef44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72d88ef44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gc72d88ef44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72d88ef4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c72d88ef4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72d88ef44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gc72d88ef44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72d88ef4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c72d88ef4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c72d88ef44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c72d88ef44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c72d88ef44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72d88ef44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gc72d88ef44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c72d88ef44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gc72d88ef44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72d88ef44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gc72d88ef44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c72d88ef44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c72d88ef44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72d88ef44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4" name="Google Shape;454;gc72d88ef44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72d88ef44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gc72d88ef4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c72d88ef44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gc72d88ef44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c72d88ef44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gc72d88ef44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719e239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c719e239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c72d88ef44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gc72d88ef44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c719e2398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c719e2398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gc719e23989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719e2398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c719e2398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gc719e23989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c719e2398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gc719e2398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c719e23989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c719e2398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gc719e2398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4" name="Google Shape;544;gc719e2398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c72d88ef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gc72d88ef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1" name="Google Shape;551;gc72d88ef4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72d88ef4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gc72d88ef4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gc72d88ef44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c72d88ef4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c72d88ef4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gc72d88ef44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719e2398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c719e2398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c72d88ef4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gc72d88ef4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2" name="Google Shape;572;gc72d88ef44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c72d88ef4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gc72d88ef4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9" name="Google Shape;579;gc72d88ef44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72d88ef4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gc72d88ef4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6" name="Google Shape;586;gc72d88ef44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c72d88ef4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gc72d88ef4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gc72d88ef44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72d88ef4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c72d88ef4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gc72d88ef44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c72d88ef4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c72d88ef4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gc72d88ef44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c72d88ef4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gc72d88ef4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4" name="Google Shape;614;gc72d88ef44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c72d88ef4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c72d88ef4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c72d88ef44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c72d88ef44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gc72d88ef44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8" name="Google Shape;628;gc72d88ef44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c72d88ef4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c72d88ef4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5" name="Google Shape;635;gc72d88ef44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719e2398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c719e2398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cc8de14d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gcc8de14d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2" name="Google Shape;642;gcc8de14d3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cc8de14d3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gcc8de14d3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gcc8de14d3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c72d88ef4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gc72d88ef4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gc72d88ef44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c72d88ef4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gc72d88ef4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gc72d88ef44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cae29422e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Google Shape;673;gcae29422e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4" name="Google Shape;674;gcae29422ef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c9f75ec3b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gc9f75ec3b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1" name="Google Shape;681;gc9f75ec3b6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cae29422e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cae29422e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gcae29422e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cae29422e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gcae29422e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6" name="Google Shape;696;gcae29422ef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cae29422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gcae29422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4" name="Google Shape;704;gcae29422e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719e2398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c719e2398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72d88ef4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gc72d88ef4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gc72d88ef44_0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719e2398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c719e2398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c719e23989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9"/>
          <p:cNvSpPr/>
          <p:nvPr/>
        </p:nvSpPr>
        <p:spPr>
          <a:xfrm rot="10800000" flipH="1">
            <a:off x="5410182" y="3810000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" name="Google Shape;30;p69"/>
          <p:cNvSpPr/>
          <p:nvPr/>
        </p:nvSpPr>
        <p:spPr>
          <a:xfrm rot="10800000" flipH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69"/>
          <p:cNvSpPr/>
          <p:nvPr/>
        </p:nvSpPr>
        <p:spPr>
          <a:xfrm rot="10800000" flipH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69"/>
          <p:cNvSpPr/>
          <p:nvPr/>
        </p:nvSpPr>
        <p:spPr>
          <a:xfrm rot="10800000" flipH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" name="Google Shape;33;p69"/>
          <p:cNvSpPr/>
          <p:nvPr/>
        </p:nvSpPr>
        <p:spPr>
          <a:xfrm rot="10800000" flipH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" name="Google Shape;34;p69"/>
          <p:cNvSpPr/>
          <p:nvPr/>
        </p:nvSpPr>
        <p:spPr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" name="Google Shape;35;p69"/>
          <p:cNvSpPr/>
          <p:nvPr/>
        </p:nvSpPr>
        <p:spPr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" name="Google Shape;36;p69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" name="Google Shape;37;p6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" name="Google Shape;38;p69"/>
          <p:cNvSpPr/>
          <p:nvPr/>
        </p:nvSpPr>
        <p:spPr>
          <a:xfrm rot="10800000" flipH="1">
            <a:off x="6414051" y="3643090"/>
            <a:ext cx="2729950" cy="248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" name="Google Shape;39;p69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" name="Google Shape;40;p69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9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9"/>
          <p:cNvSpPr txBox="1">
            <a:spLocks noGrp="1"/>
          </p:cNvSpPr>
          <p:nvPr>
            <p:ph type="dt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9"/>
          <p:cNvSpPr txBox="1">
            <a:spLocks noGrp="1"/>
          </p:cNvSpPr>
          <p:nvPr>
            <p:ph type="ft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9"/>
          <p:cNvSpPr txBox="1">
            <a:spLocks noGrp="1"/>
          </p:cNvSpPr>
          <p:nvPr>
            <p:ph type="sldNum" idx="12"/>
          </p:nvPr>
        </p:nvSpPr>
        <p:spPr>
          <a:xfrm>
            <a:off x="8320088" y="1136"/>
            <a:ext cx="74771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8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8"/>
          <p:cNvSpPr txBox="1">
            <a:spLocks noGrp="1"/>
          </p:cNvSpPr>
          <p:nvPr>
            <p:ph type="body" idx="1"/>
          </p:nvPr>
        </p:nvSpPr>
        <p:spPr>
          <a:xfrm rot="5400000">
            <a:off x="2409444" y="297180"/>
            <a:ext cx="432511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0" name="Google Shape;100;p78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8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8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9"/>
          <p:cNvSpPr txBox="1">
            <a:spLocks noGrp="1"/>
          </p:cNvSpPr>
          <p:nvPr>
            <p:ph type="title"/>
          </p:nvPr>
        </p:nvSpPr>
        <p:spPr>
          <a:xfrm rot="5400000">
            <a:off x="4991100" y="2933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9"/>
          <p:cNvSpPr txBox="1">
            <a:spLocks noGrp="1"/>
          </p:cNvSpPr>
          <p:nvPr>
            <p:ph type="body" idx="1"/>
          </p:nvPr>
        </p:nvSpPr>
        <p:spPr>
          <a:xfrm rot="5400000">
            <a:off x="838200" y="76200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79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9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9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72d88ef44_0_66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c72d88ef44_0_666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31" name="Google Shape;131;gc72d88ef44_0_666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c72d88ef44_0_666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c72d88ef44_0_666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134" name="Google Shape;134;gc72d88ef44_0_666" descr="imagem maraca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8184" y="5517232"/>
            <a:ext cx="2459744" cy="990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72d88ef44_0_649"/>
          <p:cNvSpPr/>
          <p:nvPr/>
        </p:nvSpPr>
        <p:spPr>
          <a:xfrm rot="10800000" flipH="1">
            <a:off x="5410182" y="3809887"/>
            <a:ext cx="3733800" cy="9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7" name="Google Shape;137;gc72d88ef44_0_649"/>
          <p:cNvSpPr/>
          <p:nvPr/>
        </p:nvSpPr>
        <p:spPr>
          <a:xfrm rot="10800000" flipH="1">
            <a:off x="5410200" y="3897034"/>
            <a:ext cx="3733800" cy="1920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gc72d88ef44_0_649"/>
          <p:cNvSpPr/>
          <p:nvPr/>
        </p:nvSpPr>
        <p:spPr>
          <a:xfrm rot="10800000" flipH="1">
            <a:off x="5410200" y="4115311"/>
            <a:ext cx="3733800" cy="9000"/>
          </a:xfrm>
          <a:prstGeom prst="rect">
            <a:avLst/>
          </a:prstGeom>
          <a:solidFill>
            <a:schemeClr val="accent2">
              <a:alpha val="6313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9" name="Google Shape;139;gc72d88ef44_0_649"/>
          <p:cNvSpPr/>
          <p:nvPr/>
        </p:nvSpPr>
        <p:spPr>
          <a:xfrm rot="10800000" flipH="1">
            <a:off x="5410200" y="4164391"/>
            <a:ext cx="1965900" cy="183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0" name="Google Shape;140;gc72d88ef44_0_649"/>
          <p:cNvSpPr/>
          <p:nvPr/>
        </p:nvSpPr>
        <p:spPr>
          <a:xfrm rot="10800000" flipH="1">
            <a:off x="5410200" y="4199716"/>
            <a:ext cx="1965900" cy="9000"/>
          </a:xfrm>
          <a:prstGeom prst="rect">
            <a:avLst/>
          </a:prstGeom>
          <a:solidFill>
            <a:schemeClr val="accent2">
              <a:alpha val="6313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1" name="Google Shape;141;gc72d88ef44_0_649"/>
          <p:cNvSpPr/>
          <p:nvPr/>
        </p:nvSpPr>
        <p:spPr>
          <a:xfrm>
            <a:off x="5410200" y="3962400"/>
            <a:ext cx="3063300" cy="27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2" name="Google Shape;142;gc72d88ef44_0_649"/>
          <p:cNvSpPr/>
          <p:nvPr/>
        </p:nvSpPr>
        <p:spPr>
          <a:xfrm>
            <a:off x="7376507" y="4060983"/>
            <a:ext cx="1600200" cy="3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3" name="Google Shape;143;gc72d88ef44_0_649"/>
          <p:cNvSpPr/>
          <p:nvPr/>
        </p:nvSpPr>
        <p:spPr>
          <a:xfrm>
            <a:off x="1" y="3649662"/>
            <a:ext cx="9144000" cy="2442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" name="Google Shape;144;gc72d88ef44_0_649"/>
          <p:cNvSpPr/>
          <p:nvPr/>
        </p:nvSpPr>
        <p:spPr>
          <a:xfrm>
            <a:off x="0" y="3675527"/>
            <a:ext cx="9144000" cy="14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5" name="Google Shape;145;gc72d88ef44_0_649"/>
          <p:cNvSpPr/>
          <p:nvPr/>
        </p:nvSpPr>
        <p:spPr>
          <a:xfrm rot="10800000" flipH="1">
            <a:off x="6414051" y="3643122"/>
            <a:ext cx="2730000" cy="24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gc72d88ef44_0_649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gc72d88ef44_0_649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c72d88ef44_0_649"/>
          <p:cNvSpPr txBox="1"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c72d88ef44_0_649"/>
          <p:cNvSpPr txBox="1">
            <a:spLocks noGrp="1"/>
          </p:cNvSpPr>
          <p:nvPr>
            <p:ph type="dt" idx="10"/>
          </p:nvPr>
        </p:nvSpPr>
        <p:spPr>
          <a:xfrm>
            <a:off x="6705600" y="4206240"/>
            <a:ext cx="96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c72d88ef44_0_649"/>
          <p:cNvSpPr txBox="1">
            <a:spLocks noGrp="1"/>
          </p:cNvSpPr>
          <p:nvPr>
            <p:ph type="ft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c72d88ef44_0_649"/>
          <p:cNvSpPr txBox="1">
            <a:spLocks noGrp="1"/>
          </p:cNvSpPr>
          <p:nvPr>
            <p:ph type="sldNum" idx="12"/>
          </p:nvPr>
        </p:nvSpPr>
        <p:spPr>
          <a:xfrm>
            <a:off x="8320088" y="1136"/>
            <a:ext cx="74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72d88ef44_0_673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Trebuchet MS"/>
              <a:buNone/>
              <a:defRPr sz="4300" b="1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c72d88ef44_0_673"/>
          <p:cNvSpPr txBox="1">
            <a:spLocks noGrp="1"/>
          </p:cNvSpPr>
          <p:nvPr>
            <p:ph type="body" idx="1"/>
          </p:nvPr>
        </p:nvSpPr>
        <p:spPr>
          <a:xfrm>
            <a:off x="722313" y="3367088"/>
            <a:ext cx="7772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55" name="Google Shape;155;gc72d88ef44_0_673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c72d88ef44_0_673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c72d88ef44_0_673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72d88ef44_0_679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c72d88ef44_0_679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61" name="Google Shape;161;gc72d88ef44_0_679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62" name="Google Shape;162;gc72d88ef44_0_679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c72d88ef44_0_679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c72d88ef44_0_679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72d88ef44_0_686"/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83820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c72d88ef44_0_686"/>
          <p:cNvSpPr txBox="1">
            <a:spLocks noGrp="1"/>
          </p:cNvSpPr>
          <p:nvPr>
            <p:ph type="body" idx="1"/>
          </p:nvPr>
        </p:nvSpPr>
        <p:spPr>
          <a:xfrm>
            <a:off x="381000" y="2244970"/>
            <a:ext cx="4041600" cy="457200"/>
          </a:xfrm>
          <a:prstGeom prst="rect">
            <a:avLst/>
          </a:prstGeom>
          <a:solidFill>
            <a:srgbClr val="9CBB79">
              <a:alpha val="23137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68" name="Google Shape;168;gc72d88ef44_0_686"/>
          <p:cNvSpPr txBox="1">
            <a:spLocks noGrp="1"/>
          </p:cNvSpPr>
          <p:nvPr>
            <p:ph type="body" idx="2"/>
          </p:nvPr>
        </p:nvSpPr>
        <p:spPr>
          <a:xfrm>
            <a:off x="4721225" y="2244970"/>
            <a:ext cx="4041900" cy="457200"/>
          </a:xfrm>
          <a:prstGeom prst="rect">
            <a:avLst/>
          </a:prstGeom>
          <a:solidFill>
            <a:srgbClr val="9CBB79">
              <a:alpha val="23137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69" name="Google Shape;169;gc72d88ef44_0_686"/>
          <p:cNvSpPr txBox="1">
            <a:spLocks noGrp="1"/>
          </p:cNvSpPr>
          <p:nvPr>
            <p:ph type="body" idx="3"/>
          </p:nvPr>
        </p:nvSpPr>
        <p:spPr>
          <a:xfrm>
            <a:off x="381000" y="2708519"/>
            <a:ext cx="4041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70" name="Google Shape;170;gc72d88ef44_0_686"/>
          <p:cNvSpPr txBox="1">
            <a:spLocks noGrp="1"/>
          </p:cNvSpPr>
          <p:nvPr>
            <p:ph type="body" idx="4"/>
          </p:nvPr>
        </p:nvSpPr>
        <p:spPr>
          <a:xfrm>
            <a:off x="4718304" y="2708519"/>
            <a:ext cx="40419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71" name="Google Shape;171;gc72d88ef44_0_686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c72d88ef44_0_686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73" name="Google Shape;173;gc72d88ef44_0_686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72d88ef44_0_695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c72d88ef44_0_695"/>
          <p:cNvSpPr txBox="1">
            <a:spLocks noGrp="1"/>
          </p:cNvSpPr>
          <p:nvPr>
            <p:ph type="dt" idx="10"/>
          </p:nvPr>
        </p:nvSpPr>
        <p:spPr>
          <a:xfrm>
            <a:off x="6583680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c72d88ef44_0_695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c72d88ef44_0_695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72d88ef44_0_700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c72d88ef44_0_700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c72d88ef44_0_700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72d88ef44_0_704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4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c72d88ef44_0_704"/>
          <p:cNvSpPr txBox="1">
            <a:spLocks noGrp="1"/>
          </p:cNvSpPr>
          <p:nvPr>
            <p:ph type="body" idx="1"/>
          </p:nvPr>
        </p:nvSpPr>
        <p:spPr>
          <a:xfrm>
            <a:off x="5353496" y="2010727"/>
            <a:ext cx="3383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86" name="Google Shape;186;gc72d88ef44_0_704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400" cy="58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87" name="Google Shape;187;gc72d88ef44_0_704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c72d88ef44_0_704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c72d88ef44_0_704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0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0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" name="Google Shape;48;p70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0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0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51" name="Google Shape;51;p70" descr="imagem maracas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8184" y="5517232"/>
            <a:ext cx="2459744" cy="990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72d88ef44_0_711"/>
          <p:cNvSpPr txBox="1">
            <a:spLocks noGrp="1"/>
          </p:cNvSpPr>
          <p:nvPr>
            <p:ph type="title"/>
          </p:nvPr>
        </p:nvSpPr>
        <p:spPr>
          <a:xfrm rot="-5400000">
            <a:off x="3393084" y="3156647"/>
            <a:ext cx="4681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c72d88ef44_0_711"/>
          <p:cNvSpPr>
            <a:spLocks noGrp="1"/>
          </p:cNvSpPr>
          <p:nvPr>
            <p:ph type="pic" idx="2"/>
          </p:nvPr>
        </p:nvSpPr>
        <p:spPr>
          <a:xfrm>
            <a:off x="403671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313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93" name="Google Shape;193;gc72d88ef44_0_711"/>
          <p:cNvSpPr txBox="1">
            <a:spLocks noGrp="1"/>
          </p:cNvSpPr>
          <p:nvPr>
            <p:ph type="body" idx="1"/>
          </p:nvPr>
        </p:nvSpPr>
        <p:spPr>
          <a:xfrm>
            <a:off x="6088443" y="3274308"/>
            <a:ext cx="2590800" cy="25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94" name="Google Shape;194;gc72d88ef44_0_711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c72d88ef44_0_711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c72d88ef44_0_711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72d88ef44_0_718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c72d88ef44_0_718"/>
          <p:cNvSpPr txBox="1">
            <a:spLocks noGrp="1"/>
          </p:cNvSpPr>
          <p:nvPr>
            <p:ph type="body" idx="1"/>
          </p:nvPr>
        </p:nvSpPr>
        <p:spPr>
          <a:xfrm rot="5400000">
            <a:off x="2409450" y="297174"/>
            <a:ext cx="4325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0" name="Google Shape;200;gc72d88ef44_0_718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c72d88ef44_0_718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c72d88ef44_0_718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72d88ef44_0_724"/>
          <p:cNvSpPr txBox="1">
            <a:spLocks noGrp="1"/>
          </p:cNvSpPr>
          <p:nvPr>
            <p:ph type="title"/>
          </p:nvPr>
        </p:nvSpPr>
        <p:spPr>
          <a:xfrm rot="5400000">
            <a:off x="4991100" y="2933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c72d88ef44_0_724"/>
          <p:cNvSpPr txBox="1">
            <a:spLocks noGrp="1"/>
          </p:cNvSpPr>
          <p:nvPr>
            <p:ph type="body" idx="1"/>
          </p:nvPr>
        </p:nvSpPr>
        <p:spPr>
          <a:xfrm rot="5400000">
            <a:off x="838200" y="76200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06" name="Google Shape;206;gc72d88ef44_0_724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c72d88ef44_0_724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c72d88ef44_0_724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1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Trebuchet MS"/>
              <a:buNone/>
              <a:defRPr sz="4300" b="1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1"/>
          <p:cNvSpPr txBox="1"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71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1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1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2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72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72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2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2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3"/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3"/>
          <p:cNvSpPr txBox="1"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prstGeom prst="rect">
            <a:avLst/>
          </a:prstGeom>
          <a:solidFill>
            <a:srgbClr val="9CBB79">
              <a:alpha val="23529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8" name="Google Shape;68;p73"/>
          <p:cNvSpPr txBox="1">
            <a:spLocks noGrp="1"/>
          </p:cNvSpPr>
          <p:nvPr>
            <p:ph type="body" idx="2"/>
          </p:nvPr>
        </p:nvSpPr>
        <p:spPr>
          <a:xfrm>
            <a:off x="4721225" y="2244970"/>
            <a:ext cx="4041775" cy="457200"/>
          </a:xfrm>
          <a:prstGeom prst="rect">
            <a:avLst/>
          </a:prstGeom>
          <a:solidFill>
            <a:srgbClr val="9CBB79">
              <a:alpha val="23529"/>
            </a:srgbClr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41414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73"/>
          <p:cNvSpPr txBox="1">
            <a:spLocks noGrp="1"/>
          </p:cNvSpPr>
          <p:nvPr>
            <p:ph type="body" idx="3"/>
          </p:nvPr>
        </p:nvSpPr>
        <p:spPr>
          <a:xfrm>
            <a:off x="381000" y="2708519"/>
            <a:ext cx="4041648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73"/>
          <p:cNvSpPr txBox="1">
            <a:spLocks noGrp="1"/>
          </p:cNvSpPr>
          <p:nvPr>
            <p:ph type="body" idx="4"/>
          </p:nvPr>
        </p:nvSpPr>
        <p:spPr>
          <a:xfrm>
            <a:off x="4718304" y="2708519"/>
            <a:ext cx="4041775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1" name="Google Shape;71;p73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3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73" name="Google Shape;73;p73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4"/>
          <p:cNvSpPr txBox="1">
            <a:spLocks noGrp="1"/>
          </p:cNvSpPr>
          <p:nvPr>
            <p:ph type="dt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4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4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5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5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5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6"/>
          <p:cNvSpPr txBox="1"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6"/>
          <p:cNvSpPr txBox="1">
            <a:spLocks noGrp="1"/>
          </p:cNvSpPr>
          <p:nvPr>
            <p:ph type="body" idx="1"/>
          </p:nvPr>
        </p:nvSpPr>
        <p:spPr>
          <a:xfrm>
            <a:off x="5353496" y="2010727"/>
            <a:ext cx="3383280" cy="461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76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02352" cy="58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7" name="Google Shape;87;p76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6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6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7"/>
          <p:cNvSpPr txBox="1">
            <a:spLocks noGrp="1"/>
          </p:cNvSpPr>
          <p:nvPr>
            <p:ph type="title"/>
          </p:nvPr>
        </p:nvSpPr>
        <p:spPr>
          <a:xfrm rot="-5400000">
            <a:off x="3393017" y="3156577"/>
            <a:ext cx="4681637" cy="58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7"/>
          <p:cNvSpPr>
            <a:spLocks noGrp="1"/>
          </p:cNvSpPr>
          <p:nvPr>
            <p:ph type="pic" idx="2"/>
          </p:nvPr>
        </p:nvSpPr>
        <p:spPr>
          <a:xfrm>
            <a:off x="403671" y="1143000"/>
            <a:ext cx="4572000" cy="4572000"/>
          </a:xfrm>
          <a:prstGeom prst="rect">
            <a:avLst/>
          </a:prstGeom>
          <a:solidFill>
            <a:srgbClr val="EAEAEA"/>
          </a:solidFill>
          <a:ln w="508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1750" dir="4800000" algn="tl" rotWithShape="0">
              <a:srgbClr val="000000">
                <a:alpha val="23529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93" name="Google Shape;93;p77"/>
          <p:cNvSpPr txBox="1">
            <a:spLocks noGrp="1"/>
          </p:cNvSpPr>
          <p:nvPr>
            <p:ph type="body" idx="1"/>
          </p:nvPr>
        </p:nvSpPr>
        <p:spPr>
          <a:xfrm>
            <a:off x="6088443" y="3274308"/>
            <a:ext cx="2590800" cy="251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77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7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7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8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6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68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68"/>
          <p:cNvSpPr/>
          <p:nvPr/>
        </p:nvSpPr>
        <p:spPr>
          <a:xfrm rot="10800000" flipH="1">
            <a:off x="5410182" y="360246"/>
            <a:ext cx="3733819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68"/>
          <p:cNvSpPr/>
          <p:nvPr/>
        </p:nvSpPr>
        <p:spPr>
          <a:xfrm rot="10800000" flipH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68"/>
          <p:cNvSpPr/>
          <p:nvPr/>
        </p:nvSpPr>
        <p:spPr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68"/>
          <p:cNvSpPr/>
          <p:nvPr/>
        </p:nvSpPr>
        <p:spPr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68"/>
          <p:cNvSpPr/>
          <p:nvPr/>
        </p:nvSpPr>
        <p:spPr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68"/>
          <p:cNvSpPr/>
          <p:nvPr/>
        </p:nvSpPr>
        <p:spPr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19;p68"/>
          <p:cNvSpPr/>
          <p:nvPr/>
        </p:nvSpPr>
        <p:spPr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68"/>
          <p:cNvSpPr/>
          <p:nvPr/>
        </p:nvSpPr>
        <p:spPr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1;p68"/>
          <p:cNvSpPr/>
          <p:nvPr/>
        </p:nvSpPr>
        <p:spPr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2;p68"/>
          <p:cNvSpPr/>
          <p:nvPr/>
        </p:nvSpPr>
        <p:spPr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68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5" name="Google Shape;25;p68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6" name="Google Shape;26;p68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72d88ef44_0_630"/>
          <p:cNvSpPr/>
          <p:nvPr/>
        </p:nvSpPr>
        <p:spPr>
          <a:xfrm>
            <a:off x="1" y="366818"/>
            <a:ext cx="9144000" cy="843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" name="Google Shape;111;gc72d88ef44_0_630"/>
          <p:cNvSpPr/>
          <p:nvPr/>
        </p:nvSpPr>
        <p:spPr>
          <a:xfrm>
            <a:off x="0" y="-1"/>
            <a:ext cx="9144000" cy="31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gc72d88ef44_0_630"/>
          <p:cNvSpPr/>
          <p:nvPr/>
        </p:nvSpPr>
        <p:spPr>
          <a:xfrm>
            <a:off x="0" y="308276"/>
            <a:ext cx="9144000" cy="91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gc72d88ef44_0_630"/>
          <p:cNvSpPr/>
          <p:nvPr/>
        </p:nvSpPr>
        <p:spPr>
          <a:xfrm rot="10800000" flipH="1">
            <a:off x="5410182" y="360133"/>
            <a:ext cx="3733800" cy="9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4" name="Google Shape;114;gc72d88ef44_0_630"/>
          <p:cNvSpPr/>
          <p:nvPr/>
        </p:nvSpPr>
        <p:spPr>
          <a:xfrm rot="10800000" flipH="1">
            <a:off x="5410200" y="440147"/>
            <a:ext cx="3733800" cy="180000"/>
          </a:xfrm>
          <a:prstGeom prst="rect">
            <a:avLst/>
          </a:prstGeom>
          <a:solidFill>
            <a:schemeClr val="accent2">
              <a:alpha val="4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gc72d88ef44_0_630"/>
          <p:cNvSpPr/>
          <p:nvPr/>
        </p:nvSpPr>
        <p:spPr>
          <a:xfrm>
            <a:off x="5407339" y="497504"/>
            <a:ext cx="3063300" cy="27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6" name="Google Shape;116;gc72d88ef44_0_630"/>
          <p:cNvSpPr/>
          <p:nvPr/>
        </p:nvSpPr>
        <p:spPr>
          <a:xfrm>
            <a:off x="7373646" y="588943"/>
            <a:ext cx="1600200" cy="3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7" name="Google Shape;117;gc72d88ef44_0_630"/>
          <p:cNvSpPr/>
          <p:nvPr/>
        </p:nvSpPr>
        <p:spPr>
          <a:xfrm>
            <a:off x="9084966" y="-2001"/>
            <a:ext cx="57600" cy="62190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8" name="Google Shape;118;gc72d88ef44_0_630"/>
          <p:cNvSpPr/>
          <p:nvPr/>
        </p:nvSpPr>
        <p:spPr>
          <a:xfrm>
            <a:off x="9044481" y="-2001"/>
            <a:ext cx="27300" cy="621900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9" name="Google Shape;119;gc72d88ef44_0_630"/>
          <p:cNvSpPr/>
          <p:nvPr/>
        </p:nvSpPr>
        <p:spPr>
          <a:xfrm>
            <a:off x="9025428" y="-2001"/>
            <a:ext cx="9000" cy="6219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0" name="Google Shape;120;gc72d88ef44_0_630"/>
          <p:cNvSpPr/>
          <p:nvPr/>
        </p:nvSpPr>
        <p:spPr>
          <a:xfrm>
            <a:off x="8975423" y="-2001"/>
            <a:ext cx="27300" cy="6219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1" name="Google Shape;121;gc72d88ef44_0_630"/>
          <p:cNvSpPr/>
          <p:nvPr/>
        </p:nvSpPr>
        <p:spPr>
          <a:xfrm>
            <a:off x="8915677" y="380"/>
            <a:ext cx="54900" cy="5853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2" name="Google Shape;122;gc72d88ef44_0_630"/>
          <p:cNvSpPr/>
          <p:nvPr/>
        </p:nvSpPr>
        <p:spPr>
          <a:xfrm>
            <a:off x="8873475" y="380"/>
            <a:ext cx="9000" cy="585300"/>
          </a:xfrm>
          <a:prstGeom prst="rect">
            <a:avLst/>
          </a:prstGeom>
          <a:solidFill>
            <a:srgbClr val="FFFFFF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3" name="Google Shape;123;gc72d88ef44_0_630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c72d88ef44_0_630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5" name="Google Shape;125;gc72d88ef44_0_630"/>
          <p:cNvSpPr txBox="1">
            <a:spLocks noGrp="1"/>
          </p:cNvSpPr>
          <p:nvPr>
            <p:ph type="dt" idx="10"/>
          </p:nvPr>
        </p:nvSpPr>
        <p:spPr>
          <a:xfrm>
            <a:off x="6586536" y="612648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6" name="Google Shape;126;gc72d88ef44_0_630"/>
          <p:cNvSpPr txBox="1">
            <a:spLocks noGrp="1"/>
          </p:cNvSpPr>
          <p:nvPr>
            <p:ph type="ftr" idx="11"/>
          </p:nvPr>
        </p:nvSpPr>
        <p:spPr>
          <a:xfrm>
            <a:off x="5257800" y="612648"/>
            <a:ext cx="132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7" name="Google Shape;127;gc72d88ef44_0_630"/>
          <p:cNvSpPr txBox="1">
            <a:spLocks noGrp="1"/>
          </p:cNvSpPr>
          <p:nvPr>
            <p:ph type="sldNum" idx="12"/>
          </p:nvPr>
        </p:nvSpPr>
        <p:spPr>
          <a:xfrm>
            <a:off x="8174736" y="2272"/>
            <a:ext cx="762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anvisa/pt-br/assuntos/paf/coronavirus" TargetMode="External"/><Relationship Id="rId3" Type="http://schemas.openxmlformats.org/officeDocument/2006/relationships/hyperlink" Target="https://www.3m.com.br/3M/pt_BR/3m-do-brasil/todos-os-produtos-3m-do-brasil/~/Todos-os-Produtos-3M/Equipamento-de-prote%C3%A7%C3%A3o-pessoal/Respiradores-Descart%C3%A1veis/?N=5002385+8706946+8711017+8720539+8720542+3294857441&amp;rt=r3" TargetMode="External"/><Relationship Id="rId7" Type="http://schemas.openxmlformats.org/officeDocument/2006/relationships/hyperlink" Target="https://www.unasus.gov.br/especial/covid19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ho.org/pt/covid19" TargetMode="External"/><Relationship Id="rId5" Type="http://schemas.openxmlformats.org/officeDocument/2006/relationships/hyperlink" Target="https://portal.fiocruz.br/observatorio-covid-19" TargetMode="External"/><Relationship Id="rId4" Type="http://schemas.openxmlformats.org/officeDocument/2006/relationships/hyperlink" Target="https://www.cnnbrasil.com.br/saude/2021/01/29/especialistas-aprovam-uso-de-duas-mascaras-para-ampliar-protecao-contra-covid-1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719e23989_0_0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1F5"/>
              </a:buClr>
              <a:buSzPts val="9600"/>
              <a:buFont typeface="Calibri"/>
              <a:buNone/>
            </a:pPr>
            <a:r>
              <a:rPr lang="pt-BR" sz="9000">
                <a:solidFill>
                  <a:srgbClr val="F3F1F5"/>
                </a:solidFill>
                <a:latin typeface="Calibri"/>
                <a:ea typeface="Calibri"/>
                <a:cs typeface="Calibri"/>
                <a:sym typeface="Calibri"/>
              </a:rPr>
              <a:t>COVID-19</a:t>
            </a:r>
            <a:endParaRPr sz="9000"/>
          </a:p>
        </p:txBody>
      </p:sp>
      <p:sp>
        <p:nvSpPr>
          <p:cNvPr id="214" name="Google Shape;214;gc719e23989_0_0"/>
          <p:cNvSpPr txBox="1">
            <a:spLocks noGrp="1"/>
          </p:cNvSpPr>
          <p:nvPr>
            <p:ph type="subTitle" idx="1"/>
          </p:nvPr>
        </p:nvSpPr>
        <p:spPr>
          <a:xfrm>
            <a:off x="146275" y="4437100"/>
            <a:ext cx="87690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4008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sz="3000">
                <a:solidFill>
                  <a:schemeClr val="dk1"/>
                </a:solidFill>
              </a:rPr>
              <a:t>Enfermeiras: Agnes Caroline e Lucélia Fernandes</a:t>
            </a:r>
            <a:endParaRPr sz="3000"/>
          </a:p>
          <a:p>
            <a:pPr marL="64008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600"/>
              <a:buNone/>
            </a:pPr>
            <a:endParaRPr sz="3600">
              <a:solidFill>
                <a:schemeClr val="dk1"/>
              </a:solidFill>
            </a:endParaRPr>
          </a:p>
        </p:txBody>
      </p:sp>
      <p:pic>
        <p:nvPicPr>
          <p:cNvPr id="215" name="Google Shape;215;gc719e23989_0_0" descr="imagem maraca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5517232"/>
            <a:ext cx="2160241" cy="115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Como a COVID-19 é transmitida?</a:t>
            </a:r>
            <a:endParaRPr/>
          </a:p>
        </p:txBody>
      </p:sp>
      <p:sp>
        <p:nvSpPr>
          <p:cNvPr id="304" name="Google Shape;304;p3"/>
          <p:cNvSpPr txBox="1"/>
          <p:nvPr/>
        </p:nvSpPr>
        <p:spPr>
          <a:xfrm>
            <a:off x="374755" y="2668249"/>
            <a:ext cx="8334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</a:t>
            </a:r>
            <a:r>
              <a:rPr lang="pt-BR" sz="22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Considere toda pessoa fora de seu convívio social como potencialmente infectada.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 O coronavírus pode demorar cerca de 2 a 14 dias para produzir sintomas ou nunca produzir sinal aparente em alguns indivíduos.</a:t>
            </a:r>
            <a:endParaRPr sz="22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5" name="Google Shape;3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"/>
          <p:cNvSpPr/>
          <p:nvPr/>
        </p:nvSpPr>
        <p:spPr>
          <a:xfrm>
            <a:off x="368300" y="1860550"/>
            <a:ext cx="3562200" cy="495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Transmissão silenciosa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"/>
          <p:cNvPicPr preferRelativeResize="0"/>
          <p:nvPr/>
        </p:nvPicPr>
        <p:blipFill rotWithShape="1">
          <a:blip r:embed="rId4">
            <a:alphaModFix/>
          </a:blip>
          <a:srcRect l="14283" t="16616" r="18870" b="5953"/>
          <a:stretch/>
        </p:blipFill>
        <p:spPr>
          <a:xfrm>
            <a:off x="2437228" y="4306315"/>
            <a:ext cx="3609976" cy="235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Período de Incubação</a:t>
            </a:r>
            <a:endParaRPr/>
          </a:p>
        </p:txBody>
      </p:sp>
      <p:pic>
        <p:nvPicPr>
          <p:cNvPr id="313" name="Google Shape;3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"/>
          <p:cNvSpPr/>
          <p:nvPr/>
        </p:nvSpPr>
        <p:spPr>
          <a:xfrm>
            <a:off x="413269" y="1858780"/>
            <a:ext cx="7426585" cy="1409075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período de incubação é estimado entre 1 a 14 dias, com mediana de 5 a 6 dias.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"/>
          <p:cNvPicPr preferRelativeResize="0"/>
          <p:nvPr/>
        </p:nvPicPr>
        <p:blipFill rotWithShape="1">
          <a:blip r:embed="rId4">
            <a:alphaModFix/>
          </a:blip>
          <a:srcRect l="14516" t="34631" r="33470" b="35246"/>
          <a:stretch/>
        </p:blipFill>
        <p:spPr>
          <a:xfrm>
            <a:off x="899411" y="3672591"/>
            <a:ext cx="6767559" cy="220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Período de Transmissibilidade</a:t>
            </a:r>
            <a:endParaRPr/>
          </a:p>
        </p:txBody>
      </p:sp>
      <p:pic>
        <p:nvPicPr>
          <p:cNvPr id="321" name="Google Shape;32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11"/>
          <p:cNvGrpSpPr/>
          <p:nvPr/>
        </p:nvGrpSpPr>
        <p:grpSpPr>
          <a:xfrm>
            <a:off x="825460" y="1646347"/>
            <a:ext cx="7516586" cy="4978274"/>
            <a:chOff x="285814" y="162321"/>
            <a:chExt cx="7516586" cy="4978274"/>
          </a:xfrm>
        </p:grpSpPr>
        <p:sp>
          <p:nvSpPr>
            <p:cNvPr id="323" name="Google Shape;323;p11"/>
            <p:cNvSpPr/>
            <p:nvPr/>
          </p:nvSpPr>
          <p:spPr>
            <a:xfrm>
              <a:off x="3656347" y="2395147"/>
              <a:ext cx="2745448" cy="274544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solidFill>
              <a:srgbClr val="92D050"/>
            </a:solidFill>
            <a:ln w="25400" cap="flat" cmpd="sng">
              <a:solidFill>
                <a:srgbClr val="718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 txBox="1"/>
            <p:nvPr/>
          </p:nvSpPr>
          <p:spPr>
            <a:xfrm>
              <a:off x="3897443" y="2395147"/>
              <a:ext cx="2263514" cy="2745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maioria das transmissões ocorre de pessoas sintomáticas para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outras.</a:t>
              </a:r>
              <a:endParaRPr sz="1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285814" y="943354"/>
              <a:ext cx="3508383" cy="3272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647" y="30393"/>
                  </a:moveTo>
                  <a:lnTo>
                    <a:pt x="106930" y="24294"/>
                  </a:lnTo>
                  <a:lnTo>
                    <a:pt x="113746" y="35768"/>
                  </a:lnTo>
                  <a:lnTo>
                    <a:pt x="101703" y="49005"/>
                  </a:lnTo>
                  <a:cubicBezTo>
                    <a:pt x="103712" y="56205"/>
                    <a:pt x="103712" y="63795"/>
                    <a:pt x="101703" y="70995"/>
                  </a:cubicBezTo>
                  <a:lnTo>
                    <a:pt x="113746" y="84232"/>
                  </a:lnTo>
                  <a:lnTo>
                    <a:pt x="106930" y="95706"/>
                  </a:lnTo>
                  <a:lnTo>
                    <a:pt x="90647" y="89607"/>
                  </a:lnTo>
                  <a:cubicBezTo>
                    <a:pt x="85237" y="94898"/>
                    <a:pt x="78475" y="98693"/>
                    <a:pt x="71055" y="100602"/>
                  </a:cubicBezTo>
                  <a:lnTo>
                    <a:pt x="67108" y="118602"/>
                  </a:lnTo>
                  <a:lnTo>
                    <a:pt x="52892" y="118602"/>
                  </a:lnTo>
                  <a:lnTo>
                    <a:pt x="48945" y="100602"/>
                  </a:lnTo>
                  <a:lnTo>
                    <a:pt x="48945" y="100602"/>
                  </a:lnTo>
                  <a:cubicBezTo>
                    <a:pt x="41525" y="98693"/>
                    <a:pt x="34763" y="94898"/>
                    <a:pt x="29353" y="89607"/>
                  </a:cubicBezTo>
                  <a:lnTo>
                    <a:pt x="13070" y="95706"/>
                  </a:lnTo>
                  <a:lnTo>
                    <a:pt x="6254" y="84232"/>
                  </a:lnTo>
                  <a:lnTo>
                    <a:pt x="18297" y="70995"/>
                  </a:lnTo>
                  <a:cubicBezTo>
                    <a:pt x="16288" y="63795"/>
                    <a:pt x="16288" y="56205"/>
                    <a:pt x="18297" y="49005"/>
                  </a:cubicBezTo>
                  <a:lnTo>
                    <a:pt x="6254" y="35768"/>
                  </a:lnTo>
                  <a:lnTo>
                    <a:pt x="13070" y="24294"/>
                  </a:lnTo>
                  <a:lnTo>
                    <a:pt x="29353" y="30393"/>
                  </a:lnTo>
                  <a:lnTo>
                    <a:pt x="29353" y="30393"/>
                  </a:lnTo>
                  <a:cubicBezTo>
                    <a:pt x="34763" y="25102"/>
                    <a:pt x="41525" y="21307"/>
                    <a:pt x="48945" y="19398"/>
                  </a:cubicBezTo>
                  <a:lnTo>
                    <a:pt x="52892" y="1398"/>
                  </a:lnTo>
                  <a:lnTo>
                    <a:pt x="67108" y="1398"/>
                  </a:lnTo>
                  <a:lnTo>
                    <a:pt x="71055" y="19398"/>
                  </a:lnTo>
                  <a:lnTo>
                    <a:pt x="71055" y="19398"/>
                  </a:lnTo>
                  <a:cubicBezTo>
                    <a:pt x="78475" y="21307"/>
                    <a:pt x="85237" y="25102"/>
                    <a:pt x="90647" y="30393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>
              <a:solidFill>
                <a:srgbClr val="765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 txBox="1"/>
            <p:nvPr/>
          </p:nvSpPr>
          <p:spPr>
            <a:xfrm>
              <a:off x="839449" y="943354"/>
              <a:ext cx="2368446" cy="3272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Muitos pacientes podem transmitir a doença durante o período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 incubação, geralmente 48 horas antes do início dos sintomas</a:t>
              </a:r>
              <a:endParaRPr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 rot="-900000">
              <a:off x="4097499" y="162321"/>
              <a:ext cx="2716616" cy="236912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423" y="30393"/>
                  </a:moveTo>
                  <a:lnTo>
                    <a:pt x="106405" y="23556"/>
                  </a:lnTo>
                  <a:lnTo>
                    <a:pt x="113515" y="35230"/>
                  </a:lnTo>
                  <a:lnTo>
                    <a:pt x="102757" y="49005"/>
                  </a:lnTo>
                  <a:lnTo>
                    <a:pt x="102757" y="49005"/>
                  </a:lnTo>
                  <a:cubicBezTo>
                    <a:pt x="104817" y="56205"/>
                    <a:pt x="104817" y="63795"/>
                    <a:pt x="102757" y="70995"/>
                  </a:cubicBezTo>
                  <a:lnTo>
                    <a:pt x="113515" y="84770"/>
                  </a:lnTo>
                  <a:lnTo>
                    <a:pt x="106405" y="96444"/>
                  </a:lnTo>
                  <a:lnTo>
                    <a:pt x="91423" y="89607"/>
                  </a:lnTo>
                  <a:cubicBezTo>
                    <a:pt x="85876" y="94898"/>
                    <a:pt x="78942" y="98693"/>
                    <a:pt x="71335" y="100602"/>
                  </a:cubicBezTo>
                  <a:lnTo>
                    <a:pt x="67645" y="118602"/>
                  </a:lnTo>
                  <a:lnTo>
                    <a:pt x="52355" y="118602"/>
                  </a:lnTo>
                  <a:lnTo>
                    <a:pt x="48665" y="100602"/>
                  </a:lnTo>
                  <a:lnTo>
                    <a:pt x="48665" y="100602"/>
                  </a:lnTo>
                  <a:cubicBezTo>
                    <a:pt x="41058" y="98693"/>
                    <a:pt x="34124" y="94898"/>
                    <a:pt x="28577" y="89607"/>
                  </a:cubicBezTo>
                  <a:lnTo>
                    <a:pt x="13595" y="96444"/>
                  </a:lnTo>
                  <a:lnTo>
                    <a:pt x="6485" y="84770"/>
                  </a:lnTo>
                  <a:lnTo>
                    <a:pt x="17243" y="70995"/>
                  </a:lnTo>
                  <a:lnTo>
                    <a:pt x="17243" y="70995"/>
                  </a:lnTo>
                  <a:cubicBezTo>
                    <a:pt x="15183" y="63795"/>
                    <a:pt x="15183" y="56205"/>
                    <a:pt x="17243" y="49005"/>
                  </a:cubicBezTo>
                  <a:lnTo>
                    <a:pt x="6485" y="35230"/>
                  </a:lnTo>
                  <a:lnTo>
                    <a:pt x="13595" y="23556"/>
                  </a:lnTo>
                  <a:lnTo>
                    <a:pt x="28577" y="30393"/>
                  </a:lnTo>
                  <a:lnTo>
                    <a:pt x="28577" y="30393"/>
                  </a:lnTo>
                  <a:cubicBezTo>
                    <a:pt x="34124" y="25102"/>
                    <a:pt x="41058" y="21307"/>
                    <a:pt x="48665" y="19398"/>
                  </a:cubicBezTo>
                  <a:lnTo>
                    <a:pt x="52355" y="1398"/>
                  </a:lnTo>
                  <a:lnTo>
                    <a:pt x="67645" y="1398"/>
                  </a:lnTo>
                  <a:lnTo>
                    <a:pt x="71335" y="19398"/>
                  </a:lnTo>
                  <a:cubicBezTo>
                    <a:pt x="78942" y="21307"/>
                    <a:pt x="85876" y="25102"/>
                    <a:pt x="91423" y="3039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4961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 txBox="1"/>
            <p:nvPr/>
          </p:nvSpPr>
          <p:spPr>
            <a:xfrm>
              <a:off x="4713944" y="661330"/>
              <a:ext cx="1483728" cy="1371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Transmissão pré-sintomática</a:t>
              </a:r>
              <a:endParaRPr sz="1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 rot="1462792">
              <a:off x="4898462" y="1905720"/>
              <a:ext cx="2903938" cy="228094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5201" y="3950"/>
                  </a:moveTo>
                  <a:lnTo>
                    <a:pt x="55201" y="3950"/>
                  </a:lnTo>
                  <a:cubicBezTo>
                    <a:pt x="79932" y="1892"/>
                    <a:pt x="103175" y="15832"/>
                    <a:pt x="112693" y="38430"/>
                  </a:cubicBezTo>
                  <a:cubicBezTo>
                    <a:pt x="122210" y="61028"/>
                    <a:pt x="115817" y="87100"/>
                    <a:pt x="96881" y="102917"/>
                  </a:cubicBezTo>
                  <a:lnTo>
                    <a:pt x="98873" y="105655"/>
                  </a:lnTo>
                  <a:lnTo>
                    <a:pt x="91719" y="103594"/>
                  </a:lnTo>
                  <a:lnTo>
                    <a:pt x="91867" y="96026"/>
                  </a:lnTo>
                  <a:lnTo>
                    <a:pt x="93857" y="98762"/>
                  </a:lnTo>
                  <a:lnTo>
                    <a:pt x="93857" y="98762"/>
                  </a:lnTo>
                  <a:cubicBezTo>
                    <a:pt x="111405" y="84584"/>
                    <a:pt x="117397" y="61115"/>
                    <a:pt x="108675" y="40732"/>
                  </a:cubicBezTo>
                  <a:cubicBezTo>
                    <a:pt x="99953" y="20349"/>
                    <a:pt x="78520" y="7737"/>
                    <a:pt x="55680" y="9546"/>
                  </a:cubicBezTo>
                  <a:close/>
                </a:path>
              </a:pathLst>
            </a:custGeom>
            <a:solidFill>
              <a:srgbClr val="CBD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 rot="1989849">
              <a:off x="314088" y="581855"/>
              <a:ext cx="2553267" cy="2553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solidFill>
              <a:srgbClr val="CBD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 rot="2317256">
              <a:off x="3055894" y="190843"/>
              <a:ext cx="2752936" cy="275293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solidFill>
              <a:srgbClr val="CBD4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72d88ef44_0_166"/>
          <p:cNvSpPr txBox="1">
            <a:spLocks noGrp="1"/>
          </p:cNvSpPr>
          <p:nvPr>
            <p:ph type="title"/>
          </p:nvPr>
        </p:nvSpPr>
        <p:spPr>
          <a:xfrm>
            <a:off x="412228" y="614798"/>
            <a:ext cx="80571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Manifestações Clínicas da COVID-19</a:t>
            </a:r>
            <a:endParaRPr/>
          </a:p>
        </p:txBody>
      </p:sp>
      <p:pic>
        <p:nvPicPr>
          <p:cNvPr id="337" name="Google Shape;337;gc72d88ef44_0_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c72d88ef44_0_166"/>
          <p:cNvSpPr/>
          <p:nvPr/>
        </p:nvSpPr>
        <p:spPr>
          <a:xfrm>
            <a:off x="539646" y="1916961"/>
            <a:ext cx="2503357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cap="flat" cmpd="sng">
            <a:solidFill>
              <a:srgbClr val="496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assintomático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c72d88ef44_0_166"/>
          <p:cNvSpPr/>
          <p:nvPr/>
        </p:nvSpPr>
        <p:spPr>
          <a:xfrm>
            <a:off x="3252866" y="1900834"/>
            <a:ext cx="5337000" cy="887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ap="flat" cmpd="sng">
            <a:solidFill>
              <a:srgbClr val="5F7FC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Teste laboratorial positivo para covid-19;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Ausência de sintomas.</a:t>
            </a:r>
            <a:endParaRPr sz="1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0" name="Google Shape;340;gc72d88ef44_0_166"/>
          <p:cNvSpPr/>
          <p:nvPr/>
        </p:nvSpPr>
        <p:spPr>
          <a:xfrm>
            <a:off x="569627" y="3357797"/>
            <a:ext cx="2421202" cy="95926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496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leve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c72d88ef44_0_166"/>
          <p:cNvSpPr/>
          <p:nvPr/>
        </p:nvSpPr>
        <p:spPr>
          <a:xfrm>
            <a:off x="3270355" y="3102545"/>
            <a:ext cx="5337000" cy="1439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ap="flat" cmpd="sng">
            <a:solidFill>
              <a:srgbClr val="CBB5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BR" sz="1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Presença de sintomas não específicos;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Tosse, dor de garganta ou coriza, seguido ou não de anosmia, ageusia, diarréia, dor abdominal, febre, calafrios, mialgia, fadiga e/ou cefaleia. (40%)</a:t>
            </a:r>
            <a:endParaRPr sz="1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2" name="Google Shape;342;gc72d88ef44_0_166"/>
          <p:cNvSpPr/>
          <p:nvPr/>
        </p:nvSpPr>
        <p:spPr>
          <a:xfrm>
            <a:off x="554636" y="5156616"/>
            <a:ext cx="2453680" cy="931783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496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moderado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c72d88ef44_0_166"/>
          <p:cNvSpPr/>
          <p:nvPr/>
        </p:nvSpPr>
        <p:spPr>
          <a:xfrm>
            <a:off x="3360295" y="4751882"/>
            <a:ext cx="5337000" cy="187376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rgbClr val="5F7FC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Desde sinais leves da doença, como tosse persistente e febre persistente diária;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Até sinais de piora progressiva de outro sintoma (adinamia, prostração, hiporexia, diarréia), além da presença de pneumonia sem sinais ou sintomas de gravidade</a:t>
            </a:r>
            <a:r>
              <a:rPr lang="pt-B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(</a:t>
            </a: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"/>
          <p:cNvSpPr txBox="1">
            <a:spLocks noGrp="1"/>
          </p:cNvSpPr>
          <p:nvPr>
            <p:ph type="title"/>
          </p:nvPr>
        </p:nvSpPr>
        <p:spPr>
          <a:xfrm>
            <a:off x="412228" y="614798"/>
            <a:ext cx="80571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Manifestações Clínicas da COVID-19</a:t>
            </a:r>
            <a:endParaRPr/>
          </a:p>
        </p:txBody>
      </p:sp>
      <p:pic>
        <p:nvPicPr>
          <p:cNvPr id="349" name="Google Shape;3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"/>
          <p:cNvSpPr/>
          <p:nvPr/>
        </p:nvSpPr>
        <p:spPr>
          <a:xfrm>
            <a:off x="539646" y="2216764"/>
            <a:ext cx="2503357" cy="914400"/>
          </a:xfrm>
          <a:prstGeom prst="roundRect">
            <a:avLst>
              <a:gd name="adj" fmla="val 16667"/>
            </a:avLst>
          </a:prstGeom>
          <a:solidFill>
            <a:srgbClr val="A0B5E2"/>
          </a:solidFill>
          <a:ln w="25400" cap="flat" cmpd="sng">
            <a:solidFill>
              <a:srgbClr val="496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grave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"/>
          <p:cNvSpPr/>
          <p:nvPr/>
        </p:nvSpPr>
        <p:spPr>
          <a:xfrm>
            <a:off x="3252866" y="1900833"/>
            <a:ext cx="5337000" cy="1816727"/>
          </a:xfrm>
          <a:prstGeom prst="roundRect">
            <a:avLst>
              <a:gd name="adj" fmla="val 16667"/>
            </a:avLst>
          </a:prstGeom>
          <a:solidFill>
            <a:srgbClr val="A0B5E2"/>
          </a:solidFill>
          <a:ln w="9525" cap="flat" cmpd="sng">
            <a:solidFill>
              <a:srgbClr val="5F7FC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Síndrome Respiratória Aguda Grave (Síndrome Gripal que apresente dispneia/desconforto respiratório ou pressão persistente no tórax ou saturação de O2 menor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95% em ar ambiente ou coloração azulada de lábios ou rosto). (15%)</a:t>
            </a:r>
            <a:endParaRPr sz="1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2" name="Google Shape;352;p6"/>
          <p:cNvSpPr/>
          <p:nvPr/>
        </p:nvSpPr>
        <p:spPr>
          <a:xfrm>
            <a:off x="569627" y="4796852"/>
            <a:ext cx="2421202" cy="95926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 cap="flat" cmpd="sng">
            <a:solidFill>
              <a:srgbClr val="4961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Caso crítico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6"/>
          <p:cNvSpPr/>
          <p:nvPr/>
        </p:nvSpPr>
        <p:spPr>
          <a:xfrm>
            <a:off x="3255363" y="4482059"/>
            <a:ext cx="5408951" cy="200868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CBB56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252000" tIns="252000" rIns="252000" bIns="2520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</a:t>
            </a: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epse;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Síndrome do desconforto respiratório agudo;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Insuficiência respiratória grave;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Disfunção de múltiplos órgãos;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Pneumonia grave;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Necessidade de suporte respiratório;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Internação em UTI. (5%)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c72d88ef44_0_177" descr="Covid-19 afeta muito além do pulmã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7580" y="2837092"/>
            <a:ext cx="5051686" cy="37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c72d88ef44_0_177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Por que é importante se proteger da COVID-19?</a:t>
            </a:r>
            <a:endParaRPr/>
          </a:p>
        </p:txBody>
      </p:sp>
      <p:sp>
        <p:nvSpPr>
          <p:cNvPr id="360" name="Google Shape;360;gc72d88ef44_0_177"/>
          <p:cNvSpPr txBox="1"/>
          <p:nvPr/>
        </p:nvSpPr>
        <p:spPr>
          <a:xfrm>
            <a:off x="251525" y="1783830"/>
            <a:ext cx="7431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Diversos órgãos afetados;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Complexidade no tratamento;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Sequelas;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Mortes.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1" name="Google Shape;361;gc72d88ef44_0_1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c72d88ef44_0_177"/>
          <p:cNvSpPr/>
          <p:nvPr/>
        </p:nvSpPr>
        <p:spPr>
          <a:xfrm>
            <a:off x="353307" y="1873771"/>
            <a:ext cx="8161200" cy="6771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Não é apenas uma doença respiratória, mas sim, sistêmica.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72d88ef44_0_185"/>
          <p:cNvSpPr/>
          <p:nvPr/>
        </p:nvSpPr>
        <p:spPr>
          <a:xfrm rot="1142132">
            <a:off x="318164" y="725635"/>
            <a:ext cx="8070668" cy="5983830"/>
          </a:xfrm>
          <a:prstGeom prst="irregularSeal2">
            <a:avLst/>
          </a:prstGeom>
          <a:solidFill>
            <a:srgbClr val="92D050"/>
          </a:solidFill>
          <a:ln w="25400" cap="flat" cmpd="sng">
            <a:solidFill>
              <a:srgbClr val="718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c72d88ef44_0_185"/>
          <p:cNvSpPr txBox="1"/>
          <p:nvPr/>
        </p:nvSpPr>
        <p:spPr>
          <a:xfrm>
            <a:off x="1810857" y="2730482"/>
            <a:ext cx="47937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 sabemos ao certo quem serão as pessoas que precisarão de uma UTI, quem terá sequelas, e quem vencerá a COVID como se fosse um resfriado comum.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 dúvida é melhor se proteger!</a:t>
            </a:r>
            <a:endParaRPr sz="2200" b="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9" name="Google Shape;369;gc72d88ef44_0_185" descr="Ícone de desenho animado da Covid 19 - Baixar PNG/SVG Transpar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2788169" cy="2788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c72d88ef44_0_324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Como se proteger da COVID-19?</a:t>
            </a:r>
            <a:endParaRPr/>
          </a:p>
        </p:txBody>
      </p:sp>
      <p:pic>
        <p:nvPicPr>
          <p:cNvPr id="375" name="Google Shape;375;gc72d88ef44_0_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c72d88ef44_0_324"/>
          <p:cNvPicPr preferRelativeResize="0"/>
          <p:nvPr/>
        </p:nvPicPr>
        <p:blipFill rotWithShape="1">
          <a:blip r:embed="rId4">
            <a:alphaModFix/>
          </a:blip>
          <a:srcRect l="31920" t="18182" r="36510" b="10342"/>
          <a:stretch/>
        </p:blipFill>
        <p:spPr>
          <a:xfrm>
            <a:off x="944379" y="1604125"/>
            <a:ext cx="4946754" cy="490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72d88ef44_0_330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Como se proteger da COVID-19?</a:t>
            </a:r>
            <a:endParaRPr/>
          </a:p>
        </p:txBody>
      </p:sp>
      <p:pic>
        <p:nvPicPr>
          <p:cNvPr id="382" name="Google Shape;382;gc72d88ef44_0_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c72d88ef44_0_330" descr="Ícone de desenho animado da Covid 19 - Baixar PNG/SVG Transpar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64303"/>
            <a:ext cx="2788169" cy="278817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c72d88ef44_0_330"/>
          <p:cNvSpPr/>
          <p:nvPr/>
        </p:nvSpPr>
        <p:spPr>
          <a:xfrm rot="1142143">
            <a:off x="1353227" y="1786791"/>
            <a:ext cx="7366284" cy="5449893"/>
          </a:xfrm>
          <a:prstGeom prst="irregularSeal2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c72d88ef44_0_330"/>
          <p:cNvSpPr txBox="1"/>
          <p:nvPr/>
        </p:nvSpPr>
        <p:spPr>
          <a:xfrm>
            <a:off x="2560366" y="3809774"/>
            <a:ext cx="4793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Medidas individuais que você precisa observar para não se infectar pelo coronavírus.</a:t>
            </a:r>
            <a:endParaRPr sz="24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gc72d88ef44_0_584"/>
          <p:cNvGrpSpPr/>
          <p:nvPr/>
        </p:nvGrpSpPr>
        <p:grpSpPr>
          <a:xfrm>
            <a:off x="220611" y="959370"/>
            <a:ext cx="8737453" cy="3053338"/>
            <a:chOff x="1916" y="0"/>
            <a:chExt cx="8737453" cy="3053338"/>
          </a:xfrm>
        </p:grpSpPr>
        <p:sp>
          <p:nvSpPr>
            <p:cNvPr id="391" name="Google Shape;391;gc72d88ef44_0_584"/>
            <p:cNvSpPr/>
            <p:nvPr/>
          </p:nvSpPr>
          <p:spPr>
            <a:xfrm>
              <a:off x="1916" y="0"/>
              <a:ext cx="7998600" cy="7773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gc72d88ef44_0_584"/>
            <p:cNvSpPr txBox="1"/>
            <p:nvPr/>
          </p:nvSpPr>
          <p:spPr>
            <a:xfrm>
              <a:off x="1916" y="0"/>
              <a:ext cx="79986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 Evite locais fechados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3" name="Google Shape;393;gc72d88ef44_0_584"/>
            <p:cNvSpPr/>
            <p:nvPr/>
          </p:nvSpPr>
          <p:spPr>
            <a:xfrm>
              <a:off x="801787" y="777181"/>
              <a:ext cx="804000" cy="84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394" name="Google Shape;394;gc72d88ef44_0_584"/>
            <p:cNvSpPr/>
            <p:nvPr/>
          </p:nvSpPr>
          <p:spPr>
            <a:xfrm>
              <a:off x="1605669" y="1231062"/>
              <a:ext cx="7095900" cy="7773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c72d88ef44_0_584"/>
            <p:cNvSpPr txBox="1"/>
            <p:nvPr/>
          </p:nvSpPr>
          <p:spPr>
            <a:xfrm>
              <a:off x="1605669" y="1231062"/>
              <a:ext cx="7095900" cy="7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O local fechado expõe as pessoas aos aerossóis porque essas partículas não têm para onde escapar.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96" name="Google Shape;396;gc72d88ef44_0_584"/>
            <p:cNvSpPr/>
            <p:nvPr/>
          </p:nvSpPr>
          <p:spPr>
            <a:xfrm>
              <a:off x="801787" y="777181"/>
              <a:ext cx="804000" cy="185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397" name="Google Shape;397;gc72d88ef44_0_584"/>
            <p:cNvSpPr/>
            <p:nvPr/>
          </p:nvSpPr>
          <p:spPr>
            <a:xfrm>
              <a:off x="1605669" y="2202538"/>
              <a:ext cx="7133700" cy="8508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c72d88ef44_0_584"/>
            <p:cNvSpPr txBox="1"/>
            <p:nvPr/>
          </p:nvSpPr>
          <p:spPr>
            <a:xfrm>
              <a:off x="1605669" y="2202538"/>
              <a:ext cx="7133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Já em locais abertos, os aerossóis rapidamente são eliminados e dispersos no ar, podendo secar.</a:t>
              </a:r>
              <a:endPara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399" name="Google Shape;399;gc72d88ef44_0_584"/>
          <p:cNvPicPr preferRelativeResize="0"/>
          <p:nvPr/>
        </p:nvPicPr>
        <p:blipFill rotWithShape="1">
          <a:blip r:embed="rId3">
            <a:alphaModFix/>
          </a:blip>
          <a:srcRect l="27688" t="34171" r="31218" b="22253"/>
          <a:stretch/>
        </p:blipFill>
        <p:spPr>
          <a:xfrm>
            <a:off x="1289154" y="4377129"/>
            <a:ext cx="3762531" cy="2188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c72d88ef44_0_151"/>
          <p:cNvSpPr txBox="1">
            <a:spLocks noGrp="1"/>
          </p:cNvSpPr>
          <p:nvPr>
            <p:ph type="body" idx="1"/>
          </p:nvPr>
        </p:nvSpPr>
        <p:spPr>
          <a:xfrm>
            <a:off x="342900" y="1344549"/>
            <a:ext cx="8229600" cy="4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 sz="480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As condutas, assim como as doenças, são contagiosas</a:t>
            </a:r>
            <a:r>
              <a:rPr lang="pt-BR" sz="4800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.”</a:t>
            </a:r>
            <a:endParaRPr sz="4800"/>
          </a:p>
        </p:txBody>
      </p:sp>
      <p:sp>
        <p:nvSpPr>
          <p:cNvPr id="222" name="Google Shape;222;gc72d88ef44_0_151"/>
          <p:cNvSpPr txBox="1"/>
          <p:nvPr/>
        </p:nvSpPr>
        <p:spPr>
          <a:xfrm>
            <a:off x="4377025" y="3224650"/>
            <a:ext cx="4000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Georgia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Sir Francis Bacon</a:t>
            </a:r>
            <a:endParaRPr sz="30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gc72d88ef44_0_597"/>
          <p:cNvGrpSpPr/>
          <p:nvPr/>
        </p:nvGrpSpPr>
        <p:grpSpPr>
          <a:xfrm>
            <a:off x="218695" y="959370"/>
            <a:ext cx="8744477" cy="2248385"/>
            <a:chOff x="0" y="0"/>
            <a:chExt cx="8744477" cy="2248385"/>
          </a:xfrm>
        </p:grpSpPr>
        <p:sp>
          <p:nvSpPr>
            <p:cNvPr id="405" name="Google Shape;405;gc72d88ef44_0_597"/>
            <p:cNvSpPr/>
            <p:nvPr/>
          </p:nvSpPr>
          <p:spPr>
            <a:xfrm>
              <a:off x="0" y="0"/>
              <a:ext cx="8042700" cy="781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c72d88ef44_0_597"/>
            <p:cNvSpPr txBox="1"/>
            <p:nvPr/>
          </p:nvSpPr>
          <p:spPr>
            <a:xfrm>
              <a:off x="0" y="0"/>
              <a:ext cx="8042700" cy="7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 Evite aglomerações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7" name="Google Shape;407;gc72d88ef44_0_597"/>
            <p:cNvSpPr/>
            <p:nvPr/>
          </p:nvSpPr>
          <p:spPr>
            <a:xfrm>
              <a:off x="804266" y="781451"/>
              <a:ext cx="805200" cy="9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08" name="Google Shape;408;gc72d88ef44_0_597"/>
            <p:cNvSpPr/>
            <p:nvPr/>
          </p:nvSpPr>
          <p:spPr>
            <a:xfrm>
              <a:off x="1609577" y="1171685"/>
              <a:ext cx="7134900" cy="10767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c72d88ef44_0_597"/>
            <p:cNvSpPr txBox="1"/>
            <p:nvPr/>
          </p:nvSpPr>
          <p:spPr>
            <a:xfrm>
              <a:off x="1609577" y="1171685"/>
              <a:ext cx="7134900" cy="107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Um ambiente aberto com aglomeração (bares e shows, por exemplo) é tão perigoso quanto um ambiente fechado com alguém infectado.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10" name="Google Shape;410;gc72d88ef44_0_597"/>
          <p:cNvPicPr preferRelativeResize="0"/>
          <p:nvPr/>
        </p:nvPicPr>
        <p:blipFill rotWithShape="1">
          <a:blip r:embed="rId3">
            <a:alphaModFix/>
          </a:blip>
          <a:srcRect l="22221" t="16298" r="27161" b="10349"/>
          <a:stretch/>
        </p:blipFill>
        <p:spPr>
          <a:xfrm>
            <a:off x="1004341" y="3462728"/>
            <a:ext cx="4721900" cy="316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gc72d88ef44_0_607"/>
          <p:cNvGrpSpPr/>
          <p:nvPr/>
        </p:nvGrpSpPr>
        <p:grpSpPr>
          <a:xfrm>
            <a:off x="400441" y="719528"/>
            <a:ext cx="8497871" cy="3579665"/>
            <a:chOff x="1863" y="0"/>
            <a:chExt cx="8497871" cy="3579665"/>
          </a:xfrm>
        </p:grpSpPr>
        <p:sp>
          <p:nvSpPr>
            <p:cNvPr id="416" name="Google Shape;416;gc72d88ef44_0_607"/>
            <p:cNvSpPr/>
            <p:nvPr/>
          </p:nvSpPr>
          <p:spPr>
            <a:xfrm>
              <a:off x="1863" y="0"/>
              <a:ext cx="7779300" cy="7560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c72d88ef44_0_607"/>
            <p:cNvSpPr txBox="1"/>
            <p:nvPr/>
          </p:nvSpPr>
          <p:spPr>
            <a:xfrm>
              <a:off x="1863" y="0"/>
              <a:ext cx="7779300" cy="7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 Evite ficar muito tempo exposto ao risco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8" name="Google Shape;418;gc72d88ef44_0_607"/>
            <p:cNvSpPr/>
            <p:nvPr/>
          </p:nvSpPr>
          <p:spPr>
            <a:xfrm>
              <a:off x="779798" y="755866"/>
              <a:ext cx="781800" cy="91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19" name="Google Shape;419;gc72d88ef44_0_607"/>
            <p:cNvSpPr/>
            <p:nvPr/>
          </p:nvSpPr>
          <p:spPr>
            <a:xfrm>
              <a:off x="1561634" y="1127640"/>
              <a:ext cx="6901200" cy="10776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c72d88ef44_0_607"/>
            <p:cNvSpPr txBox="1"/>
            <p:nvPr/>
          </p:nvSpPr>
          <p:spPr>
            <a:xfrm>
              <a:off x="1561634" y="1127640"/>
              <a:ext cx="69012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Quanto mais tempo você ficar em um ambiente com alguém infectado, maiores são as chances de você se infectar. 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21" name="Google Shape;421;gc72d88ef44_0_607"/>
            <p:cNvSpPr/>
            <p:nvPr/>
          </p:nvSpPr>
          <p:spPr>
            <a:xfrm>
              <a:off x="779798" y="755866"/>
              <a:ext cx="781800" cy="223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22" name="Google Shape;422;gc72d88ef44_0_607"/>
            <p:cNvSpPr/>
            <p:nvPr/>
          </p:nvSpPr>
          <p:spPr>
            <a:xfrm>
              <a:off x="1561634" y="2394065"/>
              <a:ext cx="6938100" cy="11856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c72d88ef44_0_607"/>
            <p:cNvSpPr txBox="1"/>
            <p:nvPr/>
          </p:nvSpPr>
          <p:spPr>
            <a:xfrm>
              <a:off x="1561634" y="2394065"/>
              <a:ext cx="6938100" cy="11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Ficar muito tempo exposto pode aumentar a carga viral recebida, sendo maior a chance de você ter doença grave.</a:t>
              </a:r>
              <a:endPara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24" name="Google Shape;424;gc72d88ef44_0_607"/>
          <p:cNvPicPr preferRelativeResize="0"/>
          <p:nvPr/>
        </p:nvPicPr>
        <p:blipFill rotWithShape="1">
          <a:blip r:embed="rId3">
            <a:alphaModFix/>
          </a:blip>
          <a:srcRect l="22749" t="15671" r="26986" b="5020"/>
          <a:stretch/>
        </p:blipFill>
        <p:spPr>
          <a:xfrm>
            <a:off x="1146043" y="4448176"/>
            <a:ext cx="3860671" cy="222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gc72d88ef44_0_620"/>
          <p:cNvGrpSpPr/>
          <p:nvPr/>
        </p:nvGrpSpPr>
        <p:grpSpPr>
          <a:xfrm>
            <a:off x="329784" y="901969"/>
            <a:ext cx="8527914" cy="2755184"/>
            <a:chOff x="0" y="92499"/>
            <a:chExt cx="8527914" cy="2755184"/>
          </a:xfrm>
        </p:grpSpPr>
        <p:sp>
          <p:nvSpPr>
            <p:cNvPr id="430" name="Google Shape;430;gc72d88ef44_0_620"/>
            <p:cNvSpPr/>
            <p:nvPr/>
          </p:nvSpPr>
          <p:spPr>
            <a:xfrm>
              <a:off x="0" y="92499"/>
              <a:ext cx="6770700" cy="721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gc72d88ef44_0_620"/>
            <p:cNvSpPr txBox="1"/>
            <p:nvPr/>
          </p:nvSpPr>
          <p:spPr>
            <a:xfrm>
              <a:off x="0" y="92499"/>
              <a:ext cx="6770700" cy="72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 Evite locais onde as pessoas estão falando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2" name="Google Shape;432;gc72d88ef44_0_620"/>
            <p:cNvSpPr/>
            <p:nvPr/>
          </p:nvSpPr>
          <p:spPr>
            <a:xfrm>
              <a:off x="677079" y="813886"/>
              <a:ext cx="678300" cy="123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33" name="Google Shape;433;gc72d88ef44_0_620"/>
            <p:cNvSpPr/>
            <p:nvPr/>
          </p:nvSpPr>
          <p:spPr>
            <a:xfrm>
              <a:off x="1355514" y="1244183"/>
              <a:ext cx="7172400" cy="16035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gc72d88ef44_0_620"/>
            <p:cNvSpPr txBox="1"/>
            <p:nvPr/>
          </p:nvSpPr>
          <p:spPr>
            <a:xfrm>
              <a:off x="1355514" y="1244183"/>
              <a:ext cx="7172400" cy="160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É muito mais seguro caminhar no centro da cidade cheio, ao ar livre, com pessoas em silêncio e usando máscaras, do que ficar horas em um estádio de futebol ou em um bar com pessoas ao redor bebendo, rindo e falando alto!</a:t>
              </a:r>
              <a:endPara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35" name="Google Shape;435;gc72d88ef44_0_620"/>
          <p:cNvPicPr preferRelativeResize="0"/>
          <p:nvPr/>
        </p:nvPicPr>
        <p:blipFill rotWithShape="1">
          <a:blip r:embed="rId3">
            <a:alphaModFix/>
          </a:blip>
          <a:srcRect l="14283" t="19438" r="28483" b="18176"/>
          <a:stretch/>
        </p:blipFill>
        <p:spPr>
          <a:xfrm>
            <a:off x="1199214" y="3882452"/>
            <a:ext cx="4092314" cy="2503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gc72d88ef44_0_730"/>
          <p:cNvGrpSpPr/>
          <p:nvPr/>
        </p:nvGrpSpPr>
        <p:grpSpPr>
          <a:xfrm>
            <a:off x="218695" y="1074175"/>
            <a:ext cx="8744477" cy="2709135"/>
            <a:chOff x="0" y="114805"/>
            <a:chExt cx="8744477" cy="2709135"/>
          </a:xfrm>
        </p:grpSpPr>
        <p:sp>
          <p:nvSpPr>
            <p:cNvPr id="441" name="Google Shape;441;gc72d88ef44_0_730"/>
            <p:cNvSpPr/>
            <p:nvPr/>
          </p:nvSpPr>
          <p:spPr>
            <a:xfrm>
              <a:off x="0" y="114805"/>
              <a:ext cx="8042700" cy="781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c72d88ef44_0_730"/>
            <p:cNvSpPr txBox="1"/>
            <p:nvPr/>
          </p:nvSpPr>
          <p:spPr>
            <a:xfrm>
              <a:off x="0" y="114805"/>
              <a:ext cx="8042700" cy="7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5 Use máscara sempre que sair de casa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3" name="Google Shape;443;gc72d88ef44_0_730"/>
            <p:cNvSpPr/>
            <p:nvPr/>
          </p:nvSpPr>
          <p:spPr>
            <a:xfrm>
              <a:off x="804266" y="896256"/>
              <a:ext cx="805200" cy="124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44" name="Google Shape;444;gc72d88ef44_0_730"/>
            <p:cNvSpPr/>
            <p:nvPr/>
          </p:nvSpPr>
          <p:spPr>
            <a:xfrm>
              <a:off x="1609577" y="1465840"/>
              <a:ext cx="7134900" cy="13581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c72d88ef44_0_730"/>
            <p:cNvSpPr txBox="1"/>
            <p:nvPr/>
          </p:nvSpPr>
          <p:spPr>
            <a:xfrm>
              <a:off x="1609577" y="1465840"/>
              <a:ext cx="7134900" cy="13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Para a máscara te proteger contra o vírus, ela precisa ter, no mínimo, 2 camadas de tecido e estar bem ajustada ao rosto.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446" name="Google Shape;446;gc72d88ef44_0_730"/>
          <p:cNvSpPr txBox="1"/>
          <p:nvPr/>
        </p:nvSpPr>
        <p:spPr>
          <a:xfrm>
            <a:off x="494677" y="4332157"/>
            <a:ext cx="83346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Veja essas fotos e me diga: essas pessoas estão protegidas?</a:t>
            </a:r>
            <a:r>
              <a:rPr lang="pt-BR" sz="22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c72d88ef44_0_740"/>
          <p:cNvPicPr preferRelativeResize="0"/>
          <p:nvPr/>
        </p:nvPicPr>
        <p:blipFill rotWithShape="1">
          <a:blip r:embed="rId3">
            <a:alphaModFix/>
          </a:blip>
          <a:srcRect l="31746" t="15987" r="36505" b="11536"/>
          <a:stretch/>
        </p:blipFill>
        <p:spPr>
          <a:xfrm>
            <a:off x="1229193" y="959370"/>
            <a:ext cx="4841825" cy="494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c72d88ef44_0_744"/>
          <p:cNvPicPr preferRelativeResize="0"/>
          <p:nvPr/>
        </p:nvPicPr>
        <p:blipFill rotWithShape="1">
          <a:blip r:embed="rId3">
            <a:alphaModFix/>
          </a:blip>
          <a:srcRect l="31744" t="17238" r="36683" b="13167"/>
          <a:stretch/>
        </p:blipFill>
        <p:spPr>
          <a:xfrm>
            <a:off x="944380" y="1019331"/>
            <a:ext cx="4751884" cy="514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461;p7"/>
          <p:cNvGrpSpPr/>
          <p:nvPr/>
        </p:nvGrpSpPr>
        <p:grpSpPr>
          <a:xfrm>
            <a:off x="218695" y="1074175"/>
            <a:ext cx="8744477" cy="2328592"/>
            <a:chOff x="0" y="114805"/>
            <a:chExt cx="8744477" cy="2328592"/>
          </a:xfrm>
        </p:grpSpPr>
        <p:sp>
          <p:nvSpPr>
            <p:cNvPr id="462" name="Google Shape;462;p7"/>
            <p:cNvSpPr/>
            <p:nvPr/>
          </p:nvSpPr>
          <p:spPr>
            <a:xfrm>
              <a:off x="0" y="114805"/>
              <a:ext cx="8042700" cy="781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"/>
            <p:cNvSpPr txBox="1"/>
            <p:nvPr/>
          </p:nvSpPr>
          <p:spPr>
            <a:xfrm>
              <a:off x="0" y="114805"/>
              <a:ext cx="8042700" cy="7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Recomendação do CDC (</a:t>
              </a:r>
              <a:r>
                <a:rPr lang="pt-BR" sz="24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Centro de Controle e Prevenção de Doenças) - EUA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804266" y="896256"/>
              <a:ext cx="805200" cy="124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65" name="Google Shape;465;p7"/>
            <p:cNvSpPr/>
            <p:nvPr/>
          </p:nvSpPr>
          <p:spPr>
            <a:xfrm>
              <a:off x="1609577" y="1465840"/>
              <a:ext cx="7134900" cy="962567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"/>
            <p:cNvSpPr txBox="1"/>
            <p:nvPr/>
          </p:nvSpPr>
          <p:spPr>
            <a:xfrm>
              <a:off x="1609577" y="1465840"/>
              <a:ext cx="7134900" cy="977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combinação de uma máscara cirúrgica e a de pano criam um ajuste mais apertado ao redor do rosto e reduz em 95% a exposição aos aerossóis</a:t>
              </a:r>
              <a:r>
                <a:rPr lang="pt-BR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67" name="Google Shape;467;p7"/>
          <p:cNvPicPr preferRelativeResize="0"/>
          <p:nvPr/>
        </p:nvPicPr>
        <p:blipFill rotWithShape="1">
          <a:blip r:embed="rId3">
            <a:alphaModFix/>
          </a:blip>
          <a:srcRect l="14109" t="31348" r="33157" b="16301"/>
          <a:stretch/>
        </p:blipFill>
        <p:spPr>
          <a:xfrm>
            <a:off x="899411" y="3672590"/>
            <a:ext cx="4766872" cy="286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"/>
          <p:cNvPicPr preferRelativeResize="0"/>
          <p:nvPr/>
        </p:nvPicPr>
        <p:blipFill rotWithShape="1">
          <a:blip r:embed="rId4">
            <a:alphaModFix/>
          </a:blip>
          <a:srcRect l="55202" t="22884" r="9345" b="34167"/>
          <a:stretch/>
        </p:blipFill>
        <p:spPr>
          <a:xfrm>
            <a:off x="6133085" y="3660957"/>
            <a:ext cx="1914525" cy="13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gc72d88ef44_0_748"/>
          <p:cNvGrpSpPr/>
          <p:nvPr/>
        </p:nvGrpSpPr>
        <p:grpSpPr>
          <a:xfrm>
            <a:off x="218695" y="1004872"/>
            <a:ext cx="8744477" cy="2562787"/>
            <a:chOff x="0" y="45502"/>
            <a:chExt cx="8744477" cy="2547797"/>
          </a:xfrm>
        </p:grpSpPr>
        <p:sp>
          <p:nvSpPr>
            <p:cNvPr id="474" name="Google Shape;474;gc72d88ef44_0_748"/>
            <p:cNvSpPr/>
            <p:nvPr/>
          </p:nvSpPr>
          <p:spPr>
            <a:xfrm>
              <a:off x="0" y="45502"/>
              <a:ext cx="8042700" cy="7815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c72d88ef44_0_748"/>
            <p:cNvSpPr txBox="1"/>
            <p:nvPr/>
          </p:nvSpPr>
          <p:spPr>
            <a:xfrm>
              <a:off x="0" y="45502"/>
              <a:ext cx="8042700" cy="7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Nas situações de alto risco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76" name="Google Shape;476;gc72d88ef44_0_748"/>
            <p:cNvSpPr/>
            <p:nvPr/>
          </p:nvSpPr>
          <p:spPr>
            <a:xfrm>
              <a:off x="804266" y="826953"/>
              <a:ext cx="805200" cy="1317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77" name="Google Shape;477;gc72d88ef44_0_748"/>
            <p:cNvSpPr/>
            <p:nvPr/>
          </p:nvSpPr>
          <p:spPr>
            <a:xfrm>
              <a:off x="1609577" y="1396537"/>
              <a:ext cx="7134900" cy="1196762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c72d88ef44_0_748"/>
            <p:cNvSpPr txBox="1"/>
            <p:nvPr/>
          </p:nvSpPr>
          <p:spPr>
            <a:xfrm>
              <a:off x="1594587" y="1528997"/>
              <a:ext cx="7134900" cy="9893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Máscara PFF2 (são a melhor opção disponível para o público contra aerossóis). Use por no máximo 15 dias, não pode molhar de jeito nenhum. (BR e EUR).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 N95 (EUA).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9" name="Google Shape;479;gc72d88ef44_0_748"/>
          <p:cNvPicPr preferRelativeResize="0"/>
          <p:nvPr/>
        </p:nvPicPr>
        <p:blipFill rotWithShape="1">
          <a:blip r:embed="rId3">
            <a:alphaModFix/>
          </a:blip>
          <a:srcRect l="32276" t="24138" r="36680" b="52664"/>
          <a:stretch/>
        </p:blipFill>
        <p:spPr>
          <a:xfrm>
            <a:off x="3717561" y="4032354"/>
            <a:ext cx="4976733" cy="247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c72d88ef44_0_748"/>
          <p:cNvPicPr preferRelativeResize="0"/>
          <p:nvPr/>
        </p:nvPicPr>
        <p:blipFill rotWithShape="1">
          <a:blip r:embed="rId4">
            <a:alphaModFix/>
          </a:blip>
          <a:srcRect l="18342" t="26645" r="52910" b="20061"/>
          <a:stretch/>
        </p:blipFill>
        <p:spPr>
          <a:xfrm>
            <a:off x="809469" y="4092314"/>
            <a:ext cx="2173573" cy="2338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gc72d88ef44_0_759"/>
          <p:cNvGrpSpPr/>
          <p:nvPr/>
        </p:nvGrpSpPr>
        <p:grpSpPr>
          <a:xfrm>
            <a:off x="218695" y="959371"/>
            <a:ext cx="8744477" cy="2136152"/>
            <a:chOff x="0" y="0"/>
            <a:chExt cx="8744477" cy="2136152"/>
          </a:xfrm>
        </p:grpSpPr>
        <p:sp>
          <p:nvSpPr>
            <p:cNvPr id="486" name="Google Shape;486;gc72d88ef44_0_759"/>
            <p:cNvSpPr/>
            <p:nvPr/>
          </p:nvSpPr>
          <p:spPr>
            <a:xfrm>
              <a:off x="0" y="0"/>
              <a:ext cx="8042700" cy="7713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gc72d88ef44_0_759"/>
            <p:cNvSpPr txBox="1"/>
            <p:nvPr/>
          </p:nvSpPr>
          <p:spPr>
            <a:xfrm>
              <a:off x="0" y="0"/>
              <a:ext cx="8042700" cy="7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6 Lavagem ou higienização das mãos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8" name="Google Shape;488;gc72d88ef44_0_759"/>
            <p:cNvSpPr/>
            <p:nvPr/>
          </p:nvSpPr>
          <p:spPr>
            <a:xfrm>
              <a:off x="804266" y="771214"/>
              <a:ext cx="805200" cy="85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489" name="Google Shape;489;gc72d88ef44_0_759"/>
            <p:cNvSpPr/>
            <p:nvPr/>
          </p:nvSpPr>
          <p:spPr>
            <a:xfrm>
              <a:off x="1609577" y="1123952"/>
              <a:ext cx="7134900" cy="10122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gc72d88ef44_0_759"/>
            <p:cNvSpPr txBox="1"/>
            <p:nvPr/>
          </p:nvSpPr>
          <p:spPr>
            <a:xfrm>
              <a:off x="1609577" y="1123952"/>
              <a:ext cx="7134900" cy="101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27925" rIns="41900" bIns="279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Lave com frequência as mãos até a altura dos punhos, com água e sabão, ou então higienize com álcool em gel 70%.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91" name="Google Shape;491;gc72d88ef44_0_759" descr="Saúde orienta sobre importância da higienização das mãos - Escola de Saúde  Pública do Cear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5859" y="3043004"/>
            <a:ext cx="3320794" cy="3575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gc72d88ef44_0_869"/>
          <p:cNvGrpSpPr/>
          <p:nvPr/>
        </p:nvGrpSpPr>
        <p:grpSpPr>
          <a:xfrm>
            <a:off x="519745" y="959371"/>
            <a:ext cx="8204530" cy="4975701"/>
            <a:chOff x="570874" y="0"/>
            <a:chExt cx="7600281" cy="4975701"/>
          </a:xfrm>
        </p:grpSpPr>
        <p:sp>
          <p:nvSpPr>
            <p:cNvPr id="497" name="Google Shape;497;gc72d88ef44_0_869"/>
            <p:cNvSpPr/>
            <p:nvPr/>
          </p:nvSpPr>
          <p:spPr>
            <a:xfrm>
              <a:off x="570874" y="0"/>
              <a:ext cx="6987900" cy="6702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B67D"/>
                </a:gs>
                <a:gs pos="100000">
                  <a:srgbClr val="D6EEBA"/>
                </a:gs>
              </a:gsLst>
              <a:lin ang="16200038" scaled="0"/>
            </a:gradFill>
            <a:ln w="9525" cap="flat" cmpd="sng">
              <a:solidFill>
                <a:srgbClr val="98AC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gc72d88ef44_0_869"/>
            <p:cNvSpPr txBox="1"/>
            <p:nvPr/>
          </p:nvSpPr>
          <p:spPr>
            <a:xfrm>
              <a:off x="570874" y="0"/>
              <a:ext cx="6987900" cy="6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7 Outras medidas de proteção</a:t>
              </a:r>
              <a:endPara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9" name="Google Shape;499;gc72d88ef44_0_869"/>
            <p:cNvSpPr/>
            <p:nvPr/>
          </p:nvSpPr>
          <p:spPr>
            <a:xfrm>
              <a:off x="1269663" y="670071"/>
              <a:ext cx="702300" cy="223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</p:sp>
        <p:sp>
          <p:nvSpPr>
            <p:cNvPr id="500" name="Google Shape;500;gc72d88ef44_0_869"/>
            <p:cNvSpPr/>
            <p:nvPr/>
          </p:nvSpPr>
          <p:spPr>
            <a:xfrm>
              <a:off x="1971955" y="840801"/>
              <a:ext cx="6199200" cy="4134900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285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gc72d88ef44_0_869"/>
            <p:cNvSpPr txBox="1"/>
            <p:nvPr/>
          </p:nvSpPr>
          <p:spPr>
            <a:xfrm>
              <a:off x="2075129" y="840801"/>
              <a:ext cx="6026597" cy="41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Ao tossir ou espirrar, cubra nariz e boca com lenço ou com a parte interna do cotovelo;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Mantenha distância mínima de 1 (um) metro entre pessoas em lugares públicos e de convívio social. Evite abraços, beijos e apertos de mãos;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Higienize com frequência o celular, brinquedos das crianças e outro objetos que são utilizados com frequência;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Não compartilhe objetos de uso pessoal como talheres, toalhas, pratos e copos;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Mantenha os ambientes limpos e bem ventilados;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- Durma bem, pratique exercícios físicos e tenha uma alimentação saudável.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719e23989_0_6"/>
          <p:cNvSpPr txBox="1"/>
          <p:nvPr/>
        </p:nvSpPr>
        <p:spPr>
          <a:xfrm>
            <a:off x="5940152" y="52292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8" name="Google Shape;228;gc719e23989_0_6"/>
          <p:cNvSpPr txBox="1">
            <a:spLocks noGrp="1"/>
          </p:cNvSpPr>
          <p:nvPr>
            <p:ph type="title"/>
          </p:nvPr>
        </p:nvSpPr>
        <p:spPr>
          <a:xfrm>
            <a:off x="457200" y="764700"/>
            <a:ext cx="63342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Um pouco de História : Grandes Pandemias</a:t>
            </a:r>
            <a:endParaRPr/>
          </a:p>
        </p:txBody>
      </p:sp>
      <p:sp>
        <p:nvSpPr>
          <p:cNvPr id="229" name="Google Shape;229;gc719e23989_0_6"/>
          <p:cNvSpPr txBox="1"/>
          <p:nvPr/>
        </p:nvSpPr>
        <p:spPr>
          <a:xfrm>
            <a:off x="251525" y="1556800"/>
            <a:ext cx="7431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Bactéria : Yersinia pestis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Mortalidade: 75 milhões de pessoas entre 1343-1353 ( 40% da população da Europa)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Surgimento do termo Quarentena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0" name="Google Shape;230;gc719e23989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c719e23989_0_6"/>
          <p:cNvSpPr/>
          <p:nvPr/>
        </p:nvSpPr>
        <p:spPr>
          <a:xfrm>
            <a:off x="368300" y="1860550"/>
            <a:ext cx="2705100" cy="495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Peste Bubônica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c719e23989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900" y="4160425"/>
            <a:ext cx="2245525" cy="20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c719e23989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9825" y="4219625"/>
            <a:ext cx="3175849" cy="193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72d88ef44_0_878"/>
          <p:cNvSpPr txBox="1">
            <a:spLocks noGrp="1"/>
          </p:cNvSpPr>
          <p:nvPr>
            <p:ph type="title"/>
          </p:nvPr>
        </p:nvSpPr>
        <p:spPr>
          <a:xfrm>
            <a:off x="367259" y="708285"/>
            <a:ext cx="82296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pt-BR" b="1"/>
              <a:t>Riscos de Contágio</a:t>
            </a:r>
            <a:endParaRPr b="1"/>
          </a:p>
        </p:txBody>
      </p:sp>
      <p:pic>
        <p:nvPicPr>
          <p:cNvPr id="507" name="Google Shape;507;gc72d88ef44_0_878"/>
          <p:cNvPicPr preferRelativeResize="0"/>
          <p:nvPr/>
        </p:nvPicPr>
        <p:blipFill rotWithShape="1">
          <a:blip r:embed="rId3">
            <a:alphaModFix/>
          </a:blip>
          <a:srcRect l="31912" t="16611" r="36510" b="11598"/>
          <a:stretch/>
        </p:blipFill>
        <p:spPr>
          <a:xfrm>
            <a:off x="404734" y="1596452"/>
            <a:ext cx="5456419" cy="5021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"/>
          <p:cNvSpPr txBox="1"/>
          <p:nvPr/>
        </p:nvSpPr>
        <p:spPr>
          <a:xfrm>
            <a:off x="277318" y="423472"/>
            <a:ext cx="82296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</a:pPr>
            <a:r>
              <a:rPr lang="pt-BR"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Dúvidas</a:t>
            </a:r>
            <a:endParaRPr sz="4000" b="1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3" name="Google Shape;513;p8" descr="Ícone de desenho animado da Covid 19 - Baixar PNG/SVG Transpar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822" y="1289155"/>
            <a:ext cx="2788169" cy="278817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"/>
          <p:cNvSpPr/>
          <p:nvPr/>
        </p:nvSpPr>
        <p:spPr>
          <a:xfrm rot="1142143">
            <a:off x="2809150" y="1284001"/>
            <a:ext cx="6289684" cy="4676142"/>
          </a:xfrm>
          <a:prstGeom prst="irregularSeal2">
            <a:avLst/>
          </a:prstGeom>
          <a:solidFill>
            <a:schemeClr val="accent3"/>
          </a:solidFill>
          <a:ln w="25400" cap="flat" cmpd="sng">
            <a:solidFill>
              <a:srgbClr val="4E8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8"/>
          <p:cNvSpPr txBox="1"/>
          <p:nvPr/>
        </p:nvSpPr>
        <p:spPr>
          <a:xfrm>
            <a:off x="3384825" y="2850403"/>
            <a:ext cx="47937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que não precisa lavar o cabelo toda vez que sair?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que eu não lavo as compras do mercado?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que eu não me preocupo com delivery de comida?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"/>
          <p:cNvSpPr txBox="1"/>
          <p:nvPr/>
        </p:nvSpPr>
        <p:spPr>
          <a:xfrm>
            <a:off x="277318" y="423472"/>
            <a:ext cx="82296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</a:pPr>
            <a:r>
              <a:rPr lang="pt-BR" sz="40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Curiosidades</a:t>
            </a:r>
            <a:endParaRPr sz="4000" b="1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21" name="Google Shape;521;p9"/>
          <p:cNvPicPr preferRelativeResize="0"/>
          <p:nvPr/>
        </p:nvPicPr>
        <p:blipFill rotWithShape="1">
          <a:blip r:embed="rId3">
            <a:alphaModFix/>
          </a:blip>
          <a:srcRect l="12168" t="29780" r="31745" b="21002"/>
          <a:stretch/>
        </p:blipFill>
        <p:spPr>
          <a:xfrm>
            <a:off x="550574" y="2801508"/>
            <a:ext cx="3931483" cy="349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9"/>
          <p:cNvPicPr preferRelativeResize="0"/>
          <p:nvPr/>
        </p:nvPicPr>
        <p:blipFill rotWithShape="1">
          <a:blip r:embed="rId4">
            <a:alphaModFix/>
          </a:blip>
          <a:srcRect l="14285" t="19122" r="11286" b="6268"/>
          <a:stretch/>
        </p:blipFill>
        <p:spPr>
          <a:xfrm>
            <a:off x="4512039" y="1411106"/>
            <a:ext cx="4168359" cy="2801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gc719e23989_0_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3775" y="514350"/>
            <a:ext cx="6515101" cy="49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c719e23989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00" y="539875"/>
            <a:ext cx="8410575" cy="621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c719e23989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300" y="557575"/>
            <a:ext cx="8659300" cy="60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c719e23989_0_87"/>
          <p:cNvSpPr txBox="1">
            <a:spLocks noGrp="1"/>
          </p:cNvSpPr>
          <p:nvPr>
            <p:ph type="title"/>
          </p:nvPr>
        </p:nvSpPr>
        <p:spPr>
          <a:xfrm>
            <a:off x="457200" y="871900"/>
            <a:ext cx="8229600" cy="628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8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resultado dos testes para coronavírus pode ser:</a:t>
            </a:r>
            <a:endParaRPr sz="2800"/>
          </a:p>
        </p:txBody>
      </p:sp>
      <p:sp>
        <p:nvSpPr>
          <p:cNvPr id="547" name="Google Shape;547;gc719e23989_0_87"/>
          <p:cNvSpPr txBox="1">
            <a:spLocks noGrp="1"/>
          </p:cNvSpPr>
          <p:nvPr>
            <p:ph type="body" idx="1"/>
          </p:nvPr>
        </p:nvSpPr>
        <p:spPr>
          <a:xfrm>
            <a:off x="457200" y="1833925"/>
            <a:ext cx="8229600" cy="47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00"/>
              <a:buFont typeface="Arial"/>
              <a:buChar char="●"/>
            </a:pPr>
            <a:r>
              <a:rPr lang="pt-BR" sz="2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verdadeiro-positivo: resultado positivo em uma pessoa que está infectada pelo vírus;</a:t>
            </a: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00"/>
              <a:buFont typeface="Arial"/>
              <a:buChar char="●"/>
            </a:pPr>
            <a:r>
              <a:rPr lang="pt-BR" sz="2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verdadeiro-negativo: resultado negativo em uma pessoa não-infectada pelo vírus;</a:t>
            </a: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00"/>
              <a:buFont typeface="Arial"/>
              <a:buChar char="●"/>
            </a:pPr>
            <a:r>
              <a:rPr lang="pt-BR" sz="2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falso-positivo: resultado positivo em uma pessoa não-infectada pelo vírus;</a:t>
            </a: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700"/>
              <a:buFont typeface="Arial"/>
              <a:buChar char="●"/>
            </a:pPr>
            <a:r>
              <a:rPr lang="pt-BR" sz="2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falso-negativo: resultado negativo em uma pessoa infectada pelo vírus.</a:t>
            </a: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sz="2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c72d88ef44_0_0"/>
          <p:cNvSpPr txBox="1">
            <a:spLocks noGrp="1"/>
          </p:cNvSpPr>
          <p:nvPr>
            <p:ph type="title"/>
          </p:nvPr>
        </p:nvSpPr>
        <p:spPr>
          <a:xfrm>
            <a:off x="457200" y="555500"/>
            <a:ext cx="82296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Vacinas e Imunidade</a:t>
            </a:r>
            <a:endParaRPr/>
          </a:p>
        </p:txBody>
      </p:sp>
      <p:pic>
        <p:nvPicPr>
          <p:cNvPr id="554" name="Google Shape;554;gc72d88ef4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445075"/>
            <a:ext cx="8229599" cy="52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72d88ef44_0_7"/>
          <p:cNvSpPr txBox="1">
            <a:spLocks noGrp="1"/>
          </p:cNvSpPr>
          <p:nvPr>
            <p:ph type="title"/>
          </p:nvPr>
        </p:nvSpPr>
        <p:spPr>
          <a:xfrm>
            <a:off x="457200" y="555500"/>
            <a:ext cx="82296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Vacinas e Imunidade</a:t>
            </a:r>
            <a:endParaRPr/>
          </a:p>
        </p:txBody>
      </p:sp>
      <p:pic>
        <p:nvPicPr>
          <p:cNvPr id="561" name="Google Shape;561;gc72d88ef44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425" y="1260200"/>
            <a:ext cx="8003375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c72d88ef44_0_1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41676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Tipos de vacinas</a:t>
            </a:r>
            <a:endParaRPr/>
          </a:p>
        </p:txBody>
      </p:sp>
      <p:sp>
        <p:nvSpPr>
          <p:cNvPr id="568" name="Google Shape;568;gc72d88ef44_0_14"/>
          <p:cNvSpPr txBox="1">
            <a:spLocks noGrp="1"/>
          </p:cNvSpPr>
          <p:nvPr>
            <p:ph type="body" idx="1"/>
          </p:nvPr>
        </p:nvSpPr>
        <p:spPr>
          <a:xfrm>
            <a:off x="166975" y="1772100"/>
            <a:ext cx="8743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Atenuadas: sarampo, rubéola, varicela, VOP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Inativada: raiva, influenza, coqueluche, Hep.A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Proteínas recombinantes: Hep. B, Menin. C, Pneumoccócica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Vacinas de vetores: Ebola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Vacinas de DNA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Vacinas de RNA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719e23989_0_22"/>
          <p:cNvSpPr txBox="1"/>
          <p:nvPr/>
        </p:nvSpPr>
        <p:spPr>
          <a:xfrm>
            <a:off x="5940152" y="52292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9" name="Google Shape;239;gc719e23989_0_22"/>
          <p:cNvSpPr txBox="1">
            <a:spLocks noGrp="1"/>
          </p:cNvSpPr>
          <p:nvPr>
            <p:ph type="title"/>
          </p:nvPr>
        </p:nvSpPr>
        <p:spPr>
          <a:xfrm>
            <a:off x="457200" y="764700"/>
            <a:ext cx="63342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Um pouco de História : Grandes Pandemias</a:t>
            </a:r>
            <a:endParaRPr/>
          </a:p>
        </p:txBody>
      </p:sp>
      <p:sp>
        <p:nvSpPr>
          <p:cNvPr id="240" name="Google Shape;240;gc719e23989_0_22"/>
          <p:cNvSpPr txBox="1"/>
          <p:nvPr/>
        </p:nvSpPr>
        <p:spPr>
          <a:xfrm>
            <a:off x="251525" y="1556800"/>
            <a:ext cx="74319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Vírus transmitido pelo ar 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Mortalidade: 56 milhões de pessoas ( 90% da população das Américas)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Final do séc. XVIII: criação da vacina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Erradicada: 1979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1" name="Google Shape;241;gc719e23989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c719e23989_0_22"/>
          <p:cNvSpPr/>
          <p:nvPr/>
        </p:nvSpPr>
        <p:spPr>
          <a:xfrm>
            <a:off x="368300" y="1860550"/>
            <a:ext cx="2705100" cy="495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Varíola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c719e23989_0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5" y="4470200"/>
            <a:ext cx="3940176" cy="22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72d88ef44_0_20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575" name="Google Shape;575;gc72d88ef44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25" y="1705500"/>
            <a:ext cx="7562850" cy="48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c72d88ef44_0_27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582" name="Google Shape;582;gc72d88ef44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775" y="1630125"/>
            <a:ext cx="7658101" cy="50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72d88ef44_0_34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589" name="Google Shape;589;gc72d88ef44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675" y="1568275"/>
            <a:ext cx="7267574" cy="502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72d88ef44_0_42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596" name="Google Shape;596;gc72d88ef44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350" y="1705500"/>
            <a:ext cx="7258050" cy="48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c72d88ef44_0_49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603" name="Google Shape;603;gc72d88ef44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800" y="1615625"/>
            <a:ext cx="7639050" cy="50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72d88ef44_0_56"/>
          <p:cNvSpPr txBox="1">
            <a:spLocks noGrp="1"/>
          </p:cNvSpPr>
          <p:nvPr>
            <p:ph type="title"/>
          </p:nvPr>
        </p:nvSpPr>
        <p:spPr>
          <a:xfrm>
            <a:off x="409575" y="952500"/>
            <a:ext cx="82296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Vacinas disponíveis contra Covid-19 </a:t>
            </a:r>
            <a:endParaRPr/>
          </a:p>
        </p:txBody>
      </p:sp>
      <p:pic>
        <p:nvPicPr>
          <p:cNvPr id="610" name="Google Shape;610;gc72d88ef44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650" y="1705500"/>
            <a:ext cx="7743825" cy="50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c72d88ef44_0_80"/>
          <p:cNvSpPr txBox="1">
            <a:spLocks noGrp="1"/>
          </p:cNvSpPr>
          <p:nvPr>
            <p:ph type="title"/>
          </p:nvPr>
        </p:nvSpPr>
        <p:spPr>
          <a:xfrm>
            <a:off x="457200" y="1172025"/>
            <a:ext cx="8229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Vacina:A proteção depende de:</a:t>
            </a:r>
            <a:endParaRPr/>
          </a:p>
        </p:txBody>
      </p:sp>
      <p:sp>
        <p:nvSpPr>
          <p:cNvPr id="617" name="Google Shape;617;gc72d88ef44_0_80"/>
          <p:cNvSpPr txBox="1">
            <a:spLocks noGrp="1"/>
          </p:cNvSpPr>
          <p:nvPr>
            <p:ph type="body" idx="1"/>
          </p:nvPr>
        </p:nvSpPr>
        <p:spPr>
          <a:xfrm>
            <a:off x="457200" y="2038800"/>
            <a:ext cx="8229600" cy="4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Grau de exposição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Risco Ocupacional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Distanciamento físico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Idade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Sexo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Raça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Comorbidades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Proteção coletiva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c72d88ef44_0_86"/>
          <p:cNvSpPr txBox="1">
            <a:spLocks noGrp="1"/>
          </p:cNvSpPr>
          <p:nvPr>
            <p:ph type="title"/>
          </p:nvPr>
        </p:nvSpPr>
        <p:spPr>
          <a:xfrm>
            <a:off x="457200" y="1172025"/>
            <a:ext cx="8229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Mesmo vacinado deve-se:</a:t>
            </a:r>
            <a:endParaRPr/>
          </a:p>
        </p:txBody>
      </p:sp>
      <p:sp>
        <p:nvSpPr>
          <p:cNvPr id="624" name="Google Shape;624;gc72d88ef44_0_86"/>
          <p:cNvSpPr txBox="1">
            <a:spLocks noGrp="1"/>
          </p:cNvSpPr>
          <p:nvPr>
            <p:ph type="body" idx="1"/>
          </p:nvPr>
        </p:nvSpPr>
        <p:spPr>
          <a:xfrm>
            <a:off x="457200" y="2038800"/>
            <a:ext cx="8229600" cy="4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Continuar usando máscara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Distanciamento social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Segurança: somente quando a coletividade estiver vacinada. Inclusive outros países.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/>
              <a:t>Você pode se infectar e transmitir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c72d88ef44_0_92"/>
          <p:cNvSpPr txBox="1">
            <a:spLocks noGrp="1"/>
          </p:cNvSpPr>
          <p:nvPr>
            <p:ph type="title"/>
          </p:nvPr>
        </p:nvSpPr>
        <p:spPr>
          <a:xfrm>
            <a:off x="278000" y="413325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pic>
        <p:nvPicPr>
          <p:cNvPr id="631" name="Google Shape;631;gc72d88ef44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00" y="966525"/>
            <a:ext cx="7525075" cy="57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c72d88ef44_0_112"/>
          <p:cNvSpPr txBox="1">
            <a:spLocks noGrp="1"/>
          </p:cNvSpPr>
          <p:nvPr>
            <p:ph type="title"/>
          </p:nvPr>
        </p:nvSpPr>
        <p:spPr>
          <a:xfrm>
            <a:off x="266700" y="571500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pic>
        <p:nvPicPr>
          <p:cNvPr id="638" name="Google Shape;638;gc72d88ef44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5200" y="1095050"/>
            <a:ext cx="7191375" cy="56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719e23989_0_33"/>
          <p:cNvSpPr txBox="1"/>
          <p:nvPr/>
        </p:nvSpPr>
        <p:spPr>
          <a:xfrm>
            <a:off x="5940152" y="52292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9" name="Google Shape;249;gc719e23989_0_33"/>
          <p:cNvSpPr txBox="1">
            <a:spLocks noGrp="1"/>
          </p:cNvSpPr>
          <p:nvPr>
            <p:ph type="title"/>
          </p:nvPr>
        </p:nvSpPr>
        <p:spPr>
          <a:xfrm>
            <a:off x="457200" y="764700"/>
            <a:ext cx="63342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Um pouco de História : Grandes Pandemias</a:t>
            </a:r>
            <a:endParaRPr/>
          </a:p>
        </p:txBody>
      </p:sp>
      <p:sp>
        <p:nvSpPr>
          <p:cNvPr id="250" name="Google Shape;250;gc719e23989_0_33"/>
          <p:cNvSpPr txBox="1"/>
          <p:nvPr/>
        </p:nvSpPr>
        <p:spPr>
          <a:xfrm>
            <a:off x="251525" y="1556800"/>
            <a:ext cx="83370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Vírus H1N1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Mortalidade: 40 milhões em 2 anos.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Recomendações: uso de máscaras, evitar ambientes fechados, distanciamento social.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Char char="-"/>
            </a:pPr>
            <a:r>
              <a:rPr lang="pt-BR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Primeiras Fakes News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1" name="Google Shape;251;gc719e23989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c719e23989_0_33"/>
          <p:cNvSpPr/>
          <p:nvPr/>
        </p:nvSpPr>
        <p:spPr>
          <a:xfrm>
            <a:off x="368300" y="1860550"/>
            <a:ext cx="3562200" cy="495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Gripe Espanhola - 1918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c719e23989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75" y="4454600"/>
            <a:ext cx="4194267" cy="21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c719e23989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4229100"/>
            <a:ext cx="4456267" cy="25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cc8de14d3d_0_0"/>
          <p:cNvSpPr txBox="1">
            <a:spLocks noGrp="1"/>
          </p:cNvSpPr>
          <p:nvPr>
            <p:ph type="title"/>
          </p:nvPr>
        </p:nvSpPr>
        <p:spPr>
          <a:xfrm>
            <a:off x="266700" y="571500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pic>
        <p:nvPicPr>
          <p:cNvPr id="645" name="Google Shape;645;gcc8de14d3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" y="1575625"/>
            <a:ext cx="8496725" cy="37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cc8de14d3d_0_8"/>
          <p:cNvSpPr txBox="1">
            <a:spLocks noGrp="1"/>
          </p:cNvSpPr>
          <p:nvPr>
            <p:ph type="title"/>
          </p:nvPr>
        </p:nvSpPr>
        <p:spPr>
          <a:xfrm>
            <a:off x="266700" y="571500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pic>
        <p:nvPicPr>
          <p:cNvPr id="652" name="Google Shape;652;gcc8de14d3d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" y="1305475"/>
            <a:ext cx="8804874" cy="50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c72d88ef44_0_119"/>
          <p:cNvSpPr txBox="1">
            <a:spLocks noGrp="1"/>
          </p:cNvSpPr>
          <p:nvPr>
            <p:ph type="title"/>
          </p:nvPr>
        </p:nvSpPr>
        <p:spPr>
          <a:xfrm>
            <a:off x="266700" y="571500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pic>
        <p:nvPicPr>
          <p:cNvPr id="659" name="Google Shape;659;gc72d88ef44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6950" y="2538850"/>
            <a:ext cx="4915851" cy="330995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c72d88ef44_0_119"/>
          <p:cNvSpPr/>
          <p:nvPr/>
        </p:nvSpPr>
        <p:spPr>
          <a:xfrm>
            <a:off x="4724400" y="1738750"/>
            <a:ext cx="3771900" cy="4404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PROTEÍNA SPIKE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c72d88ef44_0_119"/>
          <p:cNvSpPr txBox="1"/>
          <p:nvPr/>
        </p:nvSpPr>
        <p:spPr>
          <a:xfrm>
            <a:off x="195550" y="2615050"/>
            <a:ext cx="34101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Variante Inglesa</a:t>
            </a:r>
            <a:endParaRPr sz="25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Variante Sul- Africana</a:t>
            </a:r>
            <a:endParaRPr sz="25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Variante Brasileira</a:t>
            </a:r>
            <a:endParaRPr sz="25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c72d88ef44_0_127"/>
          <p:cNvSpPr txBox="1">
            <a:spLocks noGrp="1"/>
          </p:cNvSpPr>
          <p:nvPr>
            <p:ph type="title"/>
          </p:nvPr>
        </p:nvSpPr>
        <p:spPr>
          <a:xfrm>
            <a:off x="266700" y="571500"/>
            <a:ext cx="8229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Variantes virais</a:t>
            </a:r>
            <a:endParaRPr/>
          </a:p>
        </p:txBody>
      </p:sp>
      <p:sp>
        <p:nvSpPr>
          <p:cNvPr id="668" name="Google Shape;668;gc72d88ef44_0_127"/>
          <p:cNvSpPr/>
          <p:nvPr/>
        </p:nvSpPr>
        <p:spPr>
          <a:xfrm>
            <a:off x="3729325" y="929025"/>
            <a:ext cx="3048000" cy="3288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VARIANTE P1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gc72d88ef44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250" y="1309375"/>
            <a:ext cx="6486526" cy="532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c72d88ef44_0_127"/>
          <p:cNvSpPr/>
          <p:nvPr/>
        </p:nvSpPr>
        <p:spPr>
          <a:xfrm>
            <a:off x="6110575" y="5639250"/>
            <a:ext cx="2743200" cy="28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OBSERVATÓRIO FIOCRUZ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cae29422ef_0_125"/>
          <p:cNvSpPr txBox="1">
            <a:spLocks noGrp="1"/>
          </p:cNvSpPr>
          <p:nvPr>
            <p:ph type="title"/>
          </p:nvPr>
        </p:nvSpPr>
        <p:spPr>
          <a:xfrm>
            <a:off x="197350" y="465075"/>
            <a:ext cx="65877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Tratamento</a:t>
            </a:r>
            <a:endParaRPr/>
          </a:p>
        </p:txBody>
      </p:sp>
      <p:pic>
        <p:nvPicPr>
          <p:cNvPr id="677" name="Google Shape;677;gcae29422ef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25" y="1158675"/>
            <a:ext cx="8157300" cy="560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c9f75ec3b6_0_1"/>
          <p:cNvSpPr txBox="1">
            <a:spLocks noGrp="1"/>
          </p:cNvSpPr>
          <p:nvPr>
            <p:ph type="title"/>
          </p:nvPr>
        </p:nvSpPr>
        <p:spPr>
          <a:xfrm>
            <a:off x="197350" y="465075"/>
            <a:ext cx="65877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Tratamento</a:t>
            </a:r>
            <a:endParaRPr/>
          </a:p>
        </p:txBody>
      </p:sp>
      <p:pic>
        <p:nvPicPr>
          <p:cNvPr id="684" name="Google Shape;684;gc9f75ec3b6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525" y="1163225"/>
            <a:ext cx="7276025" cy="55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cae29422ef_0_7"/>
          <p:cNvSpPr txBox="1">
            <a:spLocks noGrp="1"/>
          </p:cNvSpPr>
          <p:nvPr>
            <p:ph type="title"/>
          </p:nvPr>
        </p:nvSpPr>
        <p:spPr>
          <a:xfrm>
            <a:off x="427300" y="477975"/>
            <a:ext cx="63201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Para refletir</a:t>
            </a:r>
            <a:endParaRPr/>
          </a:p>
        </p:txBody>
      </p:sp>
      <p:sp>
        <p:nvSpPr>
          <p:cNvPr id="691" name="Google Shape;691;gcae29422ef_0_7"/>
          <p:cNvSpPr/>
          <p:nvPr/>
        </p:nvSpPr>
        <p:spPr>
          <a:xfrm>
            <a:off x="427300" y="1218925"/>
            <a:ext cx="6865500" cy="945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ano era 1666, uma epidemia de Peste Bubônica assolou Londres...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gcae29422ef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50" y="2294975"/>
            <a:ext cx="5761601" cy="4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cae29422ef_0_14"/>
          <p:cNvSpPr txBox="1">
            <a:spLocks noGrp="1"/>
          </p:cNvSpPr>
          <p:nvPr>
            <p:ph type="title"/>
          </p:nvPr>
        </p:nvSpPr>
        <p:spPr>
          <a:xfrm>
            <a:off x="325625" y="692650"/>
            <a:ext cx="63201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Para refletir</a:t>
            </a:r>
            <a:endParaRPr/>
          </a:p>
        </p:txBody>
      </p:sp>
      <p:pic>
        <p:nvPicPr>
          <p:cNvPr id="699" name="Google Shape;699;gcae29422ef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775" y="1915575"/>
            <a:ext cx="5033574" cy="428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cae29422ef_0_14"/>
          <p:cNvSpPr/>
          <p:nvPr/>
        </p:nvSpPr>
        <p:spPr>
          <a:xfrm>
            <a:off x="5530825" y="2751650"/>
            <a:ext cx="3547500" cy="7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Isaac Newton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ae29422ef_0_0"/>
          <p:cNvSpPr txBox="1">
            <a:spLocks noGrp="1"/>
          </p:cNvSpPr>
          <p:nvPr>
            <p:ph type="body" idx="1"/>
          </p:nvPr>
        </p:nvSpPr>
        <p:spPr>
          <a:xfrm>
            <a:off x="183375" y="1054400"/>
            <a:ext cx="8817300" cy="3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pt-BR" sz="3400"/>
              <a:t>“ A humanidade, com a ajuda da sua inteligência, levou milhares de anos para colonizar toda a Terra.</a:t>
            </a:r>
            <a:endParaRPr sz="34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 sz="34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pt-BR" sz="3400"/>
              <a:t>Um vírus, com a ajuda da ignorância humana, levou apenas algumas semanas.”</a:t>
            </a:r>
            <a:endParaRPr sz="3400"/>
          </a:p>
        </p:txBody>
      </p:sp>
      <p:sp>
        <p:nvSpPr>
          <p:cNvPr id="707" name="Google Shape;707;gcae29422ef_0_0"/>
          <p:cNvSpPr txBox="1"/>
          <p:nvPr/>
        </p:nvSpPr>
        <p:spPr>
          <a:xfrm>
            <a:off x="4399125" y="4498250"/>
            <a:ext cx="3730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Georgia"/>
              <a:buChar char="-"/>
            </a:pPr>
            <a:r>
              <a:rPr lang="pt-BR" sz="29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Eu que inventei</a:t>
            </a:r>
            <a:endParaRPr sz="29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"/>
          <p:cNvSpPr txBox="1">
            <a:spLocks noGrp="1"/>
          </p:cNvSpPr>
          <p:nvPr>
            <p:ph type="title"/>
          </p:nvPr>
        </p:nvSpPr>
        <p:spPr>
          <a:xfrm>
            <a:off x="442210" y="70828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pt-BR" b="1"/>
              <a:t>Referências</a:t>
            </a:r>
            <a:endParaRPr b="1"/>
          </a:p>
        </p:txBody>
      </p:sp>
      <p:sp>
        <p:nvSpPr>
          <p:cNvPr id="713" name="Google Shape;713;p10"/>
          <p:cNvSpPr txBox="1">
            <a:spLocks noGrp="1"/>
          </p:cNvSpPr>
          <p:nvPr>
            <p:ph type="body" idx="1"/>
          </p:nvPr>
        </p:nvSpPr>
        <p:spPr>
          <a:xfrm>
            <a:off x="457200" y="1963711"/>
            <a:ext cx="8229600" cy="461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Brasil. Ministério da Saúde. Secretaria de Vigilância em Saúde. Departamento de Análise em Saúde e Doenças não Transmissíveis. Guia de vigilância epidemiológica Emergência de saúde pública de Importância nacional pela Doença pelo coronavírus 2019 – covid-19 [recurso eletrônico] / Ministério da Saúde, Secretaria de Vigilância em Saúde. – Brasília : Ministério da Saúde, 2021.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Boni, MF, Lemey, P., Jiang, X. </a:t>
            </a:r>
            <a:r>
              <a:rPr lang="pt-BR" sz="1200" i="1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et al. 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Origens evolutivas da linhagem do sarbecovírus SARS-CoV-2 responsável pela pandemia de COVID-19. </a:t>
            </a:r>
            <a:r>
              <a:rPr lang="pt-BR" sz="1200" i="1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 Microbiol </a:t>
            </a:r>
            <a:r>
              <a:rPr lang="pt-BR" sz="12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5, 1408-1417 (2020). https://doi.org/10.1038/s41564-020-0771-4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https://www.3m.com.br/3M/pt_BR/3m-do-brasil/todos-os-produtos-3m-do-brasil/~/Todos-os-Produtos-3M/Equipamento-de-prote%C3%A7%C3%A3o-pessoal/Respiradores-Descart%C3%A1veis/?N=5002385+8706946+8711017+8720539+8720542+3294857441&amp;rt=r3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https://www.cnnbrasil.com.br/saude/2021/01/29/especialistas-aprovam-uso-de-duas-mascaras-para-ampliar-protecao-contra-covid-19</a:t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https://portal.fiocruz.br/observatorio-covid-19</a:t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https://www.paho.org/pt/covid19</a:t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https://www.unasus.gov.br/especial/covid19/</a:t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https://www.gov.br/anvisa/pt-br/assuntos/paf/coronavirus</a:t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pt-BR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Zanandrez, L.  Como se proteger da  COVID-19? Ebook. Olá Ciência, 2020.</a:t>
            </a:r>
            <a:endParaRPr/>
          </a:p>
          <a:p>
            <a:pPr marL="457200" lvl="0" indent="-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Arial"/>
              <a:buNone/>
            </a:pP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719e23989_0_44"/>
          <p:cNvSpPr txBox="1"/>
          <p:nvPr/>
        </p:nvSpPr>
        <p:spPr>
          <a:xfrm>
            <a:off x="5940152" y="52292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0" name="Google Shape;260;gc719e23989_0_44"/>
          <p:cNvSpPr txBox="1">
            <a:spLocks noGrp="1"/>
          </p:cNvSpPr>
          <p:nvPr>
            <p:ph type="title"/>
          </p:nvPr>
        </p:nvSpPr>
        <p:spPr>
          <a:xfrm>
            <a:off x="457200" y="764700"/>
            <a:ext cx="63342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Um pouco de História : Grandes Pandemias</a:t>
            </a:r>
            <a:endParaRPr/>
          </a:p>
        </p:txBody>
      </p:sp>
      <p:sp>
        <p:nvSpPr>
          <p:cNvPr id="261" name="Google Shape;261;gc719e23989_0_44"/>
          <p:cNvSpPr txBox="1"/>
          <p:nvPr/>
        </p:nvSpPr>
        <p:spPr>
          <a:xfrm>
            <a:off x="251525" y="1556800"/>
            <a:ext cx="7994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eorgia"/>
              <a:buChar char="-"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Vírus HIV</a:t>
            </a:r>
            <a:endParaRPr sz="22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eorgia"/>
              <a:buChar char="-"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Mortalidade: 25 milhões de pessoas desde 1981</a:t>
            </a:r>
            <a:endParaRPr sz="22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eorgia"/>
              <a:buChar char="-"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Transmissão: relações sexuais, mãe/filho, transfusão de sangue, compartilhar objetos perfuro-cortantes</a:t>
            </a:r>
            <a:endParaRPr sz="22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2" name="Google Shape;262;gc719e23989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c719e23989_0_44"/>
          <p:cNvSpPr/>
          <p:nvPr/>
        </p:nvSpPr>
        <p:spPr>
          <a:xfrm>
            <a:off x="368300" y="1612900"/>
            <a:ext cx="7296300" cy="695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AIDS: maior pandemia que está acontecendo atualmente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c719e23989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3904850"/>
            <a:ext cx="5349875" cy="28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c72d88ef44_0_160"/>
          <p:cNvSpPr txBox="1">
            <a:spLocks noGrp="1"/>
          </p:cNvSpPr>
          <p:nvPr>
            <p:ph type="title"/>
          </p:nvPr>
        </p:nvSpPr>
        <p:spPr>
          <a:xfrm>
            <a:off x="6434425" y="2781300"/>
            <a:ext cx="24858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>
                <a:solidFill>
                  <a:schemeClr val="dk1"/>
                </a:solidFill>
                <a:highlight>
                  <a:srgbClr val="00FF00"/>
                </a:highlight>
              </a:rPr>
              <a:t>Obrigada!</a:t>
            </a:r>
            <a:endParaRPr>
              <a:solidFill>
                <a:schemeClr val="dk1"/>
              </a:solidFill>
              <a:highlight>
                <a:srgbClr val="00FF00"/>
              </a:highlight>
            </a:endParaRPr>
          </a:p>
        </p:txBody>
      </p:sp>
      <p:pic>
        <p:nvPicPr>
          <p:cNvPr id="720" name="Google Shape;720;gc72d88ef44_0_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75" y="452875"/>
            <a:ext cx="5772149" cy="619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719e23989_0_16"/>
          <p:cNvSpPr txBox="1">
            <a:spLocks noGrp="1"/>
          </p:cNvSpPr>
          <p:nvPr>
            <p:ph type="title"/>
          </p:nvPr>
        </p:nvSpPr>
        <p:spPr>
          <a:xfrm>
            <a:off x="361950" y="647700"/>
            <a:ext cx="74550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pt-BR"/>
              <a:t>Coronavírus- Origem</a:t>
            </a:r>
            <a:endParaRPr/>
          </a:p>
        </p:txBody>
      </p:sp>
      <p:sp>
        <p:nvSpPr>
          <p:cNvPr id="271" name="Google Shape;271;gc719e23989_0_16"/>
          <p:cNvSpPr txBox="1">
            <a:spLocks noGrp="1"/>
          </p:cNvSpPr>
          <p:nvPr>
            <p:ph type="body" idx="1"/>
          </p:nvPr>
        </p:nvSpPr>
        <p:spPr>
          <a:xfrm>
            <a:off x="311150" y="1558925"/>
            <a:ext cx="8229600" cy="4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12575"/>
              <a:buNone/>
            </a:pPr>
            <a:r>
              <a:rPr lang="pt-BR"/>
              <a:t>- </a:t>
            </a:r>
            <a:r>
              <a:rPr lang="pt-BR" sz="2200"/>
              <a:t>Origem: morcego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452"/>
              <a:buNone/>
            </a:pPr>
            <a:r>
              <a:rPr lang="pt-BR" sz="2200"/>
              <a:t>-  Intermediário: gato selvagem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452"/>
              <a:buNone/>
            </a:pPr>
            <a:r>
              <a:rPr lang="pt-BR" sz="2200"/>
              <a:t>-  Mortalidade: maior que 10%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452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8107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/>
              <a:t>Origem : morcego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/>
              <a:t>Intermediário: camelo/dromedário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/>
              <a:t>Mortalidade: 20-30%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452"/>
              <a:buNone/>
            </a:pP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88452"/>
              <a:buNone/>
            </a:pPr>
            <a:endParaRPr sz="2200"/>
          </a:p>
          <a:p>
            <a: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8107"/>
              <a:buNone/>
            </a:pP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>
                <a:solidFill>
                  <a:schemeClr val="dk1"/>
                </a:solidFill>
              </a:rPr>
              <a:t>Origem: morcego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/>
              <a:t>Intermediário: pangolin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Char char="-"/>
            </a:pPr>
            <a:r>
              <a:rPr lang="pt-BR" sz="2200"/>
              <a:t>Mortalidade: 3% ( geral)</a:t>
            </a:r>
            <a:endParaRPr sz="2200"/>
          </a:p>
        </p:txBody>
      </p:sp>
      <p:sp>
        <p:nvSpPr>
          <p:cNvPr id="272" name="Google Shape;272;gc719e23989_0_16"/>
          <p:cNvSpPr/>
          <p:nvPr/>
        </p:nvSpPr>
        <p:spPr>
          <a:xfrm>
            <a:off x="311150" y="1195375"/>
            <a:ext cx="3248100" cy="438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SARS- CoV (2002)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c719e23989_0_16"/>
          <p:cNvSpPr/>
          <p:nvPr/>
        </p:nvSpPr>
        <p:spPr>
          <a:xfrm>
            <a:off x="361950" y="2798216"/>
            <a:ext cx="3333900" cy="3555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MERS- CoV (2012)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c719e23989_0_16"/>
          <p:cNvSpPr/>
          <p:nvPr/>
        </p:nvSpPr>
        <p:spPr>
          <a:xfrm>
            <a:off x="444043" y="4267646"/>
            <a:ext cx="2981400" cy="4383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SARS- CoV 2 (2019)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c719e23989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7150" y="2168525"/>
            <a:ext cx="3571876" cy="25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Como a COVID-19 é transmitida?</a:t>
            </a:r>
            <a:endParaRPr/>
          </a:p>
        </p:txBody>
      </p:sp>
      <p:sp>
        <p:nvSpPr>
          <p:cNvPr id="281" name="Google Shape;281;p1"/>
          <p:cNvSpPr txBox="1"/>
          <p:nvPr/>
        </p:nvSpPr>
        <p:spPr>
          <a:xfrm>
            <a:off x="374755" y="3237875"/>
            <a:ext cx="8334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Gotículas de tamanhos maiores (distanciamento de 1,5m);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 O problema são as gotículas menores (aerossóis) – ventilação;</a:t>
            </a:r>
            <a:endParaRPr sz="24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2" name="Google Shape;28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"/>
          <p:cNvSpPr/>
          <p:nvPr/>
        </p:nvSpPr>
        <p:spPr>
          <a:xfrm>
            <a:off x="353308" y="1738860"/>
            <a:ext cx="8056200" cy="12891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principal forma é através de GOTÍCULAS CONTAMINADAS produzidas durante a respiração, fala, canto, tosse ou espirro.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"/>
          <p:cNvPicPr preferRelativeResize="0"/>
          <p:nvPr/>
        </p:nvPicPr>
        <p:blipFill rotWithShape="1">
          <a:blip r:embed="rId4">
            <a:alphaModFix/>
          </a:blip>
          <a:srcRect l="14107" t="15988" r="18518" b="6580"/>
          <a:stretch/>
        </p:blipFill>
        <p:spPr>
          <a:xfrm>
            <a:off x="2213079" y="4220512"/>
            <a:ext cx="3638549" cy="235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"/>
          <p:cNvSpPr txBox="1"/>
          <p:nvPr/>
        </p:nvSpPr>
        <p:spPr>
          <a:xfrm>
            <a:off x="5940152" y="5229200"/>
            <a:ext cx="30243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0" name="Google Shape;290;p2"/>
          <p:cNvSpPr txBox="1">
            <a:spLocks noGrp="1"/>
          </p:cNvSpPr>
          <p:nvPr>
            <p:ph type="title"/>
          </p:nvPr>
        </p:nvSpPr>
        <p:spPr>
          <a:xfrm>
            <a:off x="457199" y="764700"/>
            <a:ext cx="76824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Trebuchet MS"/>
              <a:buNone/>
            </a:pPr>
            <a:r>
              <a:rPr lang="pt-BR" b="1"/>
              <a:t>Como a COVID-19 é transmitida?</a:t>
            </a:r>
            <a:endParaRPr/>
          </a:p>
        </p:txBody>
      </p:sp>
      <p:pic>
        <p:nvPicPr>
          <p:cNvPr id="291" name="Google Shape;2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6416" y="642167"/>
            <a:ext cx="720080" cy="651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2"/>
          <p:cNvGrpSpPr/>
          <p:nvPr/>
        </p:nvGrpSpPr>
        <p:grpSpPr>
          <a:xfrm>
            <a:off x="704538" y="1828801"/>
            <a:ext cx="7659971" cy="4681024"/>
            <a:chOff x="95552" y="0"/>
            <a:chExt cx="7458578" cy="4471163"/>
          </a:xfrm>
        </p:grpSpPr>
        <p:sp>
          <p:nvSpPr>
            <p:cNvPr id="293" name="Google Shape;293;p2"/>
            <p:cNvSpPr/>
            <p:nvPr/>
          </p:nvSpPr>
          <p:spPr>
            <a:xfrm>
              <a:off x="95552" y="1932"/>
              <a:ext cx="3851353" cy="2231694"/>
            </a:xfrm>
            <a:prstGeom prst="rect">
              <a:avLst/>
            </a:prstGeom>
            <a:gradFill>
              <a:gsLst>
                <a:gs pos="0">
                  <a:srgbClr val="A56FC4"/>
                </a:gs>
                <a:gs pos="100000">
                  <a:srgbClr val="DCAEFB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 txBox="1"/>
            <p:nvPr/>
          </p:nvSpPr>
          <p:spPr>
            <a:xfrm>
              <a:off x="95552" y="1932"/>
              <a:ext cx="3570600" cy="21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Toque do aperto de mãos contaminadas seguido do toque nos olhos, nariz ou boca;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5" name="Google Shape;295;p2"/>
            <p:cNvSpPr txBox="1"/>
            <p:nvPr/>
          </p:nvSpPr>
          <p:spPr>
            <a:xfrm>
              <a:off x="3942076" y="0"/>
              <a:ext cx="3570600" cy="21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6" name="Google Shape;296;p2"/>
            <p:cNvSpPr txBox="1"/>
            <p:nvPr/>
          </p:nvSpPr>
          <p:spPr>
            <a:xfrm>
              <a:off x="122581" y="2357710"/>
              <a:ext cx="3570600" cy="21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73754" y="2328863"/>
              <a:ext cx="3780376" cy="2142300"/>
            </a:xfrm>
            <a:prstGeom prst="rect">
              <a:avLst/>
            </a:prstGeom>
            <a:gradFill>
              <a:gsLst>
                <a:gs pos="0">
                  <a:srgbClr val="DDC256"/>
                </a:gs>
                <a:gs pos="100000">
                  <a:srgbClr val="FFF49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 txBox="1"/>
            <p:nvPr/>
          </p:nvSpPr>
          <p:spPr>
            <a:xfrm>
              <a:off x="3655557" y="2208942"/>
              <a:ext cx="3778653" cy="21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Objetos ou superfícies contaminadas, como celulares, mesas, talheres, maçanetas, brinquedos, teclados de computador etc.</a:t>
              </a:r>
              <a:endPara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o">
  <a:themeElements>
    <a:clrScheme name="Ápice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o">
  <a:themeElements>
    <a:clrScheme name="Ápice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1638</Words>
  <Application>Microsoft Office PowerPoint</Application>
  <PresentationFormat>Apresentação na tela (4:3)</PresentationFormat>
  <Paragraphs>249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60</vt:i4>
      </vt:variant>
    </vt:vector>
  </HeadingPairs>
  <TitlesOfParts>
    <vt:vector size="69" baseType="lpstr">
      <vt:lpstr>Arial</vt:lpstr>
      <vt:lpstr>Calibri</vt:lpstr>
      <vt:lpstr>Trebuchet MS</vt:lpstr>
      <vt:lpstr>Georgia</vt:lpstr>
      <vt:lpstr>Times New Roman</vt:lpstr>
      <vt:lpstr>Roboto</vt:lpstr>
      <vt:lpstr>Noto Sans Symbols</vt:lpstr>
      <vt:lpstr>Urbano</vt:lpstr>
      <vt:lpstr>Urbano</vt:lpstr>
      <vt:lpstr>COVID-19</vt:lpstr>
      <vt:lpstr>Slide 2</vt:lpstr>
      <vt:lpstr>Um pouco de História : Grandes Pandemias</vt:lpstr>
      <vt:lpstr>Um pouco de História : Grandes Pandemias</vt:lpstr>
      <vt:lpstr>Um pouco de História : Grandes Pandemias</vt:lpstr>
      <vt:lpstr>Um pouco de História : Grandes Pandemias</vt:lpstr>
      <vt:lpstr>Coronavírus- Origem</vt:lpstr>
      <vt:lpstr>Como a COVID-19 é transmitida?</vt:lpstr>
      <vt:lpstr>Como a COVID-19 é transmitida?</vt:lpstr>
      <vt:lpstr>Como a COVID-19 é transmitida?</vt:lpstr>
      <vt:lpstr>Período de Incubação</vt:lpstr>
      <vt:lpstr>Período de Transmissibilidade</vt:lpstr>
      <vt:lpstr>Manifestações Clínicas da COVID-19</vt:lpstr>
      <vt:lpstr>Manifestações Clínicas da COVID-19</vt:lpstr>
      <vt:lpstr>Por que é importante se proteger da COVID-19?</vt:lpstr>
      <vt:lpstr>Slide 16</vt:lpstr>
      <vt:lpstr>Como se proteger da COVID-19?</vt:lpstr>
      <vt:lpstr>Como se proteger da COVID-19?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Riscos de Contágio</vt:lpstr>
      <vt:lpstr>Slide 31</vt:lpstr>
      <vt:lpstr>Slide 32</vt:lpstr>
      <vt:lpstr>Slide 33</vt:lpstr>
      <vt:lpstr>Slide 34</vt:lpstr>
      <vt:lpstr>Slide 35</vt:lpstr>
      <vt:lpstr>O resultado dos testes para coronavírus pode ser:</vt:lpstr>
      <vt:lpstr>Vacinas e Imunidade</vt:lpstr>
      <vt:lpstr>Vacinas e Imunidade</vt:lpstr>
      <vt:lpstr>Tipos de vacinas</vt:lpstr>
      <vt:lpstr>Vacinas disponíveis contra Covid-19 </vt:lpstr>
      <vt:lpstr>Vacinas disponíveis contra Covid-19 </vt:lpstr>
      <vt:lpstr>Vacinas disponíveis contra Covid-19 </vt:lpstr>
      <vt:lpstr>Vacinas disponíveis contra Covid-19 </vt:lpstr>
      <vt:lpstr>Vacinas disponíveis contra Covid-19 </vt:lpstr>
      <vt:lpstr>Vacinas disponíveis contra Covid-19 </vt:lpstr>
      <vt:lpstr>Vacina:A proteção depende de:</vt:lpstr>
      <vt:lpstr>Mesmo vacinado deve-se:</vt:lpstr>
      <vt:lpstr>Variantes virais</vt:lpstr>
      <vt:lpstr>Variantes virais</vt:lpstr>
      <vt:lpstr>Variantes virais</vt:lpstr>
      <vt:lpstr>Variantes virais</vt:lpstr>
      <vt:lpstr>Variantes virais</vt:lpstr>
      <vt:lpstr>Variantes virais</vt:lpstr>
      <vt:lpstr>Tratamento</vt:lpstr>
      <vt:lpstr>Tratamento</vt:lpstr>
      <vt:lpstr>Para refletir</vt:lpstr>
      <vt:lpstr>Para refletir</vt:lpstr>
      <vt:lpstr>Slide 58</vt:lpstr>
      <vt:lpstr>Referências</vt:lpstr>
      <vt:lpstr>Obrigada!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creator>Haulison</dc:creator>
  <cp:lastModifiedBy>agnes pinto</cp:lastModifiedBy>
  <cp:revision>1</cp:revision>
  <dcterms:created xsi:type="dcterms:W3CDTF">2014-09-16T20:44:56Z</dcterms:created>
  <dcterms:modified xsi:type="dcterms:W3CDTF">2021-03-29T17:29:19Z</dcterms:modified>
</cp:coreProperties>
</file>