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DC508F94-944A-48DF-89CC-421A774E88FD}" type="datetimeFigureOut">
              <a:rPr lang="pt-BR" smtClean="0"/>
              <a:t>26/11/2021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116656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C508F94-944A-48DF-89CC-421A774E88FD}" type="datetimeFigureOut">
              <a:rPr lang="pt-BR" smtClean="0"/>
              <a:t>26/11/2021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355446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C508F94-944A-48DF-89CC-421A774E88FD}" type="datetimeFigureOut">
              <a:rPr lang="pt-BR" smtClean="0"/>
              <a:t>26/11/2021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192663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C508F94-944A-48DF-89CC-421A774E88FD}" type="datetimeFigureOut">
              <a:rPr lang="pt-BR" smtClean="0"/>
              <a:t>26/11/2021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369843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DC508F94-944A-48DF-89CC-421A774E88FD}" type="datetimeFigureOut">
              <a:rPr lang="pt-BR" smtClean="0"/>
              <a:t>26/11/2021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1530100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DC508F94-944A-48DF-89CC-421A774E88FD}" type="datetimeFigureOut">
              <a:rPr lang="pt-BR" smtClean="0"/>
              <a:t>26/11/2021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404744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DC508F94-944A-48DF-89CC-421A774E88FD}" type="datetimeFigureOut">
              <a:rPr lang="pt-BR" smtClean="0"/>
              <a:t>26/11/2021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356114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DC508F94-944A-48DF-89CC-421A774E88FD}" type="datetimeFigureOut">
              <a:rPr lang="pt-BR" smtClean="0"/>
              <a:t>26/11/2021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356537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C508F94-944A-48DF-89CC-421A774E88FD}" type="datetimeFigureOut">
              <a:rPr lang="pt-BR" smtClean="0"/>
              <a:t>26/11/2021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174519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C508F94-944A-48DF-89CC-421A774E88FD}" type="datetimeFigureOut">
              <a:rPr lang="pt-BR" smtClean="0"/>
              <a:t>26/11/2021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320162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C508F94-944A-48DF-89CC-421A774E88FD}" type="datetimeFigureOut">
              <a:rPr lang="pt-BR" smtClean="0"/>
              <a:t>26/11/2021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700E3C-B9B8-477C-8F63-67C7AB87D412}" type="slidenum">
              <a:rPr lang="pt-BR" smtClean="0"/>
              <a:t>‹nº›</a:t>
            </a:fld>
            <a:endParaRPr lang="pt-BR"/>
          </a:p>
        </p:txBody>
      </p:sp>
    </p:spTree>
    <p:extLst>
      <p:ext uri="{BB962C8B-B14F-4D97-AF65-F5344CB8AC3E}">
        <p14:creationId xmlns:p14="http://schemas.microsoft.com/office/powerpoint/2010/main" val="55922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08F94-944A-48DF-89CC-421A774E88FD}" type="datetimeFigureOut">
              <a:rPr lang="pt-BR" smtClean="0"/>
              <a:t>26/11/2021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00E3C-B9B8-477C-8F63-67C7AB87D412}" type="slidenum">
              <a:rPr lang="pt-BR" smtClean="0"/>
              <a:t>‹nº›</a:t>
            </a:fld>
            <a:endParaRPr lang="pt-BR"/>
          </a:p>
        </p:txBody>
      </p:sp>
    </p:spTree>
    <p:extLst>
      <p:ext uri="{BB962C8B-B14F-4D97-AF65-F5344CB8AC3E}">
        <p14:creationId xmlns:p14="http://schemas.microsoft.com/office/powerpoint/2010/main" val="101431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planalto.gov.br/ccivil_03/leis/l9394.htm#art59a" TargetMode="External"/><Relationship Id="rId2" Type="http://schemas.openxmlformats.org/officeDocument/2006/relationships/hyperlink" Target="http://www.planalto.gov.br/ccivil_03/_Ato2011-2014/2013/Lei/L12796.htm#art1"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5-2018/2015/Lei/L13234.htm#art2"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
            <a:ext cx="9680620" cy="1828799"/>
          </a:xfrm>
        </p:spPr>
        <p:txBody>
          <a:bodyPr>
            <a:normAutofit/>
          </a:bodyPr>
          <a:lstStyle/>
          <a:p>
            <a:r>
              <a:rPr lang="pt-BR" dirty="0">
                <a:solidFill>
                  <a:srgbClr val="0070C0"/>
                </a:solidFill>
              </a:rPr>
              <a:t>ALTAS HABILIDADES/SUPERDOTAÇÃO </a:t>
            </a:r>
          </a:p>
        </p:txBody>
      </p:sp>
      <p:sp>
        <p:nvSpPr>
          <p:cNvPr id="3" name="Subtítulo 2"/>
          <p:cNvSpPr>
            <a:spLocks noGrp="1"/>
          </p:cNvSpPr>
          <p:nvPr>
            <p:ph type="subTitle" idx="1"/>
          </p:nvPr>
        </p:nvSpPr>
        <p:spPr>
          <a:xfrm>
            <a:off x="0" y="2047741"/>
            <a:ext cx="12192000" cy="4810259"/>
          </a:xfrm>
        </p:spPr>
        <p:txBody>
          <a:bodyPr>
            <a:normAutofit/>
          </a:bodyPr>
          <a:lstStyle/>
          <a:p>
            <a:endParaRPr lang="pt-BR" dirty="0"/>
          </a:p>
          <a:p>
            <a:r>
              <a:rPr lang="pt-BR" dirty="0"/>
              <a:t>De acordo com a Organização Mundial da Saúde (OMS), </a:t>
            </a:r>
            <a:r>
              <a:rPr lang="pt-BR" b="1" dirty="0"/>
              <a:t>cerca de 8% da população mundial </a:t>
            </a:r>
            <a:r>
              <a:rPr lang="pt-BR" dirty="0"/>
              <a:t>tem altas habilidades. </a:t>
            </a:r>
            <a:r>
              <a:rPr lang="pt-BR" b="1" dirty="0"/>
              <a:t>Desses, cerca de 10 milhões estão no Brasil.</a:t>
            </a:r>
          </a:p>
          <a:p>
            <a:r>
              <a:rPr lang="pt-BR" dirty="0"/>
              <a:t>O Brasil </a:t>
            </a:r>
            <a:r>
              <a:rPr lang="pt-BR" b="1" dirty="0"/>
              <a:t>tem 19.699 alunos </a:t>
            </a:r>
            <a:r>
              <a:rPr lang="pt-BR" dirty="0"/>
              <a:t>com </a:t>
            </a:r>
            <a:r>
              <a:rPr lang="pt-BR" dirty="0" err="1"/>
              <a:t>superdotação</a:t>
            </a:r>
            <a:r>
              <a:rPr lang="pt-BR" dirty="0"/>
              <a:t> ou altas habilidades matriculados na educação básica em todo país, segundo dados do último Censo Escolar  do Ministério da Educação. O número representa apenas 0,04% dos mais de 48 milhões de alunos matriculados nesta fase escolar. </a:t>
            </a:r>
          </a:p>
          <a:p>
            <a:r>
              <a:rPr lang="pt-BR" b="1" dirty="0"/>
              <a:t>Núcleo De Atividades De Altas Habilidades - </a:t>
            </a:r>
            <a:r>
              <a:rPr lang="pt-BR" b="1" dirty="0" err="1"/>
              <a:t>Superdotacão</a:t>
            </a:r>
            <a:r>
              <a:rPr lang="pt-BR" b="1" dirty="0"/>
              <a:t> – </a:t>
            </a:r>
            <a:r>
              <a:rPr lang="pt-BR" b="1" dirty="0" err="1"/>
              <a:t>Naah</a:t>
            </a:r>
            <a:r>
              <a:rPr lang="pt-BR" b="1" dirty="0"/>
              <a:t>/S</a:t>
            </a:r>
          </a:p>
          <a:p>
            <a:endParaRPr lang="pt-BR" b="1" dirty="0"/>
          </a:p>
          <a:p>
            <a:endParaRPr lang="pt-BR" b="1" dirty="0"/>
          </a:p>
          <a:p>
            <a:r>
              <a:rPr lang="pt-BR" b="1" dirty="0">
                <a:solidFill>
                  <a:srgbClr val="00B050"/>
                </a:solidFill>
              </a:rPr>
              <a:t>                                                                                                                                       NAPNE - Jaguaribe</a:t>
            </a:r>
            <a:endParaRPr lang="pt-BR" dirty="0">
              <a:solidFill>
                <a:srgbClr val="00B050"/>
              </a:solidFill>
            </a:endParaRPr>
          </a:p>
        </p:txBody>
      </p:sp>
    </p:spTree>
    <p:extLst>
      <p:ext uri="{BB962C8B-B14F-4D97-AF65-F5344CB8AC3E}">
        <p14:creationId xmlns:p14="http://schemas.microsoft.com/office/powerpoint/2010/main" val="1162156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682579"/>
          </a:xfrm>
        </p:spPr>
        <p:txBody>
          <a:bodyPr>
            <a:normAutofit fontScale="90000"/>
          </a:bodyPr>
          <a:lstStyle/>
          <a:p>
            <a:pPr algn="ctr"/>
            <a:r>
              <a:rPr lang="pt-BR" dirty="0">
                <a:solidFill>
                  <a:srgbClr val="0070C0"/>
                </a:solidFill>
              </a:rPr>
              <a:t>Indicadores de criatividade</a:t>
            </a:r>
          </a:p>
        </p:txBody>
      </p:sp>
      <p:sp>
        <p:nvSpPr>
          <p:cNvPr id="3" name="Espaço Reservado para Conteúdo 2"/>
          <p:cNvSpPr>
            <a:spLocks noGrp="1"/>
          </p:cNvSpPr>
          <p:nvPr>
            <p:ph idx="1"/>
          </p:nvPr>
        </p:nvSpPr>
        <p:spPr>
          <a:xfrm>
            <a:off x="0" y="592428"/>
            <a:ext cx="12192000" cy="6265572"/>
          </a:xfrm>
        </p:spPr>
        <p:txBody>
          <a:bodyPr>
            <a:normAutofit fontScale="92500" lnSpcReduction="20000"/>
          </a:bodyPr>
          <a:lstStyle/>
          <a:p>
            <a:r>
              <a:rPr lang="pt-BR" dirty="0">
                <a:solidFill>
                  <a:srgbClr val="00B050"/>
                </a:solidFill>
              </a:rPr>
              <a:t>É extremamente curioso; </a:t>
            </a:r>
          </a:p>
          <a:p>
            <a:r>
              <a:rPr lang="pt-BR" dirty="0"/>
              <a:t>Tem </a:t>
            </a:r>
            <a:r>
              <a:rPr lang="pt-BR" dirty="0">
                <a:solidFill>
                  <a:srgbClr val="00B050"/>
                </a:solidFill>
              </a:rPr>
              <a:t>muitas ideias</a:t>
            </a:r>
            <a:r>
              <a:rPr lang="pt-BR" dirty="0"/>
              <a:t>, soluções e respostas incomuns, diferentes e inteligentes;</a:t>
            </a:r>
          </a:p>
          <a:p>
            <a:r>
              <a:rPr lang="pt-BR" dirty="0"/>
              <a:t> É inconformista e </a:t>
            </a:r>
            <a:r>
              <a:rPr lang="pt-BR" dirty="0">
                <a:solidFill>
                  <a:srgbClr val="00B050"/>
                </a:solidFill>
              </a:rPr>
              <a:t>não se importa em ser diferente</a:t>
            </a:r>
            <a:r>
              <a:rPr lang="pt-BR" dirty="0"/>
              <a:t>;</a:t>
            </a:r>
          </a:p>
          <a:p>
            <a:r>
              <a:rPr lang="pt-BR" dirty="0"/>
              <a:t> Gosta de arriscar-se e de </a:t>
            </a:r>
            <a:r>
              <a:rPr lang="pt-BR" dirty="0">
                <a:solidFill>
                  <a:srgbClr val="00B050"/>
                </a:solidFill>
              </a:rPr>
              <a:t>enfrentar desafios</a:t>
            </a:r>
            <a:r>
              <a:rPr lang="pt-BR" dirty="0"/>
              <a:t>; </a:t>
            </a:r>
          </a:p>
          <a:p>
            <a:r>
              <a:rPr lang="pt-BR" dirty="0"/>
              <a:t>Faz </a:t>
            </a:r>
            <a:r>
              <a:rPr lang="pt-BR" dirty="0">
                <a:solidFill>
                  <a:srgbClr val="00B050"/>
                </a:solidFill>
              </a:rPr>
              <a:t>perguntas provocativas </a:t>
            </a:r>
            <a:r>
              <a:rPr lang="pt-BR" dirty="0"/>
              <a:t>(perguntas difíceis, que exploram outras dimensões não percebidas, que expressam crítica, inquietude intelectual); </a:t>
            </a:r>
          </a:p>
          <a:p>
            <a:r>
              <a:rPr lang="pt-BR" dirty="0"/>
              <a:t>Gosta de </a:t>
            </a:r>
            <a:r>
              <a:rPr lang="pt-BR" dirty="0">
                <a:solidFill>
                  <a:srgbClr val="00B050"/>
                </a:solidFill>
              </a:rPr>
              <a:t>criticar construtivamente </a:t>
            </a:r>
            <a:r>
              <a:rPr lang="pt-BR" dirty="0"/>
              <a:t>e não aceita autoritarismo sem criticá-lo; </a:t>
            </a:r>
          </a:p>
          <a:p>
            <a:r>
              <a:rPr lang="pt-BR" dirty="0"/>
              <a:t>Sabe compreender ideias diferentes das suas; </a:t>
            </a:r>
          </a:p>
          <a:p>
            <a:r>
              <a:rPr lang="pt-BR" dirty="0"/>
              <a:t>As ideias que propõe são vistas como diferentes ou esquisitas pelos demais; </a:t>
            </a:r>
          </a:p>
          <a:p>
            <a:r>
              <a:rPr lang="pt-BR" dirty="0">
                <a:solidFill>
                  <a:srgbClr val="00B050"/>
                </a:solidFill>
              </a:rPr>
              <a:t>É muito imaginativo e inventivo;</a:t>
            </a:r>
          </a:p>
          <a:p>
            <a:r>
              <a:rPr lang="pt-BR" dirty="0"/>
              <a:t> É </a:t>
            </a:r>
            <a:r>
              <a:rPr lang="pt-BR" dirty="0">
                <a:solidFill>
                  <a:srgbClr val="00B050"/>
                </a:solidFill>
              </a:rPr>
              <a:t>questionador</a:t>
            </a:r>
            <a:r>
              <a:rPr lang="pt-BR" dirty="0"/>
              <a:t> quando algum adulto fala algo com o qual não concorda; </a:t>
            </a:r>
          </a:p>
          <a:p>
            <a:r>
              <a:rPr lang="pt-BR" dirty="0"/>
              <a:t>Descobre </a:t>
            </a:r>
            <a:r>
              <a:rPr lang="pt-BR" dirty="0">
                <a:solidFill>
                  <a:srgbClr val="00B050"/>
                </a:solidFill>
              </a:rPr>
              <a:t>novos e diferentes caminhos </a:t>
            </a:r>
            <a:r>
              <a:rPr lang="pt-BR" dirty="0"/>
              <a:t>para a solução de problemas; </a:t>
            </a:r>
          </a:p>
          <a:p>
            <a:r>
              <a:rPr lang="pt-BR" dirty="0"/>
              <a:t>Fica </a:t>
            </a:r>
            <a:r>
              <a:rPr lang="pt-BR" dirty="0">
                <a:solidFill>
                  <a:srgbClr val="00B050"/>
                </a:solidFill>
              </a:rPr>
              <a:t>chateado</a:t>
            </a:r>
            <a:r>
              <a:rPr lang="pt-BR" dirty="0"/>
              <a:t> quando tem que </a:t>
            </a:r>
            <a:r>
              <a:rPr lang="pt-BR" dirty="0">
                <a:solidFill>
                  <a:srgbClr val="00B050"/>
                </a:solidFill>
              </a:rPr>
              <a:t>repetir</a:t>
            </a:r>
            <a:r>
              <a:rPr lang="pt-BR" dirty="0"/>
              <a:t> um exercício/uma tarefa de algo que </a:t>
            </a:r>
            <a:r>
              <a:rPr lang="pt-BR" dirty="0">
                <a:solidFill>
                  <a:srgbClr val="00B050"/>
                </a:solidFill>
              </a:rPr>
              <a:t>já sabe</a:t>
            </a:r>
            <a:r>
              <a:rPr lang="pt-BR" dirty="0"/>
              <a:t>; </a:t>
            </a:r>
          </a:p>
          <a:p>
            <a:r>
              <a:rPr lang="pt-BR" dirty="0">
                <a:solidFill>
                  <a:srgbClr val="00B050"/>
                </a:solidFill>
              </a:rPr>
              <a:t>Não é muito adepto a cumprir regras</a:t>
            </a:r>
            <a:r>
              <a:rPr lang="pt-BR" dirty="0"/>
              <a:t>, especialmente quando as considera injustas ou sem sentido.</a:t>
            </a:r>
          </a:p>
        </p:txBody>
      </p:sp>
    </p:spTree>
    <p:extLst>
      <p:ext uri="{BB962C8B-B14F-4D97-AF65-F5344CB8AC3E}">
        <p14:creationId xmlns:p14="http://schemas.microsoft.com/office/powerpoint/2010/main" val="406792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785610"/>
          </a:xfrm>
        </p:spPr>
        <p:txBody>
          <a:bodyPr/>
          <a:lstStyle/>
          <a:p>
            <a:pPr algn="ctr"/>
            <a:r>
              <a:rPr lang="pt-BR" dirty="0">
                <a:solidFill>
                  <a:srgbClr val="0070C0"/>
                </a:solidFill>
              </a:rPr>
              <a:t>Aspectos </a:t>
            </a:r>
            <a:r>
              <a:rPr lang="pt-BR" dirty="0" err="1">
                <a:solidFill>
                  <a:srgbClr val="0070C0"/>
                </a:solidFill>
              </a:rPr>
              <a:t>Socioemocionais</a:t>
            </a:r>
            <a:endParaRPr lang="pt-BR" dirty="0">
              <a:solidFill>
                <a:srgbClr val="0070C0"/>
              </a:solidFill>
            </a:endParaRPr>
          </a:p>
        </p:txBody>
      </p:sp>
      <p:sp>
        <p:nvSpPr>
          <p:cNvPr id="3" name="Espaço Reservado para Conteúdo 2"/>
          <p:cNvSpPr>
            <a:spLocks noGrp="1"/>
          </p:cNvSpPr>
          <p:nvPr>
            <p:ph idx="1"/>
          </p:nvPr>
        </p:nvSpPr>
        <p:spPr>
          <a:xfrm>
            <a:off x="0" y="695458"/>
            <a:ext cx="12192000" cy="6162541"/>
          </a:xfrm>
        </p:spPr>
        <p:txBody>
          <a:bodyPr/>
          <a:lstStyle/>
          <a:p>
            <a:r>
              <a:rPr lang="pt-BR" dirty="0"/>
              <a:t>Investem uma quantidade significativa de energia emocional naquilo que fazem;</a:t>
            </a:r>
          </a:p>
          <a:p>
            <a:r>
              <a:rPr lang="pt-BR" dirty="0"/>
              <a:t> Apresentam </a:t>
            </a:r>
            <a:r>
              <a:rPr lang="pt-BR" dirty="0">
                <a:solidFill>
                  <a:srgbClr val="00B050"/>
                </a:solidFill>
              </a:rPr>
              <a:t>preocupação moral em idades precoces;</a:t>
            </a:r>
          </a:p>
          <a:p>
            <a:r>
              <a:rPr lang="pt-BR" dirty="0"/>
              <a:t> Necessitam de professores sensíveis aos seus intensos sentimentos de frustração, paixão, entusiasmo, raiva e desespero;</a:t>
            </a:r>
          </a:p>
          <a:p>
            <a:r>
              <a:rPr lang="pt-BR" dirty="0"/>
              <a:t>Precisam de apoio dos adultos para persistirem em suas tarefas ou para canalizar suas energias de forma mais eficiente;</a:t>
            </a:r>
          </a:p>
          <a:p>
            <a:r>
              <a:rPr lang="pt-BR" dirty="0"/>
              <a:t>Demonstra perseverança nas atividades motivadoras a ele;</a:t>
            </a:r>
          </a:p>
          <a:p>
            <a:r>
              <a:rPr lang="pt-BR" dirty="0"/>
              <a:t>Apresenta grande necessidade de estimulação mental; </a:t>
            </a:r>
          </a:p>
          <a:p>
            <a:r>
              <a:rPr lang="pt-BR" dirty="0"/>
              <a:t>Apresenta grande intensidade emocional; </a:t>
            </a:r>
          </a:p>
          <a:p>
            <a:r>
              <a:rPr lang="pt-BR" dirty="0"/>
              <a:t>Tem paixão em aprender; </a:t>
            </a:r>
          </a:p>
          <a:p>
            <a:r>
              <a:rPr lang="pt-BR" dirty="0">
                <a:solidFill>
                  <a:srgbClr val="00B050"/>
                </a:solidFill>
              </a:rPr>
              <a:t>Revela intenso perfeccionismo.</a:t>
            </a:r>
          </a:p>
        </p:txBody>
      </p:sp>
    </p:spTree>
    <p:extLst>
      <p:ext uri="{BB962C8B-B14F-4D97-AF65-F5344CB8AC3E}">
        <p14:creationId xmlns:p14="http://schemas.microsoft.com/office/powerpoint/2010/main" val="932445803"/>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596979"/>
          </a:xfrm>
        </p:spPr>
        <p:txBody>
          <a:bodyPr>
            <a:normAutofit fontScale="90000"/>
          </a:bodyPr>
          <a:lstStyle/>
          <a:p>
            <a:r>
              <a:rPr lang="pt-BR" dirty="0">
                <a:solidFill>
                  <a:srgbClr val="0070C0"/>
                </a:solidFill>
              </a:rPr>
              <a:t>Alguns aspectos </a:t>
            </a:r>
            <a:r>
              <a:rPr lang="pt-BR" dirty="0" err="1">
                <a:solidFill>
                  <a:srgbClr val="0070C0"/>
                </a:solidFill>
              </a:rPr>
              <a:t>socioemocionais</a:t>
            </a:r>
            <a:r>
              <a:rPr lang="pt-BR" dirty="0">
                <a:solidFill>
                  <a:srgbClr val="0070C0"/>
                </a:solidFill>
              </a:rPr>
              <a:t> que podem </a:t>
            </a:r>
            <a:r>
              <a:rPr lang="pt-BR" dirty="0">
                <a:solidFill>
                  <a:srgbClr val="FF0000"/>
                </a:solidFill>
              </a:rPr>
              <a:t>dificultar</a:t>
            </a:r>
            <a:r>
              <a:rPr lang="pt-BR" dirty="0">
                <a:solidFill>
                  <a:srgbClr val="0070C0"/>
                </a:solidFill>
              </a:rPr>
              <a:t> a identificação dos estudantes com AH/SD.</a:t>
            </a:r>
            <a:br>
              <a:rPr lang="pt-BR" dirty="0">
                <a:solidFill>
                  <a:srgbClr val="0070C0"/>
                </a:solidFill>
              </a:rPr>
            </a:br>
            <a:endParaRPr lang="pt-BR" dirty="0">
              <a:solidFill>
                <a:srgbClr val="0070C0"/>
              </a:solidFill>
            </a:endParaRPr>
          </a:p>
        </p:txBody>
      </p:sp>
      <p:sp>
        <p:nvSpPr>
          <p:cNvPr id="3" name="Espaço Reservado para Conteúdo 2"/>
          <p:cNvSpPr>
            <a:spLocks noGrp="1"/>
          </p:cNvSpPr>
          <p:nvPr>
            <p:ph idx="1"/>
          </p:nvPr>
        </p:nvSpPr>
        <p:spPr>
          <a:xfrm>
            <a:off x="0" y="1133342"/>
            <a:ext cx="12192000" cy="5724658"/>
          </a:xfrm>
        </p:spPr>
        <p:txBody>
          <a:bodyPr>
            <a:normAutofit/>
          </a:bodyPr>
          <a:lstStyle/>
          <a:p>
            <a:r>
              <a:rPr lang="pt-BR" dirty="0"/>
              <a:t>Alunos que podem trabalhar intensamente em uma área ou matéria, negligenciando o dever de casa e trabalho de sala de aula em outras áreas ou matérias;</a:t>
            </a:r>
          </a:p>
          <a:p>
            <a:r>
              <a:rPr lang="pt-BR" dirty="0"/>
              <a:t>Alunos que podem usar seu vocabulário avançado como retaliação contra aqueles não são tão bem-dotados verbalmente.</a:t>
            </a:r>
          </a:p>
          <a:p>
            <a:r>
              <a:rPr lang="pt-BR" dirty="0"/>
              <a:t>Alunos que podem não gostar ou se ressentir de ter que trabalhar com colegas que não apresentam habilidades igualmente superiores, podendo verbalizar ou apresentar sua insatisfação por meio de altos suspiros.</a:t>
            </a:r>
          </a:p>
          <a:p>
            <a:r>
              <a:rPr lang="pt-BR" dirty="0"/>
              <a:t>Alunos que possuem vasto conhecimento de muitos tópicos, e podem corrigir colegas e adultos quando percebem que estão dando informações incorretas. </a:t>
            </a:r>
          </a:p>
          <a:p>
            <a:r>
              <a:rPr lang="pt-BR" dirty="0"/>
              <a:t>Alunos que podem usar seu senso de humor avançado e sagacidade para intimidar, manipular e humilhar os outros.</a:t>
            </a:r>
          </a:p>
        </p:txBody>
      </p:sp>
    </p:spTree>
    <p:extLst>
      <p:ext uri="{BB962C8B-B14F-4D97-AF65-F5344CB8AC3E}">
        <p14:creationId xmlns:p14="http://schemas.microsoft.com/office/powerpoint/2010/main" val="1450945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850005"/>
          </a:xfrm>
        </p:spPr>
        <p:txBody>
          <a:bodyPr/>
          <a:lstStyle/>
          <a:p>
            <a:r>
              <a:rPr lang="pt-BR" dirty="0">
                <a:solidFill>
                  <a:srgbClr val="0070C0"/>
                </a:solidFill>
              </a:rPr>
              <a:t>Identificando necessidades educacionais específicas</a:t>
            </a:r>
          </a:p>
        </p:txBody>
      </p:sp>
      <p:sp>
        <p:nvSpPr>
          <p:cNvPr id="3" name="Espaço Reservado para Conteúdo 2"/>
          <p:cNvSpPr>
            <a:spLocks noGrp="1"/>
          </p:cNvSpPr>
          <p:nvPr>
            <p:ph idx="1"/>
          </p:nvPr>
        </p:nvSpPr>
        <p:spPr>
          <a:xfrm>
            <a:off x="0" y="850006"/>
            <a:ext cx="12192000" cy="6007994"/>
          </a:xfrm>
        </p:spPr>
        <p:txBody>
          <a:bodyPr>
            <a:normAutofit/>
          </a:bodyPr>
          <a:lstStyle/>
          <a:p>
            <a:r>
              <a:rPr lang="pt-BR" sz="4400" dirty="0"/>
              <a:t>Cada indivíduo é peculiar</a:t>
            </a:r>
          </a:p>
          <a:p>
            <a:r>
              <a:rPr lang="pt-BR" sz="4400" dirty="0"/>
              <a:t>Existem outras características a serem estudadas individualmente e conhecidas em suas peculiaridades e especificidades.</a:t>
            </a:r>
          </a:p>
          <a:p>
            <a:r>
              <a:rPr lang="pt-BR" sz="4400" dirty="0"/>
              <a:t>A família e a escola devem se unir para avaliar individual e cuidadosamente, a cada criança.</a:t>
            </a:r>
          </a:p>
          <a:p>
            <a:r>
              <a:rPr lang="pt-BR" sz="4400" dirty="0"/>
              <a:t>Pais, professores e profissionais de áreas especializadas devem trabalhar cooperativamente.</a:t>
            </a:r>
          </a:p>
        </p:txBody>
      </p:sp>
    </p:spTree>
    <p:extLst>
      <p:ext uri="{BB962C8B-B14F-4D97-AF65-F5344CB8AC3E}">
        <p14:creationId xmlns:p14="http://schemas.microsoft.com/office/powerpoint/2010/main" val="2086808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1983345"/>
          </a:xfrm>
        </p:spPr>
        <p:txBody>
          <a:bodyPr>
            <a:noAutofit/>
          </a:bodyPr>
          <a:lstStyle/>
          <a:p>
            <a:r>
              <a:rPr lang="pt-BR" sz="3200" dirty="0">
                <a:solidFill>
                  <a:srgbClr val="0070C0"/>
                </a:solidFill>
              </a:rPr>
              <a:t>Psicólogos podem dar sua contribuição por meio da </a:t>
            </a:r>
            <a:r>
              <a:rPr lang="pt-BR" sz="3200" dirty="0">
                <a:solidFill>
                  <a:srgbClr val="FF0000"/>
                </a:solidFill>
              </a:rPr>
              <a:t>aplicação de testes </a:t>
            </a:r>
            <a:r>
              <a:rPr lang="pt-BR" sz="3200" dirty="0">
                <a:solidFill>
                  <a:srgbClr val="0070C0"/>
                </a:solidFill>
              </a:rPr>
              <a:t>padronizados que permitem a identificação dos níveis que compõem a produção cognitiva do aluno.</a:t>
            </a:r>
            <a:br>
              <a:rPr lang="pt-BR" sz="3200" dirty="0">
                <a:solidFill>
                  <a:srgbClr val="0070C0"/>
                </a:solidFill>
              </a:rPr>
            </a:br>
            <a:endParaRPr lang="pt-BR" sz="3200" dirty="0"/>
          </a:p>
        </p:txBody>
      </p:sp>
      <p:pic>
        <p:nvPicPr>
          <p:cNvPr id="4" name="Espaço Reservado para Conteúdo 3"/>
          <p:cNvPicPr>
            <a:picLocks noGrp="1" noChangeAspect="1"/>
          </p:cNvPicPr>
          <p:nvPr>
            <p:ph idx="1"/>
          </p:nvPr>
        </p:nvPicPr>
        <p:blipFill>
          <a:blip r:embed="rId2"/>
          <a:stretch>
            <a:fillRect/>
          </a:stretch>
        </p:blipFill>
        <p:spPr>
          <a:xfrm>
            <a:off x="309094" y="1777285"/>
            <a:ext cx="11642500" cy="5080715"/>
          </a:xfrm>
          <a:prstGeom prst="rect">
            <a:avLst/>
          </a:prstGeom>
        </p:spPr>
      </p:pic>
    </p:spTree>
    <p:extLst>
      <p:ext uri="{BB962C8B-B14F-4D97-AF65-F5344CB8AC3E}">
        <p14:creationId xmlns:p14="http://schemas.microsoft.com/office/powerpoint/2010/main" val="1330762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
            <a:ext cx="12192000" cy="1107582"/>
          </a:xfrm>
        </p:spPr>
        <p:txBody>
          <a:bodyPr>
            <a:normAutofit fontScale="90000"/>
          </a:bodyPr>
          <a:lstStyle/>
          <a:p>
            <a:pPr algn="ctr"/>
            <a:r>
              <a:rPr lang="pt-BR" sz="3200" dirty="0"/>
              <a:t>Os pais podem contribuir com dados obtidos por meio de </a:t>
            </a:r>
            <a:r>
              <a:rPr lang="pt-BR" sz="3200" b="1" dirty="0"/>
              <a:t>observações das expressões e potencialidades da criança nos ambientes doméstico e social</a:t>
            </a:r>
          </a:p>
        </p:txBody>
      </p:sp>
      <p:pic>
        <p:nvPicPr>
          <p:cNvPr id="5" name="Espaço Reservado para Conteúdo 4"/>
          <p:cNvPicPr>
            <a:picLocks noGrp="1" noChangeAspect="1"/>
          </p:cNvPicPr>
          <p:nvPr>
            <p:ph idx="1"/>
          </p:nvPr>
        </p:nvPicPr>
        <p:blipFill>
          <a:blip r:embed="rId2"/>
          <a:stretch>
            <a:fillRect/>
          </a:stretch>
        </p:blipFill>
        <p:spPr>
          <a:xfrm>
            <a:off x="953037" y="1339403"/>
            <a:ext cx="10212945" cy="5518597"/>
          </a:xfrm>
          <a:prstGeom prst="rect">
            <a:avLst/>
          </a:prstGeom>
        </p:spPr>
      </p:pic>
    </p:spTree>
    <p:extLst>
      <p:ext uri="{BB962C8B-B14F-4D97-AF65-F5344CB8AC3E}">
        <p14:creationId xmlns:p14="http://schemas.microsoft.com/office/powerpoint/2010/main" val="7454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noAutofit/>
          </a:bodyPr>
          <a:lstStyle/>
          <a:p>
            <a:r>
              <a:rPr lang="pt-BR" sz="2800" dirty="0"/>
              <a:t>Os professores e demais educadores envolvidos, por sua vez, também contribuem com </a:t>
            </a:r>
            <a:r>
              <a:rPr lang="pt-BR" sz="2800" b="1" dirty="0"/>
              <a:t>dados levantados através da observação do processo de aprendizagem do aluno, de sua participação nas atividades da sala de aula, bem como nas diferentes atividades do cotidiano escolar.</a:t>
            </a:r>
          </a:p>
        </p:txBody>
      </p:sp>
      <p:pic>
        <p:nvPicPr>
          <p:cNvPr id="5" name="Espaço Reservado para Conteúdo 4"/>
          <p:cNvPicPr>
            <a:picLocks noGrp="1" noChangeAspect="1"/>
          </p:cNvPicPr>
          <p:nvPr>
            <p:ph idx="1"/>
          </p:nvPr>
        </p:nvPicPr>
        <p:blipFill>
          <a:blip r:embed="rId2"/>
          <a:stretch>
            <a:fillRect/>
          </a:stretch>
        </p:blipFill>
        <p:spPr>
          <a:xfrm>
            <a:off x="1171977" y="1690689"/>
            <a:ext cx="10045521" cy="5070719"/>
          </a:xfrm>
          <a:prstGeom prst="rect">
            <a:avLst/>
          </a:prstGeom>
        </p:spPr>
      </p:pic>
    </p:spTree>
    <p:extLst>
      <p:ext uri="{BB962C8B-B14F-4D97-AF65-F5344CB8AC3E}">
        <p14:creationId xmlns:p14="http://schemas.microsoft.com/office/powerpoint/2010/main" val="3233176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339402"/>
          </a:xfrm>
        </p:spPr>
        <p:txBody>
          <a:bodyPr/>
          <a:lstStyle/>
          <a:p>
            <a:pPr algn="ctr"/>
            <a:r>
              <a:rPr lang="pt-BR" dirty="0">
                <a:solidFill>
                  <a:srgbClr val="0070C0"/>
                </a:solidFill>
              </a:rPr>
              <a:t>Como identificar os alunos com AH/SD</a:t>
            </a:r>
            <a:br>
              <a:rPr lang="pt-BR" dirty="0">
                <a:solidFill>
                  <a:srgbClr val="0070C0"/>
                </a:solidFill>
              </a:rPr>
            </a:br>
            <a:r>
              <a:rPr lang="pt-BR" dirty="0">
                <a:solidFill>
                  <a:srgbClr val="0070C0"/>
                </a:solidFill>
              </a:rPr>
              <a:t> </a:t>
            </a:r>
          </a:p>
        </p:txBody>
      </p:sp>
      <p:sp>
        <p:nvSpPr>
          <p:cNvPr id="3" name="Espaço Reservado para Conteúdo 2"/>
          <p:cNvSpPr>
            <a:spLocks noGrp="1"/>
          </p:cNvSpPr>
          <p:nvPr>
            <p:ph idx="1"/>
          </p:nvPr>
        </p:nvSpPr>
        <p:spPr>
          <a:xfrm>
            <a:off x="0" y="811368"/>
            <a:ext cx="12192000" cy="6046631"/>
          </a:xfrm>
        </p:spPr>
        <p:txBody>
          <a:bodyPr/>
          <a:lstStyle/>
          <a:p>
            <a:pPr marL="0" indent="0">
              <a:buNone/>
            </a:pPr>
            <a:endParaRPr lang="pt-BR" dirty="0"/>
          </a:p>
        </p:txBody>
      </p:sp>
      <p:sp>
        <p:nvSpPr>
          <p:cNvPr id="4" name="Elipse 3"/>
          <p:cNvSpPr/>
          <p:nvPr/>
        </p:nvSpPr>
        <p:spPr>
          <a:xfrm>
            <a:off x="4313888" y="2975020"/>
            <a:ext cx="2949262" cy="16098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t>Avaliação do Professor</a:t>
            </a:r>
          </a:p>
        </p:txBody>
      </p:sp>
      <p:sp>
        <p:nvSpPr>
          <p:cNvPr id="5" name="Retângulo 4"/>
          <p:cNvSpPr/>
          <p:nvPr/>
        </p:nvSpPr>
        <p:spPr>
          <a:xfrm>
            <a:off x="7727861" y="1667811"/>
            <a:ext cx="2268828" cy="96591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a:solidFill>
                  <a:schemeClr val="tx1"/>
                </a:solidFill>
              </a:rPr>
              <a:t>Inventários </a:t>
            </a:r>
          </a:p>
        </p:txBody>
      </p:sp>
      <p:sp>
        <p:nvSpPr>
          <p:cNvPr id="6" name="Retângulo 5"/>
          <p:cNvSpPr/>
          <p:nvPr/>
        </p:nvSpPr>
        <p:spPr>
          <a:xfrm>
            <a:off x="8261262" y="3609304"/>
            <a:ext cx="2176530" cy="97879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solidFill>
              </a:rPr>
              <a:t>Outros Professores</a:t>
            </a:r>
          </a:p>
        </p:txBody>
      </p:sp>
      <p:sp>
        <p:nvSpPr>
          <p:cNvPr id="7" name="Retângulo 6"/>
          <p:cNvSpPr/>
          <p:nvPr/>
        </p:nvSpPr>
        <p:spPr>
          <a:xfrm>
            <a:off x="7937146" y="5125792"/>
            <a:ext cx="2279559" cy="1171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solidFill>
              </a:rPr>
              <a:t>Contexto Escolar</a:t>
            </a:r>
            <a:endParaRPr lang="pt-BR" sz="3200" dirty="0"/>
          </a:p>
        </p:txBody>
      </p:sp>
      <p:sp>
        <p:nvSpPr>
          <p:cNvPr id="8" name="Retângulo 7"/>
          <p:cNvSpPr/>
          <p:nvPr/>
        </p:nvSpPr>
        <p:spPr>
          <a:xfrm>
            <a:off x="4297253" y="5528228"/>
            <a:ext cx="2756079" cy="1068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a:solidFill>
                  <a:schemeClr val="tx1"/>
                </a:solidFill>
              </a:rPr>
              <a:t>Colegas </a:t>
            </a:r>
          </a:p>
        </p:txBody>
      </p:sp>
      <p:sp>
        <p:nvSpPr>
          <p:cNvPr id="9" name="Retângulo 8"/>
          <p:cNvSpPr/>
          <p:nvPr/>
        </p:nvSpPr>
        <p:spPr>
          <a:xfrm>
            <a:off x="4198513" y="1197735"/>
            <a:ext cx="2691684" cy="13136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solidFill>
              </a:rPr>
              <a:t>Produções</a:t>
            </a:r>
            <a:r>
              <a:rPr lang="pt-BR" sz="3200" dirty="0"/>
              <a:t> </a:t>
            </a:r>
            <a:r>
              <a:rPr lang="pt-BR" sz="3200" dirty="0">
                <a:solidFill>
                  <a:schemeClr val="tx1"/>
                </a:solidFill>
              </a:rPr>
              <a:t>e</a:t>
            </a:r>
            <a:r>
              <a:rPr lang="pt-BR" sz="3200" dirty="0"/>
              <a:t> </a:t>
            </a:r>
          </a:p>
          <a:p>
            <a:pPr algn="ctr"/>
            <a:r>
              <a:rPr lang="pt-BR" sz="3200" dirty="0">
                <a:solidFill>
                  <a:schemeClr val="tx1"/>
                </a:solidFill>
              </a:rPr>
              <a:t>Notas</a:t>
            </a:r>
            <a:r>
              <a:rPr lang="pt-BR" sz="3200" dirty="0"/>
              <a:t> notas</a:t>
            </a:r>
          </a:p>
        </p:txBody>
      </p:sp>
      <p:sp>
        <p:nvSpPr>
          <p:cNvPr id="10" name="Retângulo 9"/>
          <p:cNvSpPr/>
          <p:nvPr/>
        </p:nvSpPr>
        <p:spPr>
          <a:xfrm>
            <a:off x="1038897" y="2331080"/>
            <a:ext cx="2356834" cy="11848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solidFill>
                  <a:schemeClr val="tx1"/>
                </a:solidFill>
              </a:rPr>
              <a:t>Auto Indicação</a:t>
            </a:r>
            <a:endParaRPr lang="pt-BR" sz="2800" dirty="0"/>
          </a:p>
        </p:txBody>
      </p:sp>
      <p:sp>
        <p:nvSpPr>
          <p:cNvPr id="11" name="Retângulo 10"/>
          <p:cNvSpPr/>
          <p:nvPr/>
        </p:nvSpPr>
        <p:spPr>
          <a:xfrm>
            <a:off x="1361406" y="4327299"/>
            <a:ext cx="2278487" cy="11977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a:solidFill>
                  <a:schemeClr val="tx1"/>
                </a:solidFill>
              </a:rPr>
              <a:t>Família</a:t>
            </a:r>
            <a:r>
              <a:rPr lang="pt-BR" dirty="0">
                <a:solidFill>
                  <a:schemeClr val="tx1"/>
                </a:solidFill>
              </a:rPr>
              <a:t> </a:t>
            </a:r>
          </a:p>
        </p:txBody>
      </p:sp>
    </p:spTree>
    <p:extLst>
      <p:ext uri="{BB962C8B-B14F-4D97-AF65-F5344CB8AC3E}">
        <p14:creationId xmlns:p14="http://schemas.microsoft.com/office/powerpoint/2010/main" val="261675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
            <a:ext cx="12192000" cy="579548"/>
          </a:xfrm>
        </p:spPr>
        <p:txBody>
          <a:bodyPr>
            <a:normAutofit fontScale="90000"/>
          </a:bodyPr>
          <a:lstStyle/>
          <a:p>
            <a:r>
              <a:rPr lang="pt-BR" dirty="0">
                <a:solidFill>
                  <a:srgbClr val="FF0000"/>
                </a:solidFill>
              </a:rPr>
              <a:t>Mitos</a:t>
            </a:r>
            <a:r>
              <a:rPr lang="pt-BR" dirty="0">
                <a:solidFill>
                  <a:srgbClr val="0070C0"/>
                </a:solidFill>
              </a:rPr>
              <a:t> </a:t>
            </a:r>
            <a:r>
              <a:rPr lang="pt-BR" dirty="0"/>
              <a:t>e</a:t>
            </a:r>
            <a:r>
              <a:rPr lang="pt-BR" dirty="0">
                <a:solidFill>
                  <a:srgbClr val="0070C0"/>
                </a:solidFill>
              </a:rPr>
              <a:t> Verdades </a:t>
            </a:r>
            <a:r>
              <a:rPr lang="pt-BR" dirty="0"/>
              <a:t>sobre Altas Habilidades e </a:t>
            </a:r>
            <a:r>
              <a:rPr lang="pt-BR" dirty="0" err="1"/>
              <a:t>Superdotação</a:t>
            </a:r>
            <a:r>
              <a:rPr lang="pt-BR" dirty="0"/>
              <a:t> </a:t>
            </a:r>
          </a:p>
        </p:txBody>
      </p:sp>
      <p:sp>
        <p:nvSpPr>
          <p:cNvPr id="3" name="Espaço Reservado para Conteúdo 2"/>
          <p:cNvSpPr>
            <a:spLocks noGrp="1"/>
          </p:cNvSpPr>
          <p:nvPr>
            <p:ph idx="1"/>
          </p:nvPr>
        </p:nvSpPr>
        <p:spPr>
          <a:xfrm>
            <a:off x="0" y="579549"/>
            <a:ext cx="12192000" cy="6278451"/>
          </a:xfrm>
        </p:spPr>
        <p:txBody>
          <a:bodyPr>
            <a:normAutofit fontScale="85000" lnSpcReduction="20000"/>
          </a:bodyPr>
          <a:lstStyle/>
          <a:p>
            <a:pPr marL="0" indent="0">
              <a:buNone/>
            </a:pPr>
            <a:r>
              <a:rPr lang="pt-BR" b="1" dirty="0"/>
              <a:t>1 - A </a:t>
            </a:r>
            <a:r>
              <a:rPr lang="pt-BR" b="1" dirty="0" err="1"/>
              <a:t>superdotação</a:t>
            </a:r>
            <a:r>
              <a:rPr lang="pt-BR" b="1" dirty="0"/>
              <a:t> é um fenômeno raro.</a:t>
            </a:r>
          </a:p>
          <a:p>
            <a:pPr marL="0" indent="0">
              <a:buNone/>
            </a:pPr>
            <a:br>
              <a:rPr lang="pt-BR" dirty="0"/>
            </a:br>
            <a:r>
              <a:rPr lang="pt-BR" b="1" dirty="0">
                <a:solidFill>
                  <a:srgbClr val="FF0000"/>
                </a:solidFill>
              </a:rPr>
              <a:t>MITO</a:t>
            </a:r>
            <a:r>
              <a:rPr lang="pt-BR" b="1" dirty="0"/>
              <a:t>.</a:t>
            </a:r>
            <a:r>
              <a:rPr lang="pt-BR" dirty="0"/>
              <a:t> Ocorre em cerca de 5 % da população. Uma a cada 20 pessoas é superdotada. Muitas dessas escondidas por aí, sem que ninguém saiba de sua habilidade especial.</a:t>
            </a:r>
          </a:p>
          <a:p>
            <a:pPr marL="0" indent="0">
              <a:buNone/>
            </a:pPr>
            <a:r>
              <a:rPr lang="pt-BR" b="1" dirty="0"/>
              <a:t>2 - Existem superdotados de ambos os sexos e todas as classes sociais.</a:t>
            </a:r>
          </a:p>
          <a:p>
            <a:pPr marL="0" indent="0">
              <a:buNone/>
            </a:pPr>
            <a:br>
              <a:rPr lang="pt-BR" dirty="0"/>
            </a:br>
            <a:r>
              <a:rPr lang="pt-BR" b="1" dirty="0">
                <a:solidFill>
                  <a:srgbClr val="0070C0"/>
                </a:solidFill>
              </a:rPr>
              <a:t>VERDADE</a:t>
            </a:r>
            <a:r>
              <a:rPr lang="pt-BR" b="1" dirty="0"/>
              <a:t>.</a:t>
            </a:r>
            <a:r>
              <a:rPr lang="pt-BR" dirty="0"/>
              <a:t> A </a:t>
            </a:r>
            <a:r>
              <a:rPr lang="pt-BR" dirty="0" err="1"/>
              <a:t>superdotação</a:t>
            </a:r>
            <a:r>
              <a:rPr lang="pt-BR" dirty="0"/>
              <a:t> é um fenômeno democrático. Ocorre em todas as culturas, épocas, etnias, sexos e classes sociais.</a:t>
            </a:r>
          </a:p>
          <a:p>
            <a:pPr marL="0" indent="0">
              <a:buNone/>
            </a:pPr>
            <a:r>
              <a:rPr lang="pt-BR" b="1" dirty="0"/>
              <a:t>3 - As pessoas superdotadas têm elevado Q.I.</a:t>
            </a:r>
          </a:p>
          <a:p>
            <a:pPr marL="0" indent="0">
              <a:buNone/>
            </a:pPr>
            <a:br>
              <a:rPr lang="pt-BR" dirty="0"/>
            </a:br>
            <a:r>
              <a:rPr lang="pt-BR" b="1" dirty="0">
                <a:solidFill>
                  <a:srgbClr val="FF0000"/>
                </a:solidFill>
              </a:rPr>
              <a:t>MITO</a:t>
            </a:r>
            <a:r>
              <a:rPr lang="pt-BR" b="1" dirty="0"/>
              <a:t>.</a:t>
            </a:r>
            <a:r>
              <a:rPr lang="pt-BR" dirty="0"/>
              <a:t> Os testes de Q.I. são limitados na captura dos superdotados, pois avaliam apenas alguns aspectos da cognição e habilidades mentais humanas.</a:t>
            </a:r>
          </a:p>
          <a:p>
            <a:pPr marL="0" indent="0">
              <a:buNone/>
            </a:pPr>
            <a:r>
              <a:rPr lang="pt-BR" b="1" dirty="0"/>
              <a:t>4 - Superdotados são sempre bons alunos.</a:t>
            </a:r>
          </a:p>
          <a:p>
            <a:pPr marL="0" indent="0">
              <a:buNone/>
            </a:pPr>
            <a:br>
              <a:rPr lang="pt-BR" dirty="0"/>
            </a:br>
            <a:r>
              <a:rPr lang="pt-BR" b="1" dirty="0">
                <a:solidFill>
                  <a:srgbClr val="FF0000"/>
                </a:solidFill>
              </a:rPr>
              <a:t>MITO</a:t>
            </a:r>
            <a:r>
              <a:rPr lang="pt-BR" b="1" dirty="0"/>
              <a:t>.</a:t>
            </a:r>
            <a:r>
              <a:rPr lang="pt-BR" dirty="0"/>
              <a:t> Alguns são excelentes alunos, outros medianos, outros ruins.</a:t>
            </a:r>
          </a:p>
          <a:p>
            <a:pPr marL="0" indent="0">
              <a:buNone/>
            </a:pPr>
            <a:r>
              <a:rPr lang="pt-BR" b="1" dirty="0"/>
              <a:t>5 - "Superdotado" e "gênio" são coisas diferentes.</a:t>
            </a:r>
          </a:p>
          <a:p>
            <a:pPr marL="0" indent="0">
              <a:buNone/>
            </a:pPr>
            <a:br>
              <a:rPr lang="pt-BR" dirty="0"/>
            </a:br>
            <a:r>
              <a:rPr lang="pt-BR" b="1" dirty="0">
                <a:solidFill>
                  <a:srgbClr val="0070C0"/>
                </a:solidFill>
              </a:rPr>
              <a:t>VERDADE</a:t>
            </a:r>
            <a:r>
              <a:rPr lang="pt-BR" b="1" dirty="0"/>
              <a:t>.</a:t>
            </a:r>
            <a:r>
              <a:rPr lang="pt-BR" dirty="0"/>
              <a:t> Superdotado é quem tem uma capacidade específica ou múltipla superior, já o gênio é aquele que conseguiu dar uma contribuição grandiosa para a humanidade. </a:t>
            </a:r>
          </a:p>
          <a:p>
            <a:pPr marL="0" indent="0">
              <a:buNone/>
            </a:pPr>
            <a:endParaRPr lang="pt-BR" dirty="0"/>
          </a:p>
        </p:txBody>
      </p:sp>
    </p:spTree>
    <p:extLst>
      <p:ext uri="{BB962C8B-B14F-4D97-AF65-F5344CB8AC3E}">
        <p14:creationId xmlns:p14="http://schemas.microsoft.com/office/powerpoint/2010/main" val="391360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41668"/>
          </a:xfrm>
        </p:spPr>
        <p:txBody>
          <a:bodyPr>
            <a:normAutofit fontScale="90000"/>
          </a:bodyPr>
          <a:lstStyle/>
          <a:p>
            <a:endParaRPr lang="pt-BR" dirty="0"/>
          </a:p>
        </p:txBody>
      </p:sp>
      <p:sp>
        <p:nvSpPr>
          <p:cNvPr id="3" name="Espaço Reservado para Conteúdo 2"/>
          <p:cNvSpPr>
            <a:spLocks noGrp="1"/>
          </p:cNvSpPr>
          <p:nvPr>
            <p:ph idx="1"/>
          </p:nvPr>
        </p:nvSpPr>
        <p:spPr>
          <a:xfrm>
            <a:off x="-1" y="141669"/>
            <a:ext cx="12192001" cy="6716331"/>
          </a:xfrm>
        </p:spPr>
        <p:txBody>
          <a:bodyPr>
            <a:normAutofit fontScale="85000" lnSpcReduction="20000"/>
          </a:bodyPr>
          <a:lstStyle/>
          <a:p>
            <a:pPr marL="0" indent="0">
              <a:buNone/>
            </a:pPr>
            <a:r>
              <a:rPr lang="pt-BR" b="1" dirty="0"/>
              <a:t>6 - A grande maioria deles tem um futuro brilhante.</a:t>
            </a:r>
          </a:p>
          <a:p>
            <a:pPr marL="0" indent="0">
              <a:buNone/>
            </a:pPr>
            <a:br>
              <a:rPr lang="pt-BR" dirty="0"/>
            </a:br>
            <a:r>
              <a:rPr lang="pt-BR" b="1" dirty="0">
                <a:solidFill>
                  <a:srgbClr val="FF0000"/>
                </a:solidFill>
              </a:rPr>
              <a:t>MITO</a:t>
            </a:r>
            <a:r>
              <a:rPr lang="pt-BR" b="1" dirty="0"/>
              <a:t>.</a:t>
            </a:r>
            <a:r>
              <a:rPr lang="pt-BR" dirty="0"/>
              <a:t> O que chamamos de "futuro brilhante" é fruto de muitas variáveis, não só de uma capacidade mental acima da média. </a:t>
            </a:r>
          </a:p>
          <a:p>
            <a:pPr marL="0" indent="0">
              <a:buNone/>
            </a:pPr>
            <a:r>
              <a:rPr lang="pt-BR" b="1" dirty="0"/>
              <a:t>7 - Superdotados podem ser muito ruins em determinadas atividades intelectuais.</a:t>
            </a:r>
          </a:p>
          <a:p>
            <a:pPr marL="0" indent="0">
              <a:buNone/>
            </a:pPr>
            <a:br>
              <a:rPr lang="pt-BR" dirty="0"/>
            </a:br>
            <a:r>
              <a:rPr lang="pt-BR" b="1" dirty="0">
                <a:solidFill>
                  <a:srgbClr val="0070C0"/>
                </a:solidFill>
              </a:rPr>
              <a:t>VERDADE</a:t>
            </a:r>
            <a:r>
              <a:rPr lang="pt-BR" b="1" dirty="0"/>
              <a:t>.</a:t>
            </a:r>
            <a:r>
              <a:rPr lang="pt-BR" dirty="0"/>
              <a:t> A </a:t>
            </a:r>
            <a:r>
              <a:rPr lang="pt-BR" dirty="0" err="1"/>
              <a:t>superdotação</a:t>
            </a:r>
            <a:r>
              <a:rPr lang="pt-BR" dirty="0"/>
              <a:t> exige algum aspecto acima da média, não precisam ser todos. Em alguns casos a pessoa pode ser brilhante em alguma coisa e péssima em outras.</a:t>
            </a:r>
          </a:p>
          <a:p>
            <a:pPr marL="0" indent="0">
              <a:buNone/>
            </a:pPr>
            <a:r>
              <a:rPr lang="pt-BR" b="1" dirty="0"/>
              <a:t>8 - O cérebro deles é maior.</a:t>
            </a:r>
          </a:p>
          <a:p>
            <a:pPr marL="0" indent="0">
              <a:buNone/>
            </a:pPr>
            <a:br>
              <a:rPr lang="pt-BR" dirty="0"/>
            </a:br>
            <a:r>
              <a:rPr lang="pt-BR" b="1" dirty="0">
                <a:solidFill>
                  <a:srgbClr val="FF0000"/>
                </a:solidFill>
              </a:rPr>
              <a:t>MITO</a:t>
            </a:r>
            <a:r>
              <a:rPr lang="pt-BR" b="1" dirty="0"/>
              <a:t>.</a:t>
            </a:r>
            <a:r>
              <a:rPr lang="pt-BR" dirty="0"/>
              <a:t> O tamanho do cérebro não tem, de modo geral, relação direta com o grau de inteligência. </a:t>
            </a:r>
          </a:p>
          <a:p>
            <a:pPr marL="0" indent="0">
              <a:buNone/>
            </a:pPr>
            <a:r>
              <a:rPr lang="pt-BR" b="1" dirty="0"/>
              <a:t>9 - Podemos identificar um superdotado antes da fase escolar.</a:t>
            </a:r>
          </a:p>
          <a:p>
            <a:pPr marL="0" indent="0">
              <a:buNone/>
            </a:pPr>
            <a:br>
              <a:rPr lang="pt-BR" dirty="0"/>
            </a:br>
            <a:r>
              <a:rPr lang="pt-BR" b="1" dirty="0">
                <a:solidFill>
                  <a:srgbClr val="0070C0"/>
                </a:solidFill>
              </a:rPr>
              <a:t>VERDADE</a:t>
            </a:r>
            <a:r>
              <a:rPr lang="pt-BR" b="1" dirty="0"/>
              <a:t>.</a:t>
            </a:r>
            <a:r>
              <a:rPr lang="pt-BR" dirty="0"/>
              <a:t> Crianças intelectualmente superdotadas mostram muito interesse e curiosidade. Desenvolvem soluções criativas e surpreendentes.</a:t>
            </a:r>
          </a:p>
          <a:p>
            <a:pPr marL="0" indent="0">
              <a:buNone/>
            </a:pPr>
            <a:r>
              <a:rPr lang="pt-BR" b="1" dirty="0"/>
              <a:t>10 - A </a:t>
            </a:r>
            <a:r>
              <a:rPr lang="pt-BR" b="1" dirty="0" err="1"/>
              <a:t>superdotação</a:t>
            </a:r>
            <a:r>
              <a:rPr lang="pt-BR" b="1" dirty="0"/>
              <a:t> é, em grande parte, genética.</a:t>
            </a:r>
          </a:p>
          <a:p>
            <a:pPr marL="0" indent="0">
              <a:buNone/>
            </a:pPr>
            <a:br>
              <a:rPr lang="pt-BR" dirty="0"/>
            </a:br>
            <a:r>
              <a:rPr lang="pt-BR" b="1" dirty="0">
                <a:solidFill>
                  <a:srgbClr val="0070C0"/>
                </a:solidFill>
              </a:rPr>
              <a:t>VERDADE</a:t>
            </a:r>
            <a:r>
              <a:rPr lang="pt-BR" b="1" dirty="0"/>
              <a:t>.</a:t>
            </a:r>
            <a:r>
              <a:rPr lang="pt-BR" dirty="0"/>
              <a:t> A inteligência é fruto do nosso código genético e de fatores ambientais, como a nutrição, ocorrência de exposições nocivas na fase de desenvolvimento, etc. </a:t>
            </a:r>
          </a:p>
        </p:txBody>
      </p:sp>
    </p:spTree>
    <p:extLst>
      <p:ext uri="{BB962C8B-B14F-4D97-AF65-F5344CB8AC3E}">
        <p14:creationId xmlns:p14="http://schemas.microsoft.com/office/powerpoint/2010/main" val="1337626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978793"/>
          </a:xfrm>
        </p:spPr>
        <p:txBody>
          <a:bodyPr/>
          <a:lstStyle/>
          <a:p>
            <a:pPr algn="ctr"/>
            <a:r>
              <a:rPr lang="pt-BR" dirty="0">
                <a:solidFill>
                  <a:srgbClr val="0070C0"/>
                </a:solidFill>
              </a:rPr>
              <a:t>O CONCEITO BASE</a:t>
            </a:r>
          </a:p>
        </p:txBody>
      </p:sp>
      <p:sp>
        <p:nvSpPr>
          <p:cNvPr id="3" name="Espaço Reservado para Conteúdo 2"/>
          <p:cNvSpPr>
            <a:spLocks noGrp="1"/>
          </p:cNvSpPr>
          <p:nvPr>
            <p:ph idx="1"/>
          </p:nvPr>
        </p:nvSpPr>
        <p:spPr>
          <a:xfrm>
            <a:off x="0" y="978794"/>
            <a:ext cx="12192000" cy="5879206"/>
          </a:xfrm>
        </p:spPr>
        <p:txBody>
          <a:bodyPr>
            <a:normAutofit/>
          </a:bodyPr>
          <a:lstStyle/>
          <a:p>
            <a:pPr marL="0" indent="0">
              <a:buNone/>
            </a:pPr>
            <a:r>
              <a:rPr lang="pt-BR" sz="4000" dirty="0"/>
              <a:t>“ A </a:t>
            </a:r>
            <a:r>
              <a:rPr lang="pt-BR" sz="4000" dirty="0" err="1"/>
              <a:t>superdotação</a:t>
            </a:r>
            <a:r>
              <a:rPr lang="pt-BR" sz="4000" dirty="0"/>
              <a:t> consiste em uma interação entre três conglomerados básicos de traços humanos: </a:t>
            </a:r>
            <a:r>
              <a:rPr lang="pt-BR" sz="4000" b="1" dirty="0">
                <a:solidFill>
                  <a:srgbClr val="0070C0"/>
                </a:solidFill>
              </a:rPr>
              <a:t>habilidades gerais acima da média</a:t>
            </a:r>
            <a:r>
              <a:rPr lang="pt-BR" sz="4000" dirty="0">
                <a:solidFill>
                  <a:srgbClr val="0070C0"/>
                </a:solidFill>
              </a:rPr>
              <a:t>; altos níveis de </a:t>
            </a:r>
            <a:r>
              <a:rPr lang="pt-BR" sz="4000" b="1" dirty="0">
                <a:solidFill>
                  <a:srgbClr val="0070C0"/>
                </a:solidFill>
              </a:rPr>
              <a:t>compromisso com as tarefas </a:t>
            </a:r>
            <a:r>
              <a:rPr lang="pt-BR" sz="4000" dirty="0">
                <a:solidFill>
                  <a:srgbClr val="0070C0"/>
                </a:solidFill>
              </a:rPr>
              <a:t>que assume; altos níveis de </a:t>
            </a:r>
            <a:r>
              <a:rPr lang="pt-BR" sz="4000" b="1" dirty="0">
                <a:solidFill>
                  <a:srgbClr val="0070C0"/>
                </a:solidFill>
              </a:rPr>
              <a:t>criatividade</a:t>
            </a:r>
            <a:r>
              <a:rPr lang="pt-BR" sz="4000" dirty="0">
                <a:solidFill>
                  <a:srgbClr val="0070C0"/>
                </a:solidFill>
              </a:rPr>
              <a:t>.”         </a:t>
            </a:r>
            <a:r>
              <a:rPr lang="pt-BR" sz="4000" dirty="0"/>
              <a:t>                           </a:t>
            </a:r>
          </a:p>
          <a:p>
            <a:pPr marL="0" indent="0">
              <a:buNone/>
            </a:pPr>
            <a:r>
              <a:rPr lang="pt-BR" dirty="0"/>
              <a:t>                                                                               (RENZULLI, 1978)</a:t>
            </a:r>
          </a:p>
          <a:p>
            <a:pPr marL="0" indent="0">
              <a:buNone/>
            </a:pPr>
            <a:r>
              <a:rPr lang="pt-BR" i="1" dirty="0"/>
              <a:t>Joseph S. </a:t>
            </a:r>
            <a:r>
              <a:rPr lang="pt-BR" i="1" dirty="0" err="1"/>
              <a:t>Renzulli</a:t>
            </a:r>
            <a:r>
              <a:rPr lang="pt-BR" i="1" dirty="0"/>
              <a:t> é professor de Psicologia Escolar na Universidade de Connecticut, na qual ele também é diretor do </a:t>
            </a:r>
            <a:r>
              <a:rPr lang="pt-BR" i="1" dirty="0" err="1"/>
              <a:t>National</a:t>
            </a:r>
            <a:r>
              <a:rPr lang="pt-BR" i="1" dirty="0"/>
              <a:t> </a:t>
            </a:r>
            <a:r>
              <a:rPr lang="pt-BR" i="1" dirty="0" err="1"/>
              <a:t>Research</a:t>
            </a:r>
            <a:r>
              <a:rPr lang="pt-BR" i="1" dirty="0"/>
              <a:t> Center </a:t>
            </a:r>
            <a:r>
              <a:rPr lang="pt-BR" i="1" dirty="0" err="1"/>
              <a:t>on</a:t>
            </a:r>
            <a:r>
              <a:rPr lang="pt-BR" i="1" dirty="0"/>
              <a:t> </a:t>
            </a:r>
            <a:r>
              <a:rPr lang="pt-BR" i="1" dirty="0" err="1"/>
              <a:t>the</a:t>
            </a:r>
            <a:r>
              <a:rPr lang="pt-BR" i="1" dirty="0"/>
              <a:t> </a:t>
            </a:r>
            <a:r>
              <a:rPr lang="pt-BR" i="1" dirty="0" err="1"/>
              <a:t>Gifted</a:t>
            </a:r>
            <a:r>
              <a:rPr lang="pt-BR" i="1" dirty="0"/>
              <a:t> </a:t>
            </a:r>
            <a:r>
              <a:rPr lang="pt-BR" i="1" dirty="0" err="1"/>
              <a:t>and</a:t>
            </a:r>
            <a:r>
              <a:rPr lang="pt-BR" i="1" dirty="0"/>
              <a:t> </a:t>
            </a:r>
            <a:r>
              <a:rPr lang="pt-BR" i="1" dirty="0" err="1"/>
              <a:t>Talented</a:t>
            </a:r>
            <a:r>
              <a:rPr lang="pt-BR" i="1" dirty="0"/>
              <a:t> (Centro Nacional de Pesquisas sobre Superdotados e Talentosos)</a:t>
            </a:r>
          </a:p>
        </p:txBody>
      </p:sp>
    </p:spTree>
    <p:extLst>
      <p:ext uri="{BB962C8B-B14F-4D97-AF65-F5344CB8AC3E}">
        <p14:creationId xmlns:p14="http://schemas.microsoft.com/office/powerpoint/2010/main" val="266926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914399"/>
          </a:xfrm>
        </p:spPr>
        <p:txBody>
          <a:bodyPr/>
          <a:lstStyle/>
          <a:p>
            <a:pPr algn="ctr"/>
            <a:r>
              <a:rPr lang="pt-BR" dirty="0"/>
              <a:t>Tabela de Quociente de Inteligência </a:t>
            </a:r>
          </a:p>
        </p:txBody>
      </p:sp>
      <p:sp>
        <p:nvSpPr>
          <p:cNvPr id="3" name="Espaço Reservado para Conteúdo 2"/>
          <p:cNvSpPr>
            <a:spLocks noGrp="1"/>
          </p:cNvSpPr>
          <p:nvPr>
            <p:ph sz="half" idx="1"/>
          </p:nvPr>
        </p:nvSpPr>
        <p:spPr>
          <a:xfrm>
            <a:off x="0" y="1468192"/>
            <a:ext cx="6019800" cy="5389808"/>
          </a:xfrm>
        </p:spPr>
        <p:txBody>
          <a:bodyPr>
            <a:noAutofit/>
          </a:bodyPr>
          <a:lstStyle/>
          <a:p>
            <a:r>
              <a:rPr lang="pt-BR" sz="3200" dirty="0"/>
              <a:t>Gênio: acima de 144 pontos;</a:t>
            </a:r>
          </a:p>
          <a:p>
            <a:r>
              <a:rPr lang="pt-BR" sz="3200" dirty="0"/>
              <a:t>Superdotado: de 130 a 144 pontos;</a:t>
            </a:r>
          </a:p>
          <a:p>
            <a:r>
              <a:rPr lang="pt-BR" sz="3200" dirty="0"/>
              <a:t>Acima da média: de 115 a 129 pontos;</a:t>
            </a:r>
          </a:p>
          <a:p>
            <a:r>
              <a:rPr lang="pt-BR" sz="3200" dirty="0"/>
              <a:t>Média alta: de 100 a 114 pontos;</a:t>
            </a:r>
          </a:p>
          <a:p>
            <a:r>
              <a:rPr lang="pt-BR" sz="3200" dirty="0"/>
              <a:t>Média baixa: de 85 a 99 pontos;</a:t>
            </a:r>
          </a:p>
          <a:p>
            <a:r>
              <a:rPr lang="pt-BR" sz="3200" dirty="0"/>
              <a:t>Abaixo da média: de 70 a 84 pontos;</a:t>
            </a:r>
          </a:p>
          <a:p>
            <a:r>
              <a:rPr lang="pt-BR" sz="3200" dirty="0"/>
              <a:t>Baixo: de 55 a 69 pontos;</a:t>
            </a:r>
          </a:p>
        </p:txBody>
      </p:sp>
      <p:sp>
        <p:nvSpPr>
          <p:cNvPr id="4" name="Espaço Reservado para Conteúdo 3"/>
          <p:cNvSpPr>
            <a:spLocks noGrp="1"/>
          </p:cNvSpPr>
          <p:nvPr>
            <p:ph sz="half" idx="2"/>
          </p:nvPr>
        </p:nvSpPr>
        <p:spPr>
          <a:xfrm>
            <a:off x="6172200" y="1326524"/>
            <a:ext cx="6019800" cy="5531476"/>
          </a:xfrm>
        </p:spPr>
        <p:txBody>
          <a:bodyPr>
            <a:normAutofit fontScale="77500" lnSpcReduction="20000"/>
          </a:bodyPr>
          <a:lstStyle/>
          <a:p>
            <a:pPr marL="0" indent="0" algn="ctr">
              <a:buNone/>
            </a:pPr>
            <a:r>
              <a:rPr lang="pt-BR" dirty="0"/>
              <a:t>QI médio</a:t>
            </a:r>
          </a:p>
          <a:p>
            <a:pPr>
              <a:buFont typeface="Wingdings" panose="05000000000000000000" pitchFamily="2" charset="2"/>
              <a:buChar char="§"/>
            </a:pPr>
            <a:r>
              <a:rPr lang="pt-BR" dirty="0"/>
              <a:t>No Brasil - 87</a:t>
            </a:r>
          </a:p>
          <a:p>
            <a:pPr>
              <a:buFont typeface="Wingdings" panose="05000000000000000000" pitchFamily="2" charset="2"/>
              <a:buChar char="§"/>
            </a:pPr>
            <a:r>
              <a:rPr lang="pt-BR" dirty="0"/>
              <a:t>Portugal 95</a:t>
            </a:r>
          </a:p>
          <a:p>
            <a:pPr>
              <a:buFont typeface="Wingdings" panose="05000000000000000000" pitchFamily="2" charset="2"/>
              <a:buChar char="§"/>
            </a:pPr>
            <a:r>
              <a:rPr lang="pt-BR" dirty="0"/>
              <a:t> Argentina 96</a:t>
            </a:r>
          </a:p>
          <a:p>
            <a:pPr>
              <a:buFont typeface="Wingdings" panose="05000000000000000000" pitchFamily="2" charset="2"/>
              <a:buChar char="§"/>
            </a:pPr>
            <a:r>
              <a:rPr lang="pt-BR" dirty="0"/>
              <a:t>Itália 102</a:t>
            </a:r>
          </a:p>
          <a:p>
            <a:pPr>
              <a:buFont typeface="Wingdings" panose="05000000000000000000" pitchFamily="2" charset="2"/>
              <a:buChar char="§"/>
            </a:pPr>
            <a:r>
              <a:rPr lang="pt-BR" dirty="0"/>
              <a:t> Alemanha 102</a:t>
            </a:r>
          </a:p>
          <a:p>
            <a:pPr>
              <a:buFont typeface="Wingdings" panose="05000000000000000000" pitchFamily="2" charset="2"/>
              <a:buChar char="§"/>
            </a:pPr>
            <a:r>
              <a:rPr lang="pt-BR" dirty="0"/>
              <a:t>Espanha 99</a:t>
            </a:r>
          </a:p>
          <a:p>
            <a:pPr>
              <a:buFont typeface="Wingdings" panose="05000000000000000000" pitchFamily="2" charset="2"/>
              <a:buChar char="§"/>
            </a:pPr>
            <a:r>
              <a:rPr lang="pt-BR" dirty="0"/>
              <a:t>França 98</a:t>
            </a:r>
          </a:p>
          <a:p>
            <a:pPr>
              <a:buFont typeface="Wingdings" panose="05000000000000000000" pitchFamily="2" charset="2"/>
              <a:buChar char="§"/>
            </a:pPr>
            <a:r>
              <a:rPr lang="pt-BR" dirty="0"/>
              <a:t>Estados Unidos 98</a:t>
            </a:r>
          </a:p>
          <a:p>
            <a:pPr>
              <a:buFont typeface="Wingdings" panose="05000000000000000000" pitchFamily="2" charset="2"/>
              <a:buChar char="§"/>
            </a:pPr>
            <a:r>
              <a:rPr lang="pt-BR" dirty="0"/>
              <a:t>China 100</a:t>
            </a:r>
          </a:p>
          <a:p>
            <a:pPr>
              <a:buFont typeface="Wingdings" panose="05000000000000000000" pitchFamily="2" charset="2"/>
              <a:buChar char="§"/>
            </a:pPr>
            <a:r>
              <a:rPr lang="pt-BR" dirty="0"/>
              <a:t>Reino Unido 100</a:t>
            </a:r>
          </a:p>
          <a:p>
            <a:pPr>
              <a:buFont typeface="Wingdings" panose="05000000000000000000" pitchFamily="2" charset="2"/>
              <a:buChar char="§"/>
            </a:pPr>
            <a:r>
              <a:rPr lang="pt-BR" dirty="0"/>
              <a:t> Angola 68</a:t>
            </a:r>
          </a:p>
          <a:p>
            <a:pPr>
              <a:buFont typeface="Wingdings" panose="05000000000000000000" pitchFamily="2" charset="2"/>
              <a:buChar char="§"/>
            </a:pPr>
            <a:r>
              <a:rPr lang="pt-BR" dirty="0"/>
              <a:t>Moçambique 64</a:t>
            </a:r>
          </a:p>
          <a:p>
            <a:pPr>
              <a:buFont typeface="Wingdings" panose="05000000000000000000" pitchFamily="2" charset="2"/>
              <a:buChar char="§"/>
            </a:pPr>
            <a:r>
              <a:rPr lang="pt-BR" dirty="0"/>
              <a:t> Japão 105 </a:t>
            </a:r>
          </a:p>
          <a:p>
            <a:pPr>
              <a:buFont typeface="Wingdings" panose="05000000000000000000" pitchFamily="2" charset="2"/>
              <a:buChar char="§"/>
            </a:pPr>
            <a:r>
              <a:rPr lang="pt-BR" dirty="0"/>
              <a:t>Hong Kong e Coréia do Sul 106.</a:t>
            </a:r>
          </a:p>
          <a:p>
            <a:endParaRPr lang="pt-BR" dirty="0"/>
          </a:p>
        </p:txBody>
      </p:sp>
    </p:spTree>
    <p:extLst>
      <p:ext uri="{BB962C8B-B14F-4D97-AF65-F5344CB8AC3E}">
        <p14:creationId xmlns:p14="http://schemas.microsoft.com/office/powerpoint/2010/main" val="34624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additive="base">
                                        <p:cTn id="5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anim calcmode="lin" valueType="num">
                                      <p:cBhvr additive="base">
                                        <p:cTn id="5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anim calcmode="lin" valueType="num">
                                      <p:cBhvr additive="base">
                                        <p:cTn id="5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anim calcmode="lin" valueType="num">
                                      <p:cBhvr additive="base">
                                        <p:cTn id="6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1690688"/>
          </a:xfrm>
        </p:spPr>
        <p:txBody>
          <a:bodyPr>
            <a:normAutofit fontScale="90000"/>
          </a:bodyPr>
          <a:lstStyle/>
          <a:p>
            <a:pPr algn="ctr"/>
            <a:r>
              <a:rPr lang="pt-BR" dirty="0"/>
              <a:t>Deficientes ou Gênios?</a:t>
            </a:r>
            <a:br>
              <a:rPr lang="pt-BR" dirty="0"/>
            </a:br>
            <a:r>
              <a:rPr lang="pt-BR" dirty="0"/>
              <a:t>O que a atitude pode ter desenvolvido nessas pessoas</a:t>
            </a:r>
          </a:p>
        </p:txBody>
      </p:sp>
      <p:pic>
        <p:nvPicPr>
          <p:cNvPr id="1026" name="Picture 2" descr="C:\Users\Welson\Pictures\2014-08-09 savant\savant 015.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459" y="1700808"/>
            <a:ext cx="5328533" cy="493181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Welson\Pictures\2014-08-08 savant\savant 001.jpe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23992" y="1700808"/>
            <a:ext cx="5476842" cy="4931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8592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1"/>
            <a:ext cx="10515600" cy="734095"/>
          </a:xfrm>
        </p:spPr>
        <p:txBody>
          <a:bodyPr/>
          <a:lstStyle/>
          <a:p>
            <a:pPr algn="ctr"/>
            <a:r>
              <a:rPr lang="pt-BR" dirty="0">
                <a:solidFill>
                  <a:srgbClr val="0070C0"/>
                </a:solidFill>
              </a:rPr>
              <a:t>A teoria base para o Brasil e o mundo</a:t>
            </a:r>
          </a:p>
        </p:txBody>
      </p:sp>
      <p:sp>
        <p:nvSpPr>
          <p:cNvPr id="5" name="Espaço Reservado para Conteúdo 4"/>
          <p:cNvSpPr>
            <a:spLocks noGrp="1"/>
          </p:cNvSpPr>
          <p:nvPr>
            <p:ph sz="half" idx="1"/>
          </p:nvPr>
        </p:nvSpPr>
        <p:spPr>
          <a:xfrm>
            <a:off x="31599" y="734096"/>
            <a:ext cx="6111624" cy="6123904"/>
          </a:xfrm>
        </p:spPr>
        <p:txBody>
          <a:bodyPr>
            <a:normAutofit fontScale="92500" lnSpcReduction="20000"/>
          </a:bodyPr>
          <a:lstStyle/>
          <a:p>
            <a:r>
              <a:rPr lang="pt-BR" dirty="0">
                <a:solidFill>
                  <a:srgbClr val="FF0000"/>
                </a:solidFill>
              </a:rPr>
              <a:t>A habilidade acima da média </a:t>
            </a:r>
            <a:r>
              <a:rPr lang="pt-BR" dirty="0"/>
              <a:t>é representada pelo raciocínio verbal e numérico, pelas relações espaciais, pela memória e pela fluência do vocabulário.</a:t>
            </a:r>
          </a:p>
          <a:p>
            <a:r>
              <a:rPr lang="pt-BR" dirty="0">
                <a:solidFill>
                  <a:srgbClr val="FF0000"/>
                </a:solidFill>
              </a:rPr>
              <a:t>O envolvimento com a tarefa</a:t>
            </a:r>
            <a:r>
              <a:rPr lang="pt-BR" dirty="0"/>
              <a:t> é a energia que uma pessoa coloca para realizar uma ação em relação a uma determinada tarefa ou área específica, comumente associada à perseverança, à paciência, ao grande esforço, à dedicação, à autoconfiança e à crença na própria capacidade para executar um trabalho importante.</a:t>
            </a:r>
          </a:p>
          <a:p>
            <a:r>
              <a:rPr lang="pt-BR" dirty="0">
                <a:solidFill>
                  <a:srgbClr val="FF0000"/>
                </a:solidFill>
              </a:rPr>
              <a:t>A criatividade </a:t>
            </a:r>
            <a:r>
              <a:rPr lang="pt-BR" dirty="0"/>
              <a:t>refere-se à originalidade de pensamento; à fluência; à flexibilidade; à capacidade de deixar de lado convenções e procedimentos estabelecidos, à abertura a experiências, ao novo e ao diferente, dentre outros aspectos.</a:t>
            </a:r>
          </a:p>
        </p:txBody>
      </p:sp>
      <p:pic>
        <p:nvPicPr>
          <p:cNvPr id="8" name="Espaço Reservado para Conteúdo 7"/>
          <p:cNvPicPr>
            <a:picLocks noGrp="1" noChangeAspect="1"/>
          </p:cNvPicPr>
          <p:nvPr>
            <p:ph sz="half" idx="2"/>
          </p:nvPr>
        </p:nvPicPr>
        <p:blipFill>
          <a:blip r:embed="rId2"/>
          <a:stretch>
            <a:fillRect/>
          </a:stretch>
        </p:blipFill>
        <p:spPr>
          <a:xfrm>
            <a:off x="6019801" y="734096"/>
            <a:ext cx="6140600" cy="6001555"/>
          </a:xfrm>
          <a:prstGeom prst="rect">
            <a:avLst/>
          </a:prstGeom>
        </p:spPr>
      </p:pic>
    </p:spTree>
    <p:extLst>
      <p:ext uri="{BB962C8B-B14F-4D97-AF65-F5344CB8AC3E}">
        <p14:creationId xmlns:p14="http://schemas.microsoft.com/office/powerpoint/2010/main" val="283009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231820"/>
          </a:xfrm>
        </p:spPr>
        <p:txBody>
          <a:bodyPr>
            <a:normAutofit fontScale="90000"/>
          </a:bodyPr>
          <a:lstStyle/>
          <a:p>
            <a:endParaRPr lang="pt-BR" dirty="0"/>
          </a:p>
        </p:txBody>
      </p:sp>
      <p:sp>
        <p:nvSpPr>
          <p:cNvPr id="3" name="Espaço Reservado para Conteúdo 2"/>
          <p:cNvSpPr>
            <a:spLocks noGrp="1"/>
          </p:cNvSpPr>
          <p:nvPr>
            <p:ph idx="1"/>
          </p:nvPr>
        </p:nvSpPr>
        <p:spPr>
          <a:xfrm>
            <a:off x="90153" y="231820"/>
            <a:ext cx="12101846" cy="6626179"/>
          </a:xfrm>
        </p:spPr>
        <p:txBody>
          <a:bodyPr>
            <a:normAutofit/>
          </a:bodyPr>
          <a:lstStyle/>
          <a:p>
            <a:pPr marL="0" indent="0">
              <a:buNone/>
            </a:pPr>
            <a:r>
              <a:rPr lang="pt-BR" sz="3200" dirty="0">
                <a:solidFill>
                  <a:srgbClr val="0070C0"/>
                </a:solidFill>
              </a:rPr>
              <a:t>A concepção de AH/SD proposta por </a:t>
            </a:r>
            <a:r>
              <a:rPr lang="pt-BR" sz="3200" dirty="0"/>
              <a:t>Joseph </a:t>
            </a:r>
            <a:r>
              <a:rPr lang="pt-BR" sz="3200" dirty="0" err="1"/>
              <a:t>Renzulli</a:t>
            </a:r>
            <a:r>
              <a:rPr lang="pt-BR" sz="3200" dirty="0"/>
              <a:t> </a:t>
            </a:r>
            <a:r>
              <a:rPr lang="pt-BR" sz="3200" dirty="0">
                <a:solidFill>
                  <a:srgbClr val="0070C0"/>
                </a:solidFill>
              </a:rPr>
              <a:t>que está sintonizada com a concepção de inteligência de </a:t>
            </a:r>
            <a:r>
              <a:rPr lang="pt-BR" sz="3200" dirty="0"/>
              <a:t>Gardner</a:t>
            </a:r>
            <a:r>
              <a:rPr lang="pt-BR" sz="3200" dirty="0">
                <a:solidFill>
                  <a:srgbClr val="0070C0"/>
                </a:solidFill>
              </a:rPr>
              <a:t> é uma das mais citadas no mundo todo.</a:t>
            </a:r>
          </a:p>
        </p:txBody>
      </p:sp>
      <p:pic>
        <p:nvPicPr>
          <p:cNvPr id="5" name="Imagem 4"/>
          <p:cNvPicPr>
            <a:picLocks noChangeAspect="1"/>
          </p:cNvPicPr>
          <p:nvPr/>
        </p:nvPicPr>
        <p:blipFill>
          <a:blip r:embed="rId2"/>
          <a:stretch>
            <a:fillRect/>
          </a:stretch>
        </p:blipFill>
        <p:spPr>
          <a:xfrm>
            <a:off x="90152" y="1957589"/>
            <a:ext cx="5778320" cy="4900410"/>
          </a:xfrm>
          <a:prstGeom prst="rect">
            <a:avLst/>
          </a:prstGeom>
        </p:spPr>
      </p:pic>
      <p:pic>
        <p:nvPicPr>
          <p:cNvPr id="7" name="Imagem 6"/>
          <p:cNvPicPr>
            <a:picLocks noChangeAspect="1"/>
          </p:cNvPicPr>
          <p:nvPr/>
        </p:nvPicPr>
        <p:blipFill>
          <a:blip r:embed="rId3"/>
          <a:stretch>
            <a:fillRect/>
          </a:stretch>
        </p:blipFill>
        <p:spPr>
          <a:xfrm>
            <a:off x="5868472" y="1957590"/>
            <a:ext cx="6323528" cy="4900410"/>
          </a:xfrm>
          <a:prstGeom prst="rect">
            <a:avLst/>
          </a:prstGeom>
        </p:spPr>
      </p:pic>
    </p:spTree>
    <p:extLst>
      <p:ext uri="{BB962C8B-B14F-4D97-AF65-F5344CB8AC3E}">
        <p14:creationId xmlns:p14="http://schemas.microsoft.com/office/powerpoint/2010/main" val="3574141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800034"/>
          </a:xfrm>
        </p:spPr>
        <p:txBody>
          <a:bodyPr>
            <a:normAutofit fontScale="90000"/>
          </a:bodyPr>
          <a:lstStyle/>
          <a:p>
            <a:pPr algn="ctr"/>
            <a:r>
              <a:rPr lang="pt-BR" dirty="0">
                <a:solidFill>
                  <a:srgbClr val="0070C0"/>
                </a:solidFill>
              </a:rPr>
              <a:t>A Secretaria de Educação Especial e o Conceito adotado</a:t>
            </a:r>
          </a:p>
        </p:txBody>
      </p:sp>
      <p:sp>
        <p:nvSpPr>
          <p:cNvPr id="3" name="Espaço Reservado para Conteúdo 2"/>
          <p:cNvSpPr>
            <a:spLocks noGrp="1"/>
          </p:cNvSpPr>
          <p:nvPr>
            <p:ph sz="half" idx="1"/>
          </p:nvPr>
        </p:nvSpPr>
        <p:spPr/>
        <p:txBody>
          <a:bodyPr/>
          <a:lstStyle/>
          <a:p>
            <a:pPr marL="0" indent="0">
              <a:buNone/>
            </a:pPr>
            <a:endParaRPr lang="pt-BR" dirty="0">
              <a:solidFill>
                <a:srgbClr val="0070C0"/>
              </a:solidFill>
            </a:endParaRPr>
          </a:p>
          <a:p>
            <a:pPr marL="0" indent="0">
              <a:buNone/>
            </a:pPr>
            <a:endParaRPr lang="pt-BR" dirty="0"/>
          </a:p>
        </p:txBody>
      </p:sp>
      <p:sp>
        <p:nvSpPr>
          <p:cNvPr id="11" name="Espaço Reservado para Conteúdo 10"/>
          <p:cNvSpPr>
            <a:spLocks noGrp="1"/>
          </p:cNvSpPr>
          <p:nvPr>
            <p:ph sz="half" idx="2"/>
          </p:nvPr>
        </p:nvSpPr>
        <p:spPr>
          <a:xfrm>
            <a:off x="0" y="800034"/>
            <a:ext cx="12192000" cy="2844687"/>
          </a:xfrm>
        </p:spPr>
        <p:txBody>
          <a:bodyPr/>
          <a:lstStyle/>
          <a:p>
            <a:pPr marL="0" indent="0">
              <a:buNone/>
            </a:pPr>
            <a:r>
              <a:rPr lang="pt-BR" dirty="0"/>
              <a:t>A Política Nacional de Educação Especial (1994) define como Altas Habilidades/ Superdotados ou Talentosos os educandos que apresentarem notável desempenho e elevada potencialidade em qualquer dos seguintes aspectos, isolados ou combinados: </a:t>
            </a:r>
            <a:r>
              <a:rPr lang="pt-BR" dirty="0">
                <a:solidFill>
                  <a:srgbClr val="0070C0"/>
                </a:solidFill>
              </a:rPr>
              <a:t>capacidade intelectual geral; aptidão acadêmica específica; pensamento criativo ou produtivo; capacidade de liderança; talento especial para artes e capacidade psicomotora.</a:t>
            </a:r>
          </a:p>
          <a:p>
            <a:endParaRPr lang="pt-BR" dirty="0"/>
          </a:p>
        </p:txBody>
      </p:sp>
      <p:pic>
        <p:nvPicPr>
          <p:cNvPr id="5" name="Imagem 4"/>
          <p:cNvPicPr>
            <a:picLocks noChangeAspect="1"/>
          </p:cNvPicPr>
          <p:nvPr/>
        </p:nvPicPr>
        <p:blipFill>
          <a:blip r:embed="rId2"/>
          <a:stretch>
            <a:fillRect/>
          </a:stretch>
        </p:blipFill>
        <p:spPr>
          <a:xfrm>
            <a:off x="5537916" y="3103809"/>
            <a:ext cx="6654084" cy="3754192"/>
          </a:xfrm>
          <a:prstGeom prst="rect">
            <a:avLst/>
          </a:prstGeom>
        </p:spPr>
      </p:pic>
      <p:pic>
        <p:nvPicPr>
          <p:cNvPr id="2056" name="Picture 8" descr="Como saber se seu filho (a) é super inteligente? - Blog Big Céreb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93961"/>
            <a:ext cx="5537915" cy="3664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41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978793"/>
          </a:xfrm>
        </p:spPr>
        <p:txBody>
          <a:bodyPr>
            <a:normAutofit/>
          </a:bodyPr>
          <a:lstStyle/>
          <a:p>
            <a:pPr algn="ctr"/>
            <a:r>
              <a:rPr lang="pt-BR" dirty="0">
                <a:solidFill>
                  <a:srgbClr val="00B0F0"/>
                </a:solidFill>
              </a:rPr>
              <a:t>O que garante a LDB</a:t>
            </a:r>
          </a:p>
        </p:txBody>
      </p:sp>
      <p:sp>
        <p:nvSpPr>
          <p:cNvPr id="4" name="Rectangle 1"/>
          <p:cNvSpPr>
            <a:spLocks noGrp="1" noChangeArrowheads="1"/>
          </p:cNvSpPr>
          <p:nvPr>
            <p:ph idx="1"/>
          </p:nvPr>
        </p:nvSpPr>
        <p:spPr bwMode="auto">
          <a:xfrm>
            <a:off x="0" y="1208221"/>
            <a:ext cx="12191999"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1273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Art. 59.  Os sistemas de ensino assegurarão aos educandos com deficiência, transtornos globais do desenvolvimento e altas habilidades ou </a:t>
            </a:r>
            <a:r>
              <a:rPr kumimoji="0" lang="pt-BR" sz="1700" b="0" i="0" u="none" strike="noStrike" cap="none" normalizeH="0" baseline="0" dirty="0" err="1">
                <a:ln>
                  <a:noFill/>
                </a:ln>
                <a:solidFill>
                  <a:srgbClr val="000000"/>
                </a:solidFill>
                <a:effectLst/>
                <a:cs typeface="Arial" panose="020B0604020202020204" pitchFamily="34" charset="0"/>
              </a:rPr>
              <a:t>superdotação</a:t>
            </a:r>
            <a:r>
              <a:rPr kumimoji="0" lang="pt-BR" sz="1700" b="0" i="0" u="none" strike="noStrike" cap="none" normalizeH="0" baseline="0" dirty="0">
                <a:ln>
                  <a:noFill/>
                </a:ln>
                <a:solidFill>
                  <a:srgbClr val="000000"/>
                </a:solidFill>
                <a:effectLst/>
                <a:cs typeface="Arial" panose="020B0604020202020204" pitchFamily="34" charset="0"/>
              </a:rPr>
              <a:t>:          </a:t>
            </a:r>
            <a:r>
              <a:rPr kumimoji="0" lang="pt-BR" sz="1700" b="0" i="0" u="none" strike="noStrike" cap="none" normalizeH="0" baseline="0" dirty="0">
                <a:ln>
                  <a:noFill/>
                </a:ln>
                <a:solidFill>
                  <a:srgbClr val="000000"/>
                </a:solidFill>
                <a:effectLst/>
                <a:cs typeface="Arial" panose="020B0604020202020204" pitchFamily="34" charset="0"/>
                <a:hlinkClick r:id="rId2"/>
              </a:rPr>
              <a:t>(Redação dada pela Lei nº 12.796, de 2013)</a:t>
            </a:r>
            <a:endParaRPr kumimoji="0" lang="pt-BR" sz="1700" b="0" i="0" u="none" strike="noStrike" cap="none" normalizeH="0" baseline="0" dirty="0">
              <a:ln>
                <a:noFill/>
              </a:ln>
              <a:solidFill>
                <a:schemeClr val="tx1"/>
              </a:solidFill>
              <a:effectLst/>
            </a:endParaRPr>
          </a:p>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I - currículos, métodos, técnicas, recursos educativos e organização específicos, para atender às suas necessidades;</a:t>
            </a:r>
            <a:endParaRPr kumimoji="0" lang="pt-BR" sz="1700" b="0" i="0" u="none" strike="noStrike" cap="none" normalizeH="0" baseline="0" dirty="0">
              <a:ln>
                <a:noFill/>
              </a:ln>
              <a:solidFill>
                <a:schemeClr val="tx1"/>
              </a:solidFill>
              <a:effectLst/>
            </a:endParaRPr>
          </a:p>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II - </a:t>
            </a:r>
            <a:r>
              <a:rPr kumimoji="0" lang="pt-BR" sz="1700" b="0" i="0" u="none" strike="noStrike" cap="none" normalizeH="0" baseline="0" dirty="0" err="1">
                <a:ln>
                  <a:noFill/>
                </a:ln>
                <a:solidFill>
                  <a:srgbClr val="000000"/>
                </a:solidFill>
                <a:effectLst/>
                <a:cs typeface="Arial" panose="020B0604020202020204" pitchFamily="34" charset="0"/>
              </a:rPr>
              <a:t>terminalidade</a:t>
            </a:r>
            <a:r>
              <a:rPr kumimoji="0" lang="pt-BR" sz="1700" b="0" i="0" u="none" strike="noStrike" cap="none" normalizeH="0" baseline="0" dirty="0">
                <a:ln>
                  <a:noFill/>
                </a:ln>
                <a:solidFill>
                  <a:srgbClr val="000000"/>
                </a:solidFill>
                <a:effectLst/>
                <a:cs typeface="Arial" panose="020B0604020202020204" pitchFamily="34" charset="0"/>
              </a:rPr>
              <a:t> específica para aqueles que não puderem atingir o nível exigido para a conclusão do ensino fundamental, em virtude de suas deficiências, </a:t>
            </a:r>
            <a:r>
              <a:rPr kumimoji="0" lang="pt-BR" sz="1700" b="1" i="0" u="none" strike="noStrike" cap="none" normalizeH="0" baseline="0" dirty="0">
                <a:ln>
                  <a:noFill/>
                </a:ln>
                <a:solidFill>
                  <a:srgbClr val="000000"/>
                </a:solidFill>
                <a:effectLst/>
                <a:cs typeface="Arial" panose="020B0604020202020204" pitchFamily="34" charset="0"/>
              </a:rPr>
              <a:t>e aceleração para concluir em menor tempo o programa escolar para os superdotados</a:t>
            </a:r>
            <a:r>
              <a:rPr kumimoji="0" lang="pt-BR" sz="1700" b="0" i="0" u="none" strike="noStrike" cap="none" normalizeH="0" baseline="0" dirty="0">
                <a:ln>
                  <a:noFill/>
                </a:ln>
                <a:solidFill>
                  <a:srgbClr val="000000"/>
                </a:solidFill>
                <a:effectLst/>
                <a:cs typeface="Arial" panose="020B0604020202020204" pitchFamily="34" charset="0"/>
              </a:rPr>
              <a:t>;</a:t>
            </a:r>
            <a:endParaRPr kumimoji="0" lang="pt-BR" sz="1700" b="0" i="0" u="none" strike="noStrike" cap="none" normalizeH="0" baseline="0" dirty="0">
              <a:ln>
                <a:noFill/>
              </a:ln>
              <a:solidFill>
                <a:schemeClr val="tx1"/>
              </a:solidFill>
              <a:effectLst/>
            </a:endParaRPr>
          </a:p>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III - professores com especialização adequada em nível médio ou superior, para atendimento especializado, bem como professores do ensino regular capacitados para a integração desses educandos nas classes comuns;</a:t>
            </a:r>
            <a:endParaRPr kumimoji="0" lang="pt-BR" sz="1700" b="0" i="0" u="none" strike="noStrike" cap="none" normalizeH="0" baseline="0" dirty="0">
              <a:ln>
                <a:noFill/>
              </a:ln>
              <a:solidFill>
                <a:schemeClr val="tx1"/>
              </a:solidFill>
              <a:effectLst/>
            </a:endParaRPr>
          </a:p>
          <a:p>
            <a:pPr marL="0" lvl="0" algn="just">
              <a:lnSpc>
                <a:spcPct val="100000"/>
              </a:lnSpc>
              <a:buNone/>
            </a:pPr>
            <a:r>
              <a:rPr kumimoji="0" lang="pt-BR" sz="1700" b="0" i="0" u="none" strike="noStrike" cap="none" normalizeH="0" baseline="0" dirty="0">
                <a:ln>
                  <a:noFill/>
                </a:ln>
                <a:solidFill>
                  <a:srgbClr val="000000"/>
                </a:solidFill>
                <a:effectLst/>
                <a:cs typeface="Arial" panose="020B0604020202020204" pitchFamily="34" charset="0"/>
              </a:rPr>
              <a:t>IV - educação especial para o trabalho, visando a sua efetiva integração na vida em sociedade, inclusive condições adequadas para os que não revelarem capacidade de inserção no trabalho competitivo, mediante articulação com os órgãos oficiais afins,;</a:t>
            </a:r>
            <a:r>
              <a:rPr kumimoji="0" lang="pt-BR" sz="1700" b="1" i="0" u="none" strike="noStrike" cap="none" normalizeH="0" baseline="0" dirty="0">
                <a:ln>
                  <a:noFill/>
                </a:ln>
                <a:solidFill>
                  <a:srgbClr val="000000"/>
                </a:solidFill>
                <a:effectLst/>
                <a:cs typeface="Arial" panose="020B0604020202020204" pitchFamily="34" charset="0"/>
              </a:rPr>
              <a:t> bem como para aqueles que apresentam uma habilidade superior nas áreas artística, intelectual ou psicomotora</a:t>
            </a:r>
            <a:endParaRPr kumimoji="0" lang="pt-BR" sz="1700" b="0" i="0" u="none" strike="noStrike" cap="none" normalizeH="0" baseline="0" dirty="0">
              <a:ln>
                <a:noFill/>
              </a:ln>
              <a:solidFill>
                <a:schemeClr val="tx1"/>
              </a:solidFill>
              <a:effectLst/>
            </a:endParaRPr>
          </a:p>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V - acesso igualitário aos benefícios dos programas sociais suplementares disponíveis para o respectivo nível do ensino regular.</a:t>
            </a:r>
            <a:endParaRPr kumimoji="0" lang="pt-BR" sz="1700" b="0" i="0" u="none" strike="noStrike" cap="none" normalizeH="0" baseline="0" dirty="0">
              <a:ln>
                <a:noFill/>
              </a:ln>
              <a:solidFill>
                <a:schemeClr val="tx1"/>
              </a:solidFill>
              <a:effectLst/>
            </a:endParaRPr>
          </a:p>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Art. 59-A. </a:t>
            </a:r>
            <a:r>
              <a:rPr kumimoji="0" lang="pt-BR" sz="1700" b="0" i="0" u="none" strike="noStrike" cap="none" normalizeH="0" baseline="0" dirty="0">
                <a:ln>
                  <a:noFill/>
                </a:ln>
                <a:solidFill>
                  <a:srgbClr val="000000"/>
                </a:solidFill>
                <a:effectLst/>
                <a:cs typeface="Arial" panose="020B0604020202020204" pitchFamily="34" charset="0"/>
                <a:hlinkClick r:id="rId3"/>
              </a:rPr>
              <a:t> </a:t>
            </a:r>
            <a:r>
              <a:rPr kumimoji="0" lang="pt-BR" sz="1700" b="1" i="0" u="none" strike="noStrike" cap="none" normalizeH="0" baseline="0" dirty="0">
                <a:ln>
                  <a:noFill/>
                </a:ln>
                <a:solidFill>
                  <a:srgbClr val="000000"/>
                </a:solidFill>
                <a:effectLst/>
                <a:cs typeface="Arial" panose="020B0604020202020204" pitchFamily="34" charset="0"/>
              </a:rPr>
              <a:t>O poder público deverá instituir cadastro nacional de alunos com altas habilidades ou </a:t>
            </a:r>
            <a:r>
              <a:rPr kumimoji="0" lang="pt-BR" sz="1700" b="1" i="0" u="none" strike="noStrike" cap="none" normalizeH="0" baseline="0" dirty="0" err="1">
                <a:ln>
                  <a:noFill/>
                </a:ln>
                <a:solidFill>
                  <a:srgbClr val="000000"/>
                </a:solidFill>
                <a:effectLst/>
                <a:cs typeface="Arial" panose="020B0604020202020204" pitchFamily="34" charset="0"/>
              </a:rPr>
              <a:t>superdotação</a:t>
            </a:r>
            <a:r>
              <a:rPr kumimoji="0" lang="pt-BR" sz="1700" b="1" i="0" u="none" strike="noStrike" cap="none" normalizeH="0" baseline="0" dirty="0">
                <a:ln>
                  <a:noFill/>
                </a:ln>
                <a:solidFill>
                  <a:srgbClr val="000000"/>
                </a:solidFill>
                <a:effectLst/>
                <a:cs typeface="Arial" panose="020B0604020202020204" pitchFamily="34" charset="0"/>
              </a:rPr>
              <a:t> matriculados na educação básica e na educação superior, a fim de fomentar a execução de políticas públicas destinadas ao desenvolvimento pleno das potencialidades desse alunado.</a:t>
            </a:r>
            <a:r>
              <a:rPr kumimoji="0" lang="pt-BR" sz="1700" b="0" i="0" u="none" strike="noStrike" cap="none" normalizeH="0" baseline="0" dirty="0">
                <a:ln>
                  <a:noFill/>
                </a:ln>
                <a:solidFill>
                  <a:srgbClr val="000000"/>
                </a:solidFill>
                <a:effectLst/>
                <a:cs typeface="Arial" panose="020B0604020202020204" pitchFamily="34" charset="0"/>
              </a:rPr>
              <a:t>         </a:t>
            </a:r>
            <a:r>
              <a:rPr kumimoji="0" lang="pt-BR" sz="1700" b="0" i="0" u="none" strike="noStrike" cap="none" normalizeH="0" baseline="0" dirty="0">
                <a:ln>
                  <a:noFill/>
                </a:ln>
                <a:solidFill>
                  <a:srgbClr val="000000"/>
                </a:solidFill>
                <a:effectLst/>
                <a:cs typeface="Arial" panose="020B0604020202020204" pitchFamily="34" charset="0"/>
                <a:hlinkClick r:id="rId4"/>
              </a:rPr>
              <a:t>(Incluído pela Lei nº 13.234, de 2015)</a:t>
            </a:r>
            <a:endParaRPr kumimoji="0" lang="pt-BR" sz="1700" b="0" i="0" u="none" strike="noStrike" cap="none" normalizeH="0" baseline="0" dirty="0">
              <a:ln>
                <a:noFill/>
              </a:ln>
              <a:solidFill>
                <a:schemeClr val="tx1"/>
              </a:solidFill>
              <a:effectLst/>
            </a:endParaRPr>
          </a:p>
          <a:p>
            <a:pPr marL="0" marR="0" lvl="0" indent="312738" algn="just" defTabSz="914400" rtl="0" eaLnBrk="0" fontAlgn="base" latinLnBrk="0" hangingPunct="0">
              <a:lnSpc>
                <a:spcPct val="100000"/>
              </a:lnSpc>
              <a:spcBef>
                <a:spcPct val="0"/>
              </a:spcBef>
              <a:spcAft>
                <a:spcPct val="0"/>
              </a:spcAft>
              <a:buClrTx/>
              <a:buSzTx/>
              <a:buFontTx/>
              <a:buNone/>
              <a:tabLst/>
            </a:pPr>
            <a:r>
              <a:rPr kumimoji="0" lang="pt-BR" sz="1700" b="0" i="0" u="none" strike="noStrike" cap="none" normalizeH="0" baseline="0" dirty="0">
                <a:ln>
                  <a:noFill/>
                </a:ln>
                <a:solidFill>
                  <a:srgbClr val="000000"/>
                </a:solidFill>
                <a:effectLst/>
                <a:cs typeface="Arial" panose="020B0604020202020204" pitchFamily="34" charset="0"/>
              </a:rPr>
              <a:t>Parágrafo único.  </a:t>
            </a:r>
            <a:r>
              <a:rPr kumimoji="0" lang="pt-BR" sz="1700" b="1" i="0" u="none" strike="noStrike" cap="none" normalizeH="0" baseline="0" dirty="0">
                <a:ln>
                  <a:noFill/>
                </a:ln>
                <a:solidFill>
                  <a:srgbClr val="000000"/>
                </a:solidFill>
                <a:effectLst/>
                <a:cs typeface="Arial" panose="020B0604020202020204" pitchFamily="34" charset="0"/>
              </a:rPr>
              <a:t>A identificação precoce de alunos com altas habilidades ou </a:t>
            </a:r>
            <a:r>
              <a:rPr kumimoji="0" lang="pt-BR" sz="1700" b="1" i="0" u="none" strike="noStrike" cap="none" normalizeH="0" baseline="0" dirty="0" err="1">
                <a:ln>
                  <a:noFill/>
                </a:ln>
                <a:solidFill>
                  <a:srgbClr val="000000"/>
                </a:solidFill>
                <a:effectLst/>
                <a:cs typeface="Arial" panose="020B0604020202020204" pitchFamily="34" charset="0"/>
              </a:rPr>
              <a:t>superdotação</a:t>
            </a:r>
            <a:r>
              <a:rPr kumimoji="0" lang="pt-BR" sz="1700" b="1" i="0" u="none" strike="noStrike" cap="none" normalizeH="0" baseline="0" dirty="0">
                <a:ln>
                  <a:noFill/>
                </a:ln>
                <a:solidFill>
                  <a:srgbClr val="000000"/>
                </a:solidFill>
                <a:effectLst/>
                <a:cs typeface="Arial" panose="020B0604020202020204" pitchFamily="34" charset="0"/>
              </a:rPr>
              <a:t>, os critérios e procedimentos para inclusão no cadastro referido no caput deste artigo, as entidades responsáveis pelo cadastramento, os mecanismos de acesso aos dados do cadastro e as políticas de desenvolvimento das potencialidades do alunado de que trata o caput serão definidos em regulamento.</a:t>
            </a:r>
            <a:endParaRPr kumimoji="0" lang="pt-BR" sz="17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5568132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2"/>
            <a:ext cx="9144000" cy="1249250"/>
          </a:xfrm>
        </p:spPr>
        <p:txBody>
          <a:bodyPr>
            <a:normAutofit fontScale="90000"/>
          </a:bodyPr>
          <a:lstStyle/>
          <a:p>
            <a:r>
              <a:rPr lang="pt-BR" sz="4400" dirty="0">
                <a:solidFill>
                  <a:srgbClr val="00B050"/>
                </a:solidFill>
              </a:rPr>
              <a:t>Indicadores de Altas Habilidades/</a:t>
            </a:r>
            <a:r>
              <a:rPr lang="pt-BR" sz="4400" dirty="0" err="1">
                <a:solidFill>
                  <a:srgbClr val="00B050"/>
                </a:solidFill>
              </a:rPr>
              <a:t>Superdotação</a:t>
            </a:r>
            <a:endParaRPr lang="pt-BR" sz="4400" dirty="0">
              <a:solidFill>
                <a:srgbClr val="00B050"/>
              </a:solidFill>
            </a:endParaRPr>
          </a:p>
        </p:txBody>
      </p:sp>
      <p:pic>
        <p:nvPicPr>
          <p:cNvPr id="7" name="Imagem 6"/>
          <p:cNvPicPr>
            <a:picLocks noChangeAspect="1"/>
          </p:cNvPicPr>
          <p:nvPr/>
        </p:nvPicPr>
        <p:blipFill>
          <a:blip r:embed="rId2"/>
          <a:stretch>
            <a:fillRect/>
          </a:stretch>
        </p:blipFill>
        <p:spPr>
          <a:xfrm>
            <a:off x="759852" y="1249252"/>
            <a:ext cx="10212947" cy="4468968"/>
          </a:xfrm>
          <a:prstGeom prst="rect">
            <a:avLst/>
          </a:prstGeom>
        </p:spPr>
      </p:pic>
      <p:sp>
        <p:nvSpPr>
          <p:cNvPr id="5" name="Subtítulo 4"/>
          <p:cNvSpPr>
            <a:spLocks noGrp="1"/>
          </p:cNvSpPr>
          <p:nvPr>
            <p:ph type="subTitle" idx="1"/>
          </p:nvPr>
        </p:nvSpPr>
        <p:spPr>
          <a:xfrm>
            <a:off x="1408090" y="5718220"/>
            <a:ext cx="9144000" cy="1067336"/>
          </a:xfrm>
        </p:spPr>
        <p:txBody>
          <a:bodyPr>
            <a:normAutofit fontScale="25000" lnSpcReduction="20000"/>
          </a:bodyPr>
          <a:lstStyle/>
          <a:p>
            <a:pPr marL="342900" indent="-342900">
              <a:buFont typeface="Wingdings" panose="05000000000000000000" pitchFamily="2" charset="2"/>
              <a:buChar char="Ø"/>
            </a:pPr>
            <a:r>
              <a:rPr lang="pt-BR" sz="9600" dirty="0">
                <a:solidFill>
                  <a:srgbClr val="0070C0"/>
                </a:solidFill>
              </a:rPr>
              <a:t>Habilidade acima da média</a:t>
            </a:r>
          </a:p>
          <a:p>
            <a:pPr marL="342900" indent="-342900">
              <a:buFont typeface="Wingdings" panose="05000000000000000000" pitchFamily="2" charset="2"/>
              <a:buChar char="Ø"/>
            </a:pPr>
            <a:r>
              <a:rPr lang="pt-BR" sz="9600" dirty="0">
                <a:solidFill>
                  <a:srgbClr val="0070C0"/>
                </a:solidFill>
              </a:rPr>
              <a:t>Comprometimento com a tarefa</a:t>
            </a:r>
          </a:p>
          <a:p>
            <a:pPr marL="342900" indent="-342900">
              <a:buFont typeface="Wingdings" panose="05000000000000000000" pitchFamily="2" charset="2"/>
              <a:buChar char="Ø"/>
            </a:pPr>
            <a:r>
              <a:rPr lang="pt-BR" sz="9600" dirty="0">
                <a:solidFill>
                  <a:srgbClr val="0070C0"/>
                </a:solidFill>
              </a:rPr>
              <a:t>Criatividade</a:t>
            </a:r>
          </a:p>
          <a:p>
            <a:pPr marL="342900" indent="-342900">
              <a:buFont typeface="Wingdings" panose="05000000000000000000" pitchFamily="2" charset="2"/>
              <a:buChar char="Ø"/>
            </a:pPr>
            <a:endParaRPr lang="pt-BR" sz="9600" dirty="0">
              <a:solidFill>
                <a:srgbClr val="0070C0"/>
              </a:solidFill>
            </a:endParaRPr>
          </a:p>
          <a:p>
            <a:pPr marL="342900" indent="-342900">
              <a:buFont typeface="Wingdings" panose="05000000000000000000" pitchFamily="2" charset="2"/>
              <a:buChar char="Ø"/>
            </a:pPr>
            <a:endParaRPr lang="pt-BR" dirty="0"/>
          </a:p>
        </p:txBody>
      </p:sp>
    </p:spTree>
    <p:extLst>
      <p:ext uri="{BB962C8B-B14F-4D97-AF65-F5344CB8AC3E}">
        <p14:creationId xmlns:p14="http://schemas.microsoft.com/office/powerpoint/2010/main" val="3115537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824247"/>
          </a:xfrm>
        </p:spPr>
        <p:txBody>
          <a:bodyPr/>
          <a:lstStyle/>
          <a:p>
            <a:r>
              <a:rPr lang="pt-BR" dirty="0">
                <a:solidFill>
                  <a:srgbClr val="0070C0"/>
                </a:solidFill>
              </a:rPr>
              <a:t>Indicadores de habilidade acima da média: </a:t>
            </a:r>
          </a:p>
        </p:txBody>
      </p:sp>
      <p:sp>
        <p:nvSpPr>
          <p:cNvPr id="3" name="Espaço Reservado para Conteúdo 2"/>
          <p:cNvSpPr>
            <a:spLocks noGrp="1"/>
          </p:cNvSpPr>
          <p:nvPr>
            <p:ph idx="1"/>
          </p:nvPr>
        </p:nvSpPr>
        <p:spPr>
          <a:xfrm>
            <a:off x="0" y="824248"/>
            <a:ext cx="12192000" cy="6033752"/>
          </a:xfrm>
        </p:spPr>
        <p:txBody>
          <a:bodyPr>
            <a:normAutofit lnSpcReduction="10000"/>
          </a:bodyPr>
          <a:lstStyle/>
          <a:p>
            <a:r>
              <a:rPr lang="pt-BR" dirty="0"/>
              <a:t>Tem uma memória muito destacada (especialmente em assuntos que lhe interessam, </a:t>
            </a:r>
            <a:r>
              <a:rPr lang="pt-BR" dirty="0">
                <a:solidFill>
                  <a:srgbClr val="00B050"/>
                </a:solidFill>
              </a:rPr>
              <a:t>comparado a outras pessoas de sua idade</a:t>
            </a:r>
            <a:r>
              <a:rPr lang="pt-BR" dirty="0"/>
              <a:t>); </a:t>
            </a:r>
          </a:p>
          <a:p>
            <a:r>
              <a:rPr lang="pt-BR" dirty="0"/>
              <a:t>Tem capacidade de generalização destacada;</a:t>
            </a:r>
          </a:p>
          <a:p>
            <a:r>
              <a:rPr lang="pt-BR" dirty="0"/>
              <a:t> Aprende </a:t>
            </a:r>
            <a:r>
              <a:rPr lang="pt-BR" dirty="0">
                <a:solidFill>
                  <a:srgbClr val="00B050"/>
                </a:solidFill>
              </a:rPr>
              <a:t>fácil e rapidamente </a:t>
            </a:r>
            <a:r>
              <a:rPr lang="pt-BR" dirty="0"/>
              <a:t>coisas que lhe interessam e as aplica a outras áreas;</a:t>
            </a:r>
          </a:p>
          <a:p>
            <a:r>
              <a:rPr lang="pt-BR" dirty="0"/>
              <a:t> Apresenta um </a:t>
            </a:r>
            <a:r>
              <a:rPr lang="pt-BR" dirty="0">
                <a:solidFill>
                  <a:srgbClr val="00B050"/>
                </a:solidFill>
              </a:rPr>
              <a:t>vocabulário muito mais avançado e rico </a:t>
            </a:r>
            <a:r>
              <a:rPr lang="pt-BR" dirty="0"/>
              <a:t>que seus colegas ou demais pessoas da sua idade;</a:t>
            </a:r>
          </a:p>
          <a:p>
            <a:r>
              <a:rPr lang="pt-BR" dirty="0"/>
              <a:t>Possui </a:t>
            </a:r>
            <a:r>
              <a:rPr lang="pt-BR" dirty="0">
                <a:solidFill>
                  <a:srgbClr val="00B050"/>
                </a:solidFill>
              </a:rPr>
              <a:t>muitas informações sobre os temas </a:t>
            </a:r>
            <a:r>
              <a:rPr lang="pt-BR" dirty="0"/>
              <a:t>que são de seu interesse;</a:t>
            </a:r>
          </a:p>
          <a:p>
            <a:r>
              <a:rPr lang="pt-BR" dirty="0"/>
              <a:t>Tem um raciocínio lógico-matemático muito desenvolvido (</a:t>
            </a:r>
            <a:r>
              <a:rPr lang="pt-BR" dirty="0">
                <a:solidFill>
                  <a:srgbClr val="00B050"/>
                </a:solidFill>
              </a:rPr>
              <a:t>não só na matemática</a:t>
            </a:r>
            <a:r>
              <a:rPr lang="pt-BR" dirty="0"/>
              <a:t>);</a:t>
            </a:r>
          </a:p>
          <a:p>
            <a:r>
              <a:rPr lang="pt-BR" dirty="0"/>
              <a:t>Destaca-se nas atividades de </a:t>
            </a:r>
            <a:r>
              <a:rPr lang="pt-BR" dirty="0">
                <a:solidFill>
                  <a:srgbClr val="00B050"/>
                </a:solidFill>
              </a:rPr>
              <a:t>seu interesse</a:t>
            </a:r>
            <a:r>
              <a:rPr lang="pt-BR" dirty="0"/>
              <a:t>;</a:t>
            </a:r>
          </a:p>
          <a:p>
            <a:r>
              <a:rPr lang="pt-BR" dirty="0"/>
              <a:t>Tem uma </a:t>
            </a:r>
            <a:r>
              <a:rPr lang="pt-BR" dirty="0">
                <a:solidFill>
                  <a:srgbClr val="00B050"/>
                </a:solidFill>
              </a:rPr>
              <a:t>capacidade analítica e indutiva </a:t>
            </a:r>
            <a:r>
              <a:rPr lang="pt-BR" dirty="0"/>
              <a:t>muito desenvolvida; </a:t>
            </a:r>
          </a:p>
          <a:p>
            <a:r>
              <a:rPr lang="pt-BR" dirty="0"/>
              <a:t>Adapta-se facilmente a situações novas ou as </a:t>
            </a:r>
            <a:r>
              <a:rPr lang="pt-BR" dirty="0">
                <a:solidFill>
                  <a:srgbClr val="00B050"/>
                </a:solidFill>
              </a:rPr>
              <a:t>modifica</a:t>
            </a:r>
            <a:r>
              <a:rPr lang="pt-BR" dirty="0"/>
              <a:t>;</a:t>
            </a:r>
          </a:p>
          <a:p>
            <a:r>
              <a:rPr lang="pt-BR" dirty="0"/>
              <a:t>Possui um </a:t>
            </a:r>
            <a:r>
              <a:rPr lang="pt-BR" dirty="0">
                <a:solidFill>
                  <a:srgbClr val="00B050"/>
                </a:solidFill>
              </a:rPr>
              <a:t>pensamento abstrato </a:t>
            </a:r>
            <a:r>
              <a:rPr lang="pt-BR" dirty="0"/>
              <a:t>muito desenvolvido.</a:t>
            </a:r>
          </a:p>
        </p:txBody>
      </p:sp>
    </p:spTree>
    <p:extLst>
      <p:ext uri="{BB962C8B-B14F-4D97-AF65-F5344CB8AC3E}">
        <p14:creationId xmlns:p14="http://schemas.microsoft.com/office/powerpoint/2010/main" val="2488240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
            <a:ext cx="12192000" cy="579548"/>
          </a:xfrm>
        </p:spPr>
        <p:txBody>
          <a:bodyPr>
            <a:normAutofit fontScale="90000"/>
          </a:bodyPr>
          <a:lstStyle/>
          <a:p>
            <a:pPr algn="ctr"/>
            <a:r>
              <a:rPr lang="pt-BR" dirty="0">
                <a:solidFill>
                  <a:srgbClr val="0070C0"/>
                </a:solidFill>
              </a:rPr>
              <a:t>Indicadores de comprometimento com a tarefa</a:t>
            </a:r>
          </a:p>
        </p:txBody>
      </p:sp>
      <p:sp>
        <p:nvSpPr>
          <p:cNvPr id="3" name="Espaço Reservado para Conteúdo 2"/>
          <p:cNvSpPr>
            <a:spLocks noGrp="1"/>
          </p:cNvSpPr>
          <p:nvPr>
            <p:ph idx="1"/>
          </p:nvPr>
        </p:nvSpPr>
        <p:spPr>
          <a:xfrm>
            <a:off x="0" y="772732"/>
            <a:ext cx="12192000" cy="6085268"/>
          </a:xfrm>
        </p:spPr>
        <p:txBody>
          <a:bodyPr>
            <a:normAutofit fontScale="92500" lnSpcReduction="20000"/>
          </a:bodyPr>
          <a:lstStyle/>
          <a:p>
            <a:r>
              <a:rPr lang="pt-BR" dirty="0"/>
              <a:t>Tem sua </a:t>
            </a:r>
            <a:r>
              <a:rPr lang="pt-BR" dirty="0">
                <a:solidFill>
                  <a:srgbClr val="00B050"/>
                </a:solidFill>
              </a:rPr>
              <a:t>própria organização</a:t>
            </a:r>
            <a:r>
              <a:rPr lang="pt-BR" dirty="0"/>
              <a:t>;</a:t>
            </a:r>
          </a:p>
          <a:p>
            <a:r>
              <a:rPr lang="pt-BR" dirty="0"/>
              <a:t>É persistente nas atividades que lhe interessam e busca concluir as tarefas; </a:t>
            </a:r>
          </a:p>
          <a:p>
            <a:r>
              <a:rPr lang="pt-BR" dirty="0"/>
              <a:t>É muito </a:t>
            </a:r>
            <a:r>
              <a:rPr lang="pt-BR" dirty="0">
                <a:solidFill>
                  <a:srgbClr val="00B050"/>
                </a:solidFill>
              </a:rPr>
              <a:t>seguro</a:t>
            </a:r>
            <a:r>
              <a:rPr lang="pt-BR" dirty="0"/>
              <a:t> e, às vezes, </a:t>
            </a:r>
            <a:r>
              <a:rPr lang="pt-BR" dirty="0">
                <a:solidFill>
                  <a:srgbClr val="00B050"/>
                </a:solidFill>
              </a:rPr>
              <a:t>teimoso</a:t>
            </a:r>
            <a:r>
              <a:rPr lang="pt-BR" dirty="0"/>
              <a:t>, em suas convicções;</a:t>
            </a:r>
          </a:p>
          <a:p>
            <a:r>
              <a:rPr lang="pt-BR" dirty="0"/>
              <a:t> Insiste em </a:t>
            </a:r>
            <a:r>
              <a:rPr lang="pt-BR" dirty="0">
                <a:solidFill>
                  <a:srgbClr val="00B050"/>
                </a:solidFill>
              </a:rPr>
              <a:t>buscar soluções</a:t>
            </a:r>
            <a:r>
              <a:rPr lang="pt-BR" dirty="0"/>
              <a:t> para os problemas; </a:t>
            </a:r>
          </a:p>
          <a:p>
            <a:r>
              <a:rPr lang="pt-BR" dirty="0"/>
              <a:t>Dedica muito mais tempo e energia a algum tema ou atividade que gosta ou que lhe interessa; </a:t>
            </a:r>
          </a:p>
          <a:p>
            <a:r>
              <a:rPr lang="pt-BR" dirty="0"/>
              <a:t>Sabe </a:t>
            </a:r>
            <a:r>
              <a:rPr lang="pt-BR" dirty="0">
                <a:solidFill>
                  <a:srgbClr val="00B050"/>
                </a:solidFill>
              </a:rPr>
              <a:t>distinguir as consequências e os efeitos </a:t>
            </a:r>
            <a:r>
              <a:rPr lang="pt-BR" dirty="0"/>
              <a:t>de ações;</a:t>
            </a:r>
          </a:p>
          <a:p>
            <a:r>
              <a:rPr lang="pt-BR" dirty="0"/>
              <a:t>É muito exigente e crítico consigo mesmo, e </a:t>
            </a:r>
            <a:r>
              <a:rPr lang="pt-BR" dirty="0">
                <a:solidFill>
                  <a:srgbClr val="00B050"/>
                </a:solidFill>
              </a:rPr>
              <a:t>nunca fica satisfeito com o que faz</a:t>
            </a:r>
            <a:r>
              <a:rPr lang="pt-BR" dirty="0"/>
              <a:t>;</a:t>
            </a:r>
          </a:p>
          <a:p>
            <a:r>
              <a:rPr lang="pt-BR" dirty="0">
                <a:solidFill>
                  <a:srgbClr val="00B050"/>
                </a:solidFill>
              </a:rPr>
              <a:t>Treina por conta própria para aprimorar sua técnica</a:t>
            </a:r>
            <a:r>
              <a:rPr lang="pt-BR" dirty="0"/>
              <a:t>;</a:t>
            </a:r>
          </a:p>
          <a:p>
            <a:r>
              <a:rPr lang="pt-BR" dirty="0"/>
              <a:t>Consegue </a:t>
            </a:r>
            <a:r>
              <a:rPr lang="pt-BR" dirty="0">
                <a:solidFill>
                  <a:srgbClr val="00B050"/>
                </a:solidFill>
              </a:rPr>
              <a:t>prever as etapas e os detalhes </a:t>
            </a:r>
            <a:r>
              <a:rPr lang="pt-BR" dirty="0"/>
              <a:t>para realizar uma atividade; </a:t>
            </a:r>
          </a:p>
          <a:p>
            <a:r>
              <a:rPr lang="pt-BR" dirty="0"/>
              <a:t>Sabe identificar </a:t>
            </a:r>
            <a:r>
              <a:rPr lang="pt-BR" dirty="0">
                <a:solidFill>
                  <a:srgbClr val="00B050"/>
                </a:solidFill>
              </a:rPr>
              <a:t>as áreas de dificuldade </a:t>
            </a:r>
            <a:r>
              <a:rPr lang="pt-BR" dirty="0"/>
              <a:t>que podem surgir em uma atividade;</a:t>
            </a:r>
          </a:p>
          <a:p>
            <a:r>
              <a:rPr lang="pt-BR" dirty="0"/>
              <a:t>Deixa de fazer outras coisas para envolver-se numa atividade que lhe interessa;</a:t>
            </a:r>
          </a:p>
          <a:p>
            <a:r>
              <a:rPr lang="pt-BR" dirty="0">
                <a:solidFill>
                  <a:srgbClr val="00B050"/>
                </a:solidFill>
              </a:rPr>
              <a:t>É interessado e eficiente </a:t>
            </a:r>
            <a:r>
              <a:rPr lang="pt-BR" dirty="0"/>
              <a:t>na organização de tarefas;</a:t>
            </a:r>
          </a:p>
          <a:p>
            <a:r>
              <a:rPr lang="pt-BR" dirty="0"/>
              <a:t>Não precisa de muito estímulo para terminar um trabalho que lhe interessa;</a:t>
            </a:r>
          </a:p>
          <a:p>
            <a:r>
              <a:rPr lang="pt-BR" dirty="0"/>
              <a:t>Sabe </a:t>
            </a:r>
            <a:r>
              <a:rPr lang="pt-BR" dirty="0">
                <a:solidFill>
                  <a:srgbClr val="00B050"/>
                </a:solidFill>
              </a:rPr>
              <a:t>estabelecer prioridades </a:t>
            </a:r>
            <a:r>
              <a:rPr lang="pt-BR" dirty="0"/>
              <a:t>com facilidade;</a:t>
            </a:r>
          </a:p>
        </p:txBody>
      </p:sp>
    </p:spTree>
    <p:extLst>
      <p:ext uri="{BB962C8B-B14F-4D97-AF65-F5344CB8AC3E}">
        <p14:creationId xmlns:p14="http://schemas.microsoft.com/office/powerpoint/2010/main" val="3213630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2076</TotalTime>
  <Words>2103</Words>
  <Application>Microsoft Office PowerPoint</Application>
  <PresentationFormat>Widescreen</PresentationFormat>
  <Paragraphs>151</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Calibri</vt:lpstr>
      <vt:lpstr>Calibri Light</vt:lpstr>
      <vt:lpstr>Wingdings</vt:lpstr>
      <vt:lpstr>Tema do Office</vt:lpstr>
      <vt:lpstr>ALTAS HABILIDADES/SUPERDOTAÇÃO </vt:lpstr>
      <vt:lpstr>O CONCEITO BASE</vt:lpstr>
      <vt:lpstr>A teoria base para o Brasil e o mundo</vt:lpstr>
      <vt:lpstr>Apresentação do PowerPoint</vt:lpstr>
      <vt:lpstr>A Secretaria de Educação Especial e o Conceito adotado</vt:lpstr>
      <vt:lpstr>O que garante a LDB</vt:lpstr>
      <vt:lpstr>Indicadores de Altas Habilidades/Superdotação</vt:lpstr>
      <vt:lpstr>Indicadores de habilidade acima da média: </vt:lpstr>
      <vt:lpstr>Indicadores de comprometimento com a tarefa</vt:lpstr>
      <vt:lpstr>Indicadores de criatividade</vt:lpstr>
      <vt:lpstr>Aspectos Socioemocionais</vt:lpstr>
      <vt:lpstr>Alguns aspectos socioemocionais que podem dificultar a identificação dos estudantes com AH/SD. </vt:lpstr>
      <vt:lpstr>Identificando necessidades educacionais específicas</vt:lpstr>
      <vt:lpstr>Psicólogos podem dar sua contribuição por meio da aplicação de testes padronizados que permitem a identificação dos níveis que compõem a produção cognitiva do aluno. </vt:lpstr>
      <vt:lpstr>Os pais podem contribuir com dados obtidos por meio de observações das expressões e potencialidades da criança nos ambientes doméstico e social</vt:lpstr>
      <vt:lpstr>Os professores e demais educadores envolvidos, por sua vez, também contribuem com dados levantados através da observação do processo de aprendizagem do aluno, de sua participação nas atividades da sala de aula, bem como nas diferentes atividades do cotidiano escolar.</vt:lpstr>
      <vt:lpstr>Como identificar os alunos com AH/SD  </vt:lpstr>
      <vt:lpstr>Mitos e Verdades sobre Altas Habilidades e Superdotação </vt:lpstr>
      <vt:lpstr>Apresentação do PowerPoint</vt:lpstr>
      <vt:lpstr>Tabela de Quociente de Inteligência </vt:lpstr>
      <vt:lpstr>Deficientes ou Gênios? O que a atitude pode ter desenvolvido nessas pessoas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Welson</dc:creator>
  <cp:lastModifiedBy>Particular</cp:lastModifiedBy>
  <cp:revision>14</cp:revision>
  <dcterms:created xsi:type="dcterms:W3CDTF">2021-11-22T11:59:31Z</dcterms:created>
  <dcterms:modified xsi:type="dcterms:W3CDTF">2021-11-26T11:42:08Z</dcterms:modified>
</cp:coreProperties>
</file>