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313" r:id="rId3"/>
    <p:sldId id="315" r:id="rId4"/>
    <p:sldId id="316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1" d="100"/>
          <a:sy n="91" d="100"/>
        </p:scale>
        <p:origin x="-12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B46F54-4716-4217-A299-E7FEC2056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B796661-FADC-4DAD-95D7-BF5CD23B2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4617C73-0948-4FCB-BD5E-346194090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27FA-36F7-4F38-8CEC-4D22E5DDD522}" type="datetimeFigureOut">
              <a:rPr lang="pt-BR" smtClean="0"/>
              <a:t>28/01/2022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4114457-7749-442B-AE4A-EDDECEA9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10720C9-E20C-4002-A310-375109B2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6D28-388C-41EB-A23A-452B48BF7D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14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56B086-2D8F-4C67-AFE6-51D98432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DF460E33-4649-4C78-BF71-788EF0DD1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0E9AA26-ABC3-4139-BE8A-B667F6FA3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27FA-36F7-4F38-8CEC-4D22E5DDD522}" type="datetimeFigureOut">
              <a:rPr lang="pt-BR" smtClean="0"/>
              <a:t>28/01/2022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AE70B2C-21EA-4012-A504-1F211CC9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5CF0E02-1951-41E6-A9DA-A02C5614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6D28-388C-41EB-A23A-452B48BF7D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6861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7CA80E7C-3603-4628-8970-6D38431E4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0B24D698-F318-4C7F-B400-E0D57F4A4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3D83304-A753-4EE2-B341-FDE919E8D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27FA-36F7-4F38-8CEC-4D22E5DDD522}" type="datetimeFigureOut">
              <a:rPr lang="pt-BR" smtClean="0"/>
              <a:t>28/01/2022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C160607-FA6B-4286-B9F5-61D4CD51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7AC3E07-9286-44BE-BC59-A6B3C6079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6D28-388C-41EB-A23A-452B48BF7D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682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0B9394C-FA76-4149-8F43-D3CEE091A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95B76EB-FA06-41D6-A3D4-4722FDB26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7B96549-9C80-49BE-93A1-376D7C8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27FA-36F7-4F38-8CEC-4D22E5DDD522}" type="datetimeFigureOut">
              <a:rPr lang="pt-BR" smtClean="0"/>
              <a:t>28/01/2022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8F3CB27-F367-4517-83C0-6C7C48AF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C2A19F6-A9FA-415A-9CA5-5BB12F2D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6D28-388C-41EB-A23A-452B48BF7D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82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6CC29F-8BB7-4E72-A433-A050AC23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0CE6517-575D-4B96-B995-9551519E4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8C5088A-8497-4134-BFC3-DC1E89AE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27FA-36F7-4F38-8CEC-4D22E5DDD522}" type="datetimeFigureOut">
              <a:rPr lang="pt-BR" smtClean="0"/>
              <a:t>28/01/2022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39449ED-68D5-4CA0-81AD-1A9FF8E01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6827B8B-24AB-4D9A-92C6-00252468B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6D28-388C-41EB-A23A-452B48BF7D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556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1C581A-3D34-4855-BFDD-536F614FB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7B78E27-35E4-4DC8-8C89-4D74654B1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A004085-A038-4937-ABF5-19568503E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12B3196C-2D17-41F5-B2B5-9B82A609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27FA-36F7-4F38-8CEC-4D22E5DDD522}" type="datetimeFigureOut">
              <a:rPr lang="pt-BR" smtClean="0"/>
              <a:t>28/01/2022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859B4D8-064D-4082-A5DC-AC50EFCD1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F805E900-1372-4D5E-8950-1878E57B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6D28-388C-41EB-A23A-452B48BF7D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52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CD236B2-D202-4B6D-8BFC-1D5D780F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EE1B164-D538-44DA-9735-258555364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BF623AB-8984-4536-B13C-4CCE6B86C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E127C2E5-4D64-4ABF-B55A-C67EFA7FC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2EF8DF4C-47FB-4EDF-BF24-1B7A96B54C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0EC83977-BCD4-4DEF-8F49-455BC796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27FA-36F7-4F38-8CEC-4D22E5DDD522}" type="datetimeFigureOut">
              <a:rPr lang="pt-BR" smtClean="0"/>
              <a:t>28/01/2022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45FBB677-088C-4217-BE16-2054E7B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27BDA2C5-FD33-4EF8-84C0-C6B86362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6D28-388C-41EB-A23A-452B48BF7D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97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64BC16-F8E2-42F8-9F2B-2CA21E28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80AF422B-73C2-49A2-84A5-E8F40A0B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27FA-36F7-4F38-8CEC-4D22E5DDD522}" type="datetimeFigureOut">
              <a:rPr lang="pt-BR" smtClean="0"/>
              <a:t>28/01/2022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327C5076-D597-44F0-A4EA-08B99DD52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A28992F2-F1D7-4B78-AF07-BE002F47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6D28-388C-41EB-A23A-452B48BF7D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890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77A89850-8D1C-4A92-B6E6-9B885688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27FA-36F7-4F38-8CEC-4D22E5DDD522}" type="datetimeFigureOut">
              <a:rPr lang="pt-BR" smtClean="0"/>
              <a:t>28/01/2022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A05C3594-3647-4F89-9A1F-555F8E8BF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3C8C98EA-B66A-48BC-98BC-4CEEB50E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6D28-388C-41EB-A23A-452B48BF7D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92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083F08-72D6-4A31-9DFD-6A642A1B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C9126CB-4BAB-4D7C-B61A-87F27D672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D16399DE-D42F-4328-B74F-7245BA9E5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68EEF3C-9D0A-4C47-B9BE-9438530C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27FA-36F7-4F38-8CEC-4D22E5DDD522}" type="datetimeFigureOut">
              <a:rPr lang="pt-BR" smtClean="0"/>
              <a:t>28/01/2022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3899B0F9-7905-4FF0-B6E8-261A6EAE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04FDC377-366A-4806-A93E-39E74E4C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6D28-388C-41EB-A23A-452B48BF7D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257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A3BEA2-24D5-443A-BDBB-D72615D3B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115EF130-98B1-4628-8D93-1B16CA353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172F1E2-37C5-482E-B8B0-88BC391D9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4535E17-08D1-4C69-BA1C-BF60AADC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27FA-36F7-4F38-8CEC-4D22E5DDD522}" type="datetimeFigureOut">
              <a:rPr lang="pt-BR" smtClean="0"/>
              <a:t>28/01/2022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2EAE0D4-44F6-42CB-AF5D-225C1A660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5790850-9220-44D1-8547-DFB204068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6D28-388C-41EB-A23A-452B48BF7D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5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07E7AF79-51CD-40CB-87CF-516AB22F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2E50E58-C485-4CF1-8A06-5E0937F19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D71B270-0A85-4278-86D8-460D865AD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627FA-36F7-4F38-8CEC-4D22E5DDD522}" type="datetimeFigureOut">
              <a:rPr lang="pt-BR" smtClean="0"/>
              <a:t>28/01/2022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6A08183-D580-4663-9837-AF4FBF47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2B920D2-3337-41F8-96FB-AFD7B2D8C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C6D28-388C-41EB-A23A-452B48BF7D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191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563D3BD-841B-45CC-B7AC-D54ADD100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xmlns="" id="{64441E51-01D9-4DA6-91DD-629535BAF1FD}"/>
              </a:ext>
            </a:extLst>
          </p:cNvPr>
          <p:cNvSpPr/>
          <p:nvPr/>
        </p:nvSpPr>
        <p:spPr>
          <a:xfrm>
            <a:off x="2343150" y="785813"/>
            <a:ext cx="7529513" cy="22288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Bahnschrift SemiLight SemiConde" panose="020B0502040204020203" pitchFamily="34" charset="0"/>
              </a:rPr>
              <a:t>REGULAMENTO DA ORGANIZAÇÃO DIDÁTICA - ROD</a:t>
            </a:r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xmlns="" id="{F1F510C2-71C5-4995-9A4B-F1CD8E4006CB}"/>
              </a:ext>
            </a:extLst>
          </p:cNvPr>
          <p:cNvSpPr/>
          <p:nvPr/>
        </p:nvSpPr>
        <p:spPr>
          <a:xfrm>
            <a:off x="1450181" y="2871787"/>
            <a:ext cx="9315450" cy="15573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Engravers MT" panose="02090707080505020304" pitchFamily="18" charset="0"/>
              </a:rPr>
              <a:t>Sejam bem-vindos!!!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xmlns="" id="{A8BA1F2F-C115-4EA9-9E3B-0033BB4EA035}"/>
              </a:ext>
            </a:extLst>
          </p:cNvPr>
          <p:cNvSpPr/>
          <p:nvPr/>
        </p:nvSpPr>
        <p:spPr>
          <a:xfrm>
            <a:off x="2157412" y="4657724"/>
            <a:ext cx="8215313" cy="1185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lgerian" panose="04020705040A02060702" pitchFamily="82" charset="0"/>
              </a:rPr>
              <a:t>ROD – IFCE</a:t>
            </a:r>
            <a:endParaRPr lang="pt-B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36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766A2FC-D1AF-49AA-A821-DD4B4F5AA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B80C7CDB-9999-4277-941F-79C4364CF8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CF72CA4-22E5-43D2-899B-2FC490783E4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4800" b="1" i="0" dirty="0">
                <a:solidFill>
                  <a:srgbClr val="000000"/>
                </a:solidFill>
                <a:effectLst/>
                <a:latin typeface="open_sansregular"/>
              </a:rPr>
              <a:t>6) E se o professor quiser antecipar uma aula que ele faltará, ele pode fazer isso?</a:t>
            </a:r>
            <a:endParaRPr lang="pt-BR" sz="48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514350" indent="-514350" algn="l" fontAlgn="base">
              <a:buAutoNum type="alphaLcParenR"/>
            </a:pPr>
            <a:r>
              <a:rPr lang="pt-BR" sz="4800" dirty="0">
                <a:solidFill>
                  <a:srgbClr val="000000"/>
                </a:solidFill>
                <a:latin typeface="open_sansregular"/>
              </a:rPr>
              <a:t>Sim</a:t>
            </a:r>
          </a:p>
          <a:p>
            <a:pPr marL="514350" indent="-514350" algn="l" fontAlgn="base">
              <a:buAutoNum type="alphaLcParenR"/>
            </a:pPr>
            <a:r>
              <a:rPr lang="pt-BR" sz="4800" b="0" i="0" dirty="0">
                <a:solidFill>
                  <a:srgbClr val="000000"/>
                </a:solidFill>
                <a:effectLst/>
                <a:latin typeface="open_sansregular"/>
              </a:rPr>
              <a:t>Não</a:t>
            </a: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4800" b="0" i="0" dirty="0">
                <a:solidFill>
                  <a:srgbClr val="000000"/>
                </a:solidFill>
                <a:effectLst/>
                <a:latin typeface="open_sansregular"/>
              </a:rPr>
              <a:t>Ele poderá sim antepor essa aula, desde que comunique a Coordenação do Curso com a anuência da Direção de Ensino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open_sansregula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30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B472AB2-8F0C-46B3-8D3A-7765D86CF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5A54EF45-54E0-4BB8-9F46-7DD47EB6E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BEFFE6D4-6188-4A85-8993-DEA6C41B488D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4000" dirty="0">
                <a:solidFill>
                  <a:srgbClr val="000000"/>
                </a:solidFill>
                <a:latin typeface="open_sansregular"/>
              </a:rPr>
              <a:t>7) 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open_sansregular"/>
              </a:rPr>
              <a:t>No dia da reposição/anteposição o professor não veio mas enviou uma lista de atividades. Esse procedimento é válido como aula dada?</a:t>
            </a:r>
            <a:endParaRPr lang="pt-BR" sz="40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514350" indent="-514350" algn="l" fontAlgn="base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Sim</a:t>
            </a:r>
          </a:p>
          <a:p>
            <a:pPr marL="514350" indent="-514350" algn="l" fontAlgn="base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Não</a:t>
            </a: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Não. A realização de trabalhos e atividades sem a presença do respectivo professor no devido acompanhamento e na prestação de orientações junto à turma não será considerada como aula reposta.</a:t>
            </a:r>
          </a:p>
        </p:txBody>
      </p:sp>
    </p:spTree>
    <p:extLst>
      <p:ext uri="{BB962C8B-B14F-4D97-AF65-F5344CB8AC3E}">
        <p14:creationId xmlns:p14="http://schemas.microsoft.com/office/powerpoint/2010/main" val="309170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B341B26-3878-40C1-B050-F8642CD10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B350E92-4059-49DF-A10B-5E6C60AB87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F62D2E6-02A7-4AF5-AD58-B1FDBFD277BD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3200" b="1" i="0" dirty="0">
                <a:solidFill>
                  <a:srgbClr val="000000"/>
                </a:solidFill>
                <a:effectLst/>
                <a:latin typeface="open_sansregular"/>
              </a:rPr>
              <a:t>8) O aluno está regularmente matriculado em um curso no IFCE Campus Jaguaribe. </a:t>
            </a:r>
            <a:r>
              <a:rPr lang="pt-BR" sz="3200" b="1" dirty="0">
                <a:solidFill>
                  <a:srgbClr val="000000"/>
                </a:solidFill>
                <a:latin typeface="open_sansregular"/>
              </a:rPr>
              <a:t>Esse aluno pode</a:t>
            </a:r>
            <a:r>
              <a:rPr lang="pt-BR" sz="3200" b="1" i="0" dirty="0">
                <a:solidFill>
                  <a:srgbClr val="000000"/>
                </a:solidFill>
                <a:effectLst/>
                <a:latin typeface="open_sansregular"/>
              </a:rPr>
              <a:t> solicitar mudança de curso dentro do mesmo campus?</a:t>
            </a:r>
          </a:p>
          <a:p>
            <a:pPr marL="514350" indent="-514350" algn="l" fontAlgn="base">
              <a:buAutoNum type="alphaLcParenR"/>
            </a:pPr>
            <a:r>
              <a:rPr lang="pt-BR" sz="3200" dirty="0">
                <a:solidFill>
                  <a:srgbClr val="000000"/>
                </a:solidFill>
                <a:latin typeface="open_sansregular"/>
              </a:rPr>
              <a:t>Sim</a:t>
            </a:r>
          </a:p>
          <a:p>
            <a:pPr marL="514350" indent="-514350" algn="l" fontAlgn="base">
              <a:buAutoNum type="alphaLcParenR"/>
            </a:pP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Não</a:t>
            </a: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Sim, é a chamada transferência interna. Tal procedimento poderá ser realizado desde que: </a:t>
            </a:r>
          </a:p>
          <a:p>
            <a:pPr marL="0" indent="0" algn="l" fontAlgn="base">
              <a:buNone/>
            </a:pP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1) houver, preferencialmente, similaridade entre o curso de origem e o pretendido no que concerne à área de conhecimentos ou eixo tecnológico;</a:t>
            </a:r>
          </a:p>
          <a:p>
            <a:pPr marL="0" indent="0" algn="l" fontAlgn="base">
              <a:buNone/>
            </a:pP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2) atender aos pré-requisitos de escolaridade e/ou especificidades do curso, mediante comprovação, definidos em edital.</a:t>
            </a:r>
          </a:p>
        </p:txBody>
      </p:sp>
    </p:spTree>
    <p:extLst>
      <p:ext uri="{BB962C8B-B14F-4D97-AF65-F5344CB8AC3E}">
        <p14:creationId xmlns:p14="http://schemas.microsoft.com/office/powerpoint/2010/main" val="263132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8EEADDA-6AE7-42EC-9305-CEB6B55DD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48BFD796-1684-4762-A960-ABA0F4A26B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37C18A65-B404-4612-A117-750855ADC7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3600" b="1" i="0" dirty="0">
                <a:solidFill>
                  <a:srgbClr val="000000"/>
                </a:solidFill>
                <a:effectLst/>
                <a:latin typeface="open_sansregular"/>
              </a:rPr>
              <a:t>9)Posso retornar a um curso que abandonei no IFCE?</a:t>
            </a:r>
            <a:endParaRPr lang="pt-BR" sz="36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514350" indent="-514350" algn="l" fontAlgn="base">
              <a:buAutoNum type="alphaLcParenR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Sim</a:t>
            </a:r>
          </a:p>
          <a:p>
            <a:pPr marL="514350" indent="-514350" algn="l" fontAlgn="base">
              <a:buAutoNum type="alphaLcParenR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Não </a:t>
            </a: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O aluno poderá pedir reingresso apenas uma vez, se o aluno atender alguns requisitos:</a:t>
            </a:r>
          </a:p>
          <a:p>
            <a:pPr marL="0" indent="0" algn="l" fontAlgn="base">
              <a:buNone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1) ter decorrido no máximo 5 anos contando a partir da data de abandono do curso; </a:t>
            </a:r>
          </a:p>
          <a:p>
            <a:pPr marL="0" indent="0" algn="l" fontAlgn="base">
              <a:buNone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2) existir vaga no curso;</a:t>
            </a:r>
          </a:p>
          <a:p>
            <a:pPr marL="0" indent="0" algn="l" fontAlgn="base">
              <a:buNone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3) apresentar a quitação com a biblioteca.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Deverá ser feita mediante requerimento protocolado e enviado à coordenação do curso.</a:t>
            </a:r>
          </a:p>
        </p:txBody>
      </p:sp>
    </p:spTree>
    <p:extLst>
      <p:ext uri="{BB962C8B-B14F-4D97-AF65-F5344CB8AC3E}">
        <p14:creationId xmlns:p14="http://schemas.microsoft.com/office/powerpoint/2010/main" val="378784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CF39381-796A-450E-8C8E-A83AEE21B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36DDE62-0413-4181-B07C-78D28BCDE4D3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39B78C0A-02FB-4C56-8515-D9580E798100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4000" b="1" i="0" dirty="0">
                <a:solidFill>
                  <a:srgbClr val="000000"/>
                </a:solidFill>
                <a:effectLst/>
                <a:latin typeface="open_sansregular"/>
              </a:rPr>
              <a:t>10) É vedado o reingresso do aluno em algum caso?</a:t>
            </a:r>
          </a:p>
          <a:p>
            <a:pPr marL="514350" indent="-514350" algn="l" fontAlgn="base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Sim</a:t>
            </a:r>
          </a:p>
          <a:p>
            <a:pPr marL="514350" indent="-514350" algn="l" fontAlgn="base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Não</a:t>
            </a: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Sim. Não deverá ser permitido o reingresso de estudantes que deixaram de frequentar o curso:</a:t>
            </a:r>
          </a:p>
          <a:p>
            <a:pPr marL="0" indent="0" algn="l" fontAlgn="base">
              <a:buNone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 I- no semestre 1, para cursos com oferta de periodicidade semestral;</a:t>
            </a:r>
          </a:p>
          <a:p>
            <a:pPr marL="0" indent="0" algn="l" fontAlgn="base">
              <a:buNone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 II- no primeiro ano, para cursos de oferta anual. </a:t>
            </a:r>
            <a:r>
              <a:rPr lang="pt-BR" sz="4000" b="0" i="0" dirty="0">
                <a:solidFill>
                  <a:srgbClr val="FF0000"/>
                </a:solidFill>
                <a:effectLst/>
                <a:latin typeface="open_sansregular"/>
              </a:rPr>
              <a:t>(Flexibilização do ROD)</a:t>
            </a:r>
          </a:p>
        </p:txBody>
      </p:sp>
    </p:spTree>
    <p:extLst>
      <p:ext uri="{BB962C8B-B14F-4D97-AF65-F5344CB8AC3E}">
        <p14:creationId xmlns:p14="http://schemas.microsoft.com/office/powerpoint/2010/main" val="28430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875B67-3559-4464-9E39-601BCDBBA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C15B98C-D766-4A07-BF60-142136C4E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F3623AD1-873B-4302-B2C9-113E5FDC9F7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pt-BR" sz="4000" b="1" i="0" dirty="0">
                <a:solidFill>
                  <a:srgbClr val="000000"/>
                </a:solidFill>
                <a:effectLst/>
                <a:latin typeface="open_sansregular"/>
              </a:rPr>
              <a:t>11</a:t>
            </a:r>
            <a:r>
              <a:rPr lang="pt-BR" sz="2400" b="1" i="0" dirty="0">
                <a:solidFill>
                  <a:schemeClr val="tx1"/>
                </a:solidFill>
                <a:effectLst/>
                <a:latin typeface="open_sansregular"/>
              </a:rPr>
              <a:t>)</a:t>
            </a:r>
            <a:r>
              <a:rPr lang="pt-BR" sz="2400" b="1" dirty="0"/>
              <a:t> </a:t>
            </a:r>
            <a:r>
              <a:rPr lang="pt-BR" sz="2400" b="1" dirty="0">
                <a:solidFill>
                  <a:schemeClr val="tx1"/>
                </a:solidFill>
              </a:rPr>
              <a:t>Qual deve ser a situação do aluno, ao final do período letivo, para ser considerado aprovado?</a:t>
            </a:r>
          </a:p>
          <a:p>
            <a:pPr marL="342900" indent="-342900" fontAlgn="base">
              <a:buAutoNum type="alphaLcParenR"/>
            </a:pPr>
            <a:r>
              <a:rPr lang="pt-BR" sz="2400" b="1" dirty="0">
                <a:solidFill>
                  <a:schemeClr val="tx1"/>
                </a:solidFill>
              </a:rPr>
              <a:t>Ter frequência igual ou superior a 75% (setenta e cinco por cento) do total de horas letivas e tenha obtido média parcial (MP) igual ou superior a 6,0 (seis)</a:t>
            </a:r>
          </a:p>
          <a:p>
            <a:pPr marL="342900" indent="-342900" fontAlgn="base">
              <a:buFontTx/>
              <a:buAutoNum type="alphaLcParenR"/>
            </a:pPr>
            <a:r>
              <a:rPr lang="pt-BR" sz="2400" b="1" dirty="0">
                <a:solidFill>
                  <a:schemeClr val="tx1"/>
                </a:solidFill>
              </a:rPr>
              <a:t>Ter frequência igual ou superior a 85% (oitenta e cinco por cento) do total de horas letivas e tenha obtido média parcial (MP) igual ou superior a 6,0 (seis)</a:t>
            </a:r>
          </a:p>
          <a:p>
            <a:pPr marL="342900" indent="-342900" fontAlgn="base">
              <a:buFontTx/>
              <a:buAutoNum type="alphaLcParenR"/>
            </a:pPr>
            <a:r>
              <a:rPr lang="pt-BR" sz="2400" b="1" dirty="0">
                <a:solidFill>
                  <a:schemeClr val="tx1"/>
                </a:solidFill>
              </a:rPr>
              <a:t>Ter frequência igual ou superior a 75% (setenta e cinco por cento) do total de horas letivas e tenha obtido média parcial (MP) igual ou superior a 7,0 (sete)</a:t>
            </a:r>
          </a:p>
          <a:p>
            <a:pPr marL="342900" indent="-342900" fontAlgn="base">
              <a:buFontTx/>
              <a:buAutoNum type="alphaLcParenR"/>
            </a:pPr>
            <a:r>
              <a:rPr lang="pt-BR" sz="2400" b="1" dirty="0">
                <a:solidFill>
                  <a:schemeClr val="tx1"/>
                </a:solidFill>
              </a:rPr>
              <a:t>Ter frequência igual ou superior a 75% (setenta e cinco por cento) do total de horas letivas e tenha obtido média parcial (MP) igual ou superior a 5,0 (cinco)</a:t>
            </a:r>
          </a:p>
          <a:p>
            <a:pPr marL="342900" indent="-342900" fontAlgn="base">
              <a:buFontTx/>
              <a:buAutoNum type="alphaLcParenR"/>
            </a:pPr>
            <a:r>
              <a:rPr lang="pt-BR" sz="2400" b="1" dirty="0">
                <a:solidFill>
                  <a:schemeClr val="tx1"/>
                </a:solidFill>
              </a:rPr>
              <a:t>Ter frequência igual ou superior a 75% (setenta e cinco por cento) do total de horas letivas e tenha obtido média parcial (MP) igual ou superior a 8,0 (oito)</a:t>
            </a:r>
          </a:p>
          <a:p>
            <a:pPr fontAlgn="base"/>
            <a:endParaRPr lang="pt-BR" sz="2800" b="1" dirty="0">
              <a:solidFill>
                <a:schemeClr val="tx1"/>
              </a:solidFill>
            </a:endParaRPr>
          </a:p>
          <a:p>
            <a:pPr fontAlgn="base"/>
            <a:r>
              <a:rPr lang="pt-BR" sz="2800" b="1" dirty="0">
                <a:solidFill>
                  <a:schemeClr val="tx1"/>
                </a:solidFill>
              </a:rPr>
              <a:t>§ 1º Excepcionalmente no caso de curso técnico integrado, a frequência igual ou superior a 75% (setenta e cinco por cento) deve ser aferida em relação ao período letivo como um todo, e não individualmente em cada componente curricular. </a:t>
            </a:r>
            <a:endParaRPr lang="pt-BR" dirty="0">
              <a:solidFill>
                <a:schemeClr val="tx1"/>
              </a:solidFill>
              <a:latin typeface="open_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7661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AB0CA98-7009-482D-8EB9-D060303E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C50A5FE7-4C05-4495-B9F0-E93D9ABAF8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0D6A0F25-146B-4CD0-A5CA-C4D7F564A51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2400" b="1" i="0" dirty="0">
                <a:solidFill>
                  <a:srgbClr val="000000"/>
                </a:solidFill>
                <a:effectLst/>
                <a:latin typeface="open_sansregular"/>
              </a:rPr>
              <a:t>12) O estudante não pode comparecer ao dia da avaliação, qual prazo para requerer a segunda chamada?</a:t>
            </a:r>
          </a:p>
          <a:p>
            <a:pPr marL="514350" indent="-514350" algn="l" fontAlgn="base">
              <a:buAutoNum type="alphaLcParenR"/>
            </a:pPr>
            <a:r>
              <a:rPr lang="pt-BR" sz="2400" dirty="0">
                <a:solidFill>
                  <a:srgbClr val="000000"/>
                </a:solidFill>
                <a:latin typeface="open_sansregular"/>
              </a:rPr>
              <a:t>5 dias letivos</a:t>
            </a:r>
          </a:p>
          <a:p>
            <a:pPr marL="514350" indent="-514350" algn="l" fontAlgn="base">
              <a:buAutoNum type="alphaLcParenR"/>
            </a:pPr>
            <a:r>
              <a:rPr lang="pt-BR" sz="2400" dirty="0">
                <a:solidFill>
                  <a:srgbClr val="000000"/>
                </a:solidFill>
                <a:latin typeface="open_sansregular"/>
              </a:rPr>
              <a:t>10 dias letivos</a:t>
            </a:r>
          </a:p>
          <a:p>
            <a:pPr marL="514350" indent="-514350" algn="l" fontAlgn="base">
              <a:buAutoNum type="alphaLcParenR"/>
            </a:pPr>
            <a:r>
              <a:rPr lang="pt-BR" sz="2400" b="0" i="0" dirty="0">
                <a:solidFill>
                  <a:srgbClr val="000000"/>
                </a:solidFill>
                <a:effectLst/>
                <a:latin typeface="open_sansregular"/>
              </a:rPr>
              <a:t>8 dias letivos</a:t>
            </a: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2400" b="0" i="0" dirty="0">
                <a:solidFill>
                  <a:srgbClr val="000000"/>
                </a:solidFill>
                <a:effectLst/>
                <a:latin typeface="open_sansregular"/>
              </a:rPr>
              <a:t>O estudante que faltar no dia da avaliação poderá requerer a realização dessa avaliação em 2ª (segunda) chamada, nos 5 (cinco) dias letivos subsequentes à primeira.</a:t>
            </a:r>
          </a:p>
          <a:p>
            <a:r>
              <a:rPr lang="pt-BR" sz="2400" b="0" i="0" dirty="0">
                <a:solidFill>
                  <a:srgbClr val="000000"/>
                </a:solidFill>
                <a:effectLst/>
                <a:latin typeface="open_sansregular"/>
              </a:rPr>
              <a:t>O requerimento para realização de 2ª (segunda) chamada deverá ser protocolizado na recepção/setor de protocolo do campus sendo direcionado à Coordenadoria do seu curso, acompanhado de um dos documentos justificativos especificados no art.109 do ROD.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FF0000"/>
                </a:solidFill>
              </a:rPr>
              <a:t>A justificativa de faltas deverá ser feita mediante requerimento protocolado e enviado à coordenadoria do curso, acompanhado de um dos documentos especificados a seguir: 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FF0000"/>
                </a:solidFill>
              </a:rPr>
              <a:t>I. atestado médico; 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FF0000"/>
                </a:solidFill>
              </a:rPr>
              <a:t>II. declaração de corporação militar, empresa ou repartição, comprovando que, no horário da realização da primeira chamada, estava em serviço; </a:t>
            </a:r>
          </a:p>
          <a:p>
            <a:pPr algn="l" fontAlgn="base"/>
            <a:endParaRPr lang="pt-BR" sz="24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algn="l" fontAlgn="base"/>
            <a:r>
              <a:rPr lang="pt-BR" sz="2400" b="0" i="0" dirty="0">
                <a:solidFill>
                  <a:srgbClr val="000000"/>
                </a:solidFill>
                <a:effectLst/>
                <a:latin typeface="open_sansregular"/>
              </a:rPr>
              <a:t>A Coordenadoria de Curso terá 03 (três) dias letivos para responder a solicitação e informá-la ao estudante e ao docente responsável pelo componente curricular.</a:t>
            </a:r>
          </a:p>
        </p:txBody>
      </p:sp>
    </p:spTree>
    <p:extLst>
      <p:ext uri="{BB962C8B-B14F-4D97-AF65-F5344CB8AC3E}">
        <p14:creationId xmlns:p14="http://schemas.microsoft.com/office/powerpoint/2010/main" val="9291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5B018C0-012B-47D0-9183-F2EF93CD2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7124ED83-56AE-4612-ADCB-200AAB905B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E70FCF78-10D2-4810-96B3-516B136D92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4000" b="1" i="0" dirty="0">
                <a:solidFill>
                  <a:srgbClr val="000000"/>
                </a:solidFill>
                <a:effectLst/>
                <a:latin typeface="open_sansregular"/>
              </a:rPr>
              <a:t>13) Até quando a segunda chamada poderá ser aplicada?</a:t>
            </a:r>
          </a:p>
          <a:p>
            <a:pPr marL="514350" indent="-514350" algn="l" fontAlgn="base">
              <a:buAutoNum type="alphaLcParenR"/>
            </a:pPr>
            <a:r>
              <a:rPr lang="pt-BR" sz="4000" dirty="0">
                <a:solidFill>
                  <a:srgbClr val="000000"/>
                </a:solidFill>
                <a:latin typeface="open_sansregular"/>
              </a:rPr>
              <a:t>Até 5 dias letivos</a:t>
            </a:r>
          </a:p>
          <a:p>
            <a:pPr marL="514350" indent="-514350" algn="l" fontAlgn="base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Até 8 dias letivos</a:t>
            </a:r>
          </a:p>
          <a:p>
            <a:pPr marL="514350" indent="-514350" algn="l" fontAlgn="base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Até 10 dias letivos</a:t>
            </a: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A segunda (2ª) chamada deverá ser agendada pelo professor em comum acordo com o estudante e comunicada à Coordenadoria do curso, devendo o docente responsável pelo componente curricular ou a Coordenadoria do curso aplicá-la, 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open_sansregular"/>
              </a:rPr>
              <a:t>num prazo de até 10 (dez) dias letivos</a:t>
            </a: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, </a:t>
            </a:r>
            <a:r>
              <a:rPr lang="pt-BR" sz="4000" b="0" i="0" u="sng" dirty="0">
                <a:solidFill>
                  <a:srgbClr val="000000"/>
                </a:solidFill>
                <a:effectLst/>
                <a:latin typeface="open_sansregular"/>
              </a:rPr>
              <a:t>a partir da data de solicitação feita pelo estudante.</a:t>
            </a:r>
          </a:p>
        </p:txBody>
      </p:sp>
    </p:spTree>
    <p:extLst>
      <p:ext uri="{BB962C8B-B14F-4D97-AF65-F5344CB8AC3E}">
        <p14:creationId xmlns:p14="http://schemas.microsoft.com/office/powerpoint/2010/main" val="127153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182CDF7-4903-48D8-866C-7EB5A526E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36A6B98-38B5-4712-A7AD-9E6E10CAEAA0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1C3A6B74-AF7E-4960-81D9-50648EF0BF2B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4000" b="1" i="0" dirty="0">
                <a:solidFill>
                  <a:srgbClr val="000000"/>
                </a:solidFill>
                <a:effectLst/>
                <a:latin typeface="open_sansregular"/>
              </a:rPr>
              <a:t>14) Quais são os requisitos para solicitar o trancamento da matrícula?</a:t>
            </a:r>
            <a:endParaRPr lang="pt-BR" sz="40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514350" indent="-514350" algn="l" fontAlgn="base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Ter cursado com aproveitamento total o primeiro semestre</a:t>
            </a:r>
          </a:p>
          <a:p>
            <a:pPr marL="514350" indent="-514350" algn="l" fontAlgn="base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Ter cursado pelo menos uma disciplina</a:t>
            </a:r>
          </a:p>
          <a:p>
            <a:pPr marL="514350" indent="-514350" algn="l" fontAlgn="base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Ter cursado apenas as disciplinas da base técnica</a:t>
            </a:r>
          </a:p>
          <a:p>
            <a:pPr marL="0" indent="0" algn="l" fontAlgn="base">
              <a:buNone/>
            </a:pPr>
            <a:endParaRPr lang="pt-BR" sz="4000" dirty="0">
              <a:solidFill>
                <a:srgbClr val="000000"/>
              </a:solidFill>
              <a:latin typeface="open_sansregular"/>
            </a:endParaRP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O estudante, regularmente matriculado, poderá requerer trancamento de matrícula desde que tenha cursado com aproveitamento total o primeiro período letivo. </a:t>
            </a:r>
          </a:p>
        </p:txBody>
      </p:sp>
    </p:spTree>
    <p:extLst>
      <p:ext uri="{BB962C8B-B14F-4D97-AF65-F5344CB8AC3E}">
        <p14:creationId xmlns:p14="http://schemas.microsoft.com/office/powerpoint/2010/main" val="363603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79DC8D0-EF0F-4306-93AA-011C33089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0D3007BB-9330-4EE2-9565-9B133FE37435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83711610-0E74-4A26-B00B-02EAD79DFE92}"/>
              </a:ext>
            </a:extLst>
          </p:cNvPr>
          <p:cNvSpPr/>
          <p:nvPr/>
        </p:nvSpPr>
        <p:spPr>
          <a:xfrm flipV="1">
            <a:off x="0" y="68581"/>
            <a:ext cx="8572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96238993-A774-4722-BC8E-9D7B3F642A86}"/>
              </a:ext>
            </a:extLst>
          </p:cNvPr>
          <p:cNvSpPr/>
          <p:nvPr/>
        </p:nvSpPr>
        <p:spPr>
          <a:xfrm>
            <a:off x="0" y="57150"/>
            <a:ext cx="12191999" cy="68008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4000" dirty="0">
                <a:solidFill>
                  <a:srgbClr val="000000"/>
                </a:solidFill>
                <a:latin typeface="open_sansregular"/>
              </a:rPr>
              <a:t>15) 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open_sansregular"/>
              </a:rPr>
              <a:t>Como faço para solicitar o trancamento da matrícula?</a:t>
            </a:r>
            <a:endParaRPr lang="pt-BR" sz="40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514350" indent="-514350" algn="l" fontAlgn="base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A solicitação deverá ser protocolizada na recepção/setor de protocolo do </a:t>
            </a:r>
            <a:r>
              <a:rPr lang="pt-BR" sz="4000" b="0" i="1" dirty="0">
                <a:solidFill>
                  <a:srgbClr val="000000"/>
                </a:solidFill>
                <a:effectLst/>
                <a:latin typeface="open_sansregular"/>
              </a:rPr>
              <a:t>campus</a:t>
            </a: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, sendo direcionada à CTP, que terá o prazo de 10 dias letivos para responder a solicitação.</a:t>
            </a:r>
          </a:p>
          <a:p>
            <a:pPr marL="0" indent="0" algn="l" fontAlgn="base">
              <a:buNone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b) A solicitação deverá ser protocolizada na recepção/setor de protocolo do </a:t>
            </a:r>
            <a:r>
              <a:rPr lang="pt-BR" sz="4000" b="0" i="1" dirty="0">
                <a:solidFill>
                  <a:srgbClr val="000000"/>
                </a:solidFill>
                <a:effectLst/>
                <a:latin typeface="open_sansregular"/>
              </a:rPr>
              <a:t>campus</a:t>
            </a: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, sendo direcionada à CTP, que terá o prazo de 5 dias letivos para responder a solicitação.</a:t>
            </a:r>
          </a:p>
        </p:txBody>
      </p:sp>
    </p:spTree>
    <p:extLst>
      <p:ext uri="{BB962C8B-B14F-4D97-AF65-F5344CB8AC3E}">
        <p14:creationId xmlns:p14="http://schemas.microsoft.com/office/powerpoint/2010/main" val="33770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DC97A1BB-71D1-49AE-9D3B-E155E96D3F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67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xmlns="" id="{2595ED73-1C62-49B1-B043-F23CE7FF70D9}"/>
              </a:ext>
            </a:extLst>
          </p:cNvPr>
          <p:cNvSpPr/>
          <p:nvPr/>
        </p:nvSpPr>
        <p:spPr>
          <a:xfrm>
            <a:off x="3800475" y="614363"/>
            <a:ext cx="4814888" cy="1385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chemeClr val="tx1"/>
                </a:solidFill>
                <a:highlight>
                  <a:srgbClr val="00FF00"/>
                </a:highlight>
              </a:rPr>
              <a:t>A MISSÃO DO IFCE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571354B-5FCE-49A9-A25F-A5CB17A6792C}"/>
              </a:ext>
            </a:extLst>
          </p:cNvPr>
          <p:cNvSpPr/>
          <p:nvPr/>
        </p:nvSpPr>
        <p:spPr>
          <a:xfrm>
            <a:off x="1300163" y="2000251"/>
            <a:ext cx="9486900" cy="4586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4000" b="1" dirty="0">
                <a:solidFill>
                  <a:schemeClr val="tx1"/>
                </a:solidFill>
              </a:rPr>
              <a:t>Art. 1º. O Instituto Federal de Educação, Ciência e Tecnologia do Ceará (IFCE) tem como missão produzir, disseminar e aplicar os conhecimentos científicos e tecnológicos na busca de participar integralmente da formação do cidadão, tornando-a mais completa, visando sua total inserção social, política, cultural e ética. </a:t>
            </a:r>
          </a:p>
        </p:txBody>
      </p:sp>
    </p:spTree>
    <p:extLst>
      <p:ext uri="{BB962C8B-B14F-4D97-AF65-F5344CB8AC3E}">
        <p14:creationId xmlns:p14="http://schemas.microsoft.com/office/powerpoint/2010/main" val="2066627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756B81F-2B7F-49CE-9CE1-6B2E93982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5877B01-9985-4BB4-AD36-86AB06D6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AE977BA5-1438-4ABD-85B6-EAB55E0D493F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4400" b="1" dirty="0">
                <a:solidFill>
                  <a:schemeClr val="tx1"/>
                </a:solidFill>
              </a:rPr>
              <a:t>16) </a:t>
            </a:r>
            <a:r>
              <a:rPr lang="pt-BR" sz="4400" b="1" i="0" dirty="0">
                <a:solidFill>
                  <a:schemeClr val="tx1"/>
                </a:solidFill>
                <a:effectLst/>
                <a:latin typeface="open_sansregular"/>
              </a:rPr>
              <a:t>Após o trancamento, quanto tempo poderei permanecer com a matrícula trancada?</a:t>
            </a:r>
          </a:p>
          <a:p>
            <a:pPr marL="514350" indent="-514350" algn="l" fontAlgn="base">
              <a:buAutoNum type="alphaLcParenR"/>
            </a:pPr>
            <a:r>
              <a:rPr lang="pt-BR" sz="4400" b="1" dirty="0">
                <a:solidFill>
                  <a:schemeClr val="tx1"/>
                </a:solidFill>
                <a:latin typeface="open_sansregular"/>
              </a:rPr>
              <a:t>4 períodos letivos para cursos semestrais</a:t>
            </a:r>
          </a:p>
          <a:p>
            <a:pPr marL="514350" indent="-514350" algn="l" fontAlgn="base">
              <a:buAutoNum type="alphaLcParenR"/>
            </a:pPr>
            <a:r>
              <a:rPr lang="pt-BR" sz="4400" b="1" i="0" dirty="0">
                <a:solidFill>
                  <a:schemeClr val="tx1"/>
                </a:solidFill>
                <a:effectLst/>
                <a:latin typeface="open_sansregular"/>
              </a:rPr>
              <a:t>2 períodos letivos para cursos semestrais</a:t>
            </a:r>
          </a:p>
          <a:p>
            <a:pPr marL="514350" indent="-514350" algn="l" fontAlgn="base">
              <a:buAutoNum type="alphaLcParenR"/>
            </a:pPr>
            <a:r>
              <a:rPr lang="pt-BR" sz="4400" b="1" dirty="0">
                <a:solidFill>
                  <a:schemeClr val="tx1"/>
                </a:solidFill>
                <a:latin typeface="open_sansregular"/>
              </a:rPr>
              <a:t>3 períodos letivos para cursos semestrais</a:t>
            </a:r>
            <a:endParaRPr lang="pt-BR" sz="4400" b="1" i="0" dirty="0">
              <a:solidFill>
                <a:schemeClr val="tx1"/>
              </a:solidFill>
              <a:effectLst/>
              <a:latin typeface="open_sansregular"/>
            </a:endParaRP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4400" b="1" i="0" dirty="0">
                <a:solidFill>
                  <a:schemeClr val="tx1"/>
                </a:solidFill>
                <a:effectLst/>
                <a:latin typeface="open_sansregular"/>
              </a:rPr>
              <a:t>O período máximo para trancamento será de 04 períodos letivos para cursos semestrais.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pt-BR" sz="4400" b="1" dirty="0">
                <a:solidFill>
                  <a:schemeClr val="tx1"/>
                </a:solidFill>
              </a:rPr>
              <a:t>2 (dois) períodos letivos para cursos com periodicidade anual de oferta de vagas.</a:t>
            </a:r>
            <a:endParaRPr lang="pt-BR" sz="4400" b="1" i="0" dirty="0">
              <a:solidFill>
                <a:schemeClr val="tx1"/>
              </a:solidFill>
              <a:effectLst/>
              <a:latin typeface="open_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3353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AED83E0-F229-4BE5-A6CB-8F3115E6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A6856FD-3BB9-4B48-A55E-ACB2845F03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9922754-5EC2-4AB3-8DA2-0985D80210B4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4400" b="1" i="0" dirty="0">
                <a:solidFill>
                  <a:srgbClr val="000000"/>
                </a:solidFill>
                <a:effectLst/>
                <a:latin typeface="open_sansregular"/>
              </a:rPr>
              <a:t>17) Após o trancamento da matrícula, como faço para solicitar a reabertura da matrícula?</a:t>
            </a:r>
          </a:p>
          <a:p>
            <a:pPr marL="514350" indent="-514350" algn="l" fontAlgn="base">
              <a:buAutoNum type="alphaLcParenR"/>
            </a:pPr>
            <a:r>
              <a:rPr lang="pt-BR" sz="4400" b="1" i="0" dirty="0">
                <a:solidFill>
                  <a:srgbClr val="000000"/>
                </a:solidFill>
                <a:effectLst/>
                <a:latin typeface="open_sansregular"/>
              </a:rPr>
              <a:t>A reabertura da matrícula deve ser requerida no início do semestre letivo anterior ao semestre do reingresso, no prazo estabelecido pelo calendário acadêmico.</a:t>
            </a:r>
          </a:p>
          <a:p>
            <a:pPr marL="514350" indent="-514350" fontAlgn="base">
              <a:buFont typeface="Arial" panose="020B0604020202020204" pitchFamily="34" charset="0"/>
              <a:buAutoNum type="alphaLcParenR"/>
            </a:pPr>
            <a:r>
              <a:rPr lang="pt-BR" sz="4400" b="1" i="0" dirty="0">
                <a:solidFill>
                  <a:srgbClr val="000000"/>
                </a:solidFill>
                <a:effectLst/>
                <a:latin typeface="open_sansregular"/>
              </a:rPr>
              <a:t>A reabertura da matrícula deve ser requerida no início do semestre letivo anterior ao semestre do reingresso, no prazo estabelecido pelo estudante</a:t>
            </a:r>
            <a:endParaRPr lang="pt-BR" sz="4400" b="1" dirty="0"/>
          </a:p>
        </p:txBody>
      </p:sp>
    </p:spTree>
    <p:extLst>
      <p:ext uri="{BB962C8B-B14F-4D97-AF65-F5344CB8AC3E}">
        <p14:creationId xmlns:p14="http://schemas.microsoft.com/office/powerpoint/2010/main" val="91044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18E0BB0-7C55-4603-A68C-E03EDB07D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33E3B9D1-E915-4247-B762-28826C8E19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696D2237-4767-4CA6-A6F9-7824AD9B270A}"/>
              </a:ext>
            </a:extLst>
          </p:cNvPr>
          <p:cNvSpPr/>
          <p:nvPr/>
        </p:nvSpPr>
        <p:spPr>
          <a:xfrm>
            <a:off x="0" y="0"/>
            <a:ext cx="120872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fontAlgn="base">
              <a:buNone/>
            </a:pPr>
            <a:r>
              <a:rPr lang="pt-BR" sz="3200" b="1" i="0" dirty="0">
                <a:solidFill>
                  <a:srgbClr val="000000"/>
                </a:solidFill>
                <a:effectLst/>
                <a:latin typeface="open_sansregular"/>
              </a:rPr>
              <a:t>DO CANCELAMENTO DA MATRÍCULA (ART. 159)</a:t>
            </a:r>
            <a:endParaRPr lang="pt-BR" sz="32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3200" b="1" i="0" dirty="0">
                <a:solidFill>
                  <a:srgbClr val="000000"/>
                </a:solidFill>
                <a:effectLst/>
                <a:latin typeface="open_sansregular"/>
              </a:rPr>
              <a:t>Como deve proceder o estudante que deseja cancelar sua matrícula de maneira voluntária?</a:t>
            </a:r>
            <a:endParaRPr lang="pt-BR" sz="32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0" indent="0" algn="l" fontAlgn="base">
              <a:buNone/>
            </a:pP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O estudante interessado em cancelar a matrícula deverá protocolizar requerimento na recepção do </a:t>
            </a:r>
            <a:r>
              <a:rPr lang="pt-BR" sz="3200" b="0" i="1" dirty="0">
                <a:solidFill>
                  <a:srgbClr val="000000"/>
                </a:solidFill>
                <a:effectLst/>
                <a:latin typeface="open_sansregular"/>
              </a:rPr>
              <a:t>campus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, dirigido à CTP, incluindo obrigatoriamente, a Declaração de quitação de débitos, emitido pela biblioteca do </a:t>
            </a:r>
            <a:r>
              <a:rPr lang="pt-BR" sz="3200" b="0" i="1" dirty="0">
                <a:solidFill>
                  <a:srgbClr val="000000"/>
                </a:solidFill>
                <a:effectLst/>
                <a:latin typeface="open_sansregular"/>
              </a:rPr>
              <a:t>campus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. </a:t>
            </a:r>
          </a:p>
          <a:p>
            <a:pPr marL="0" indent="0" algn="l" fontAlgn="base">
              <a:buNone/>
            </a:pP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Após esse procedimento, a CTP entrevistará o estudante e, caso ele reafirme o interesse no cancelamento, a solicitação será encaminhada para a Direção de Ensino, que validará o pedido e encaminhará à CCA que, por sua vez, efetuará o procedimento de cancelamento e arquivará o requerimento na pasta escolar do estudante.</a:t>
            </a:r>
          </a:p>
        </p:txBody>
      </p:sp>
    </p:spTree>
    <p:extLst>
      <p:ext uri="{BB962C8B-B14F-4D97-AF65-F5344CB8AC3E}">
        <p14:creationId xmlns:p14="http://schemas.microsoft.com/office/powerpoint/2010/main" val="3818264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E331574-6D3D-4D24-9AAA-D1CDD19E6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641E288-BF7E-4E17-9CAD-395CFD2A83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5E1FA38A-0CB5-4DF3-80A2-9BEFA3A61C5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3600" b="1" i="0" dirty="0">
                <a:solidFill>
                  <a:schemeClr val="tx1"/>
                </a:solidFill>
                <a:effectLst/>
                <a:latin typeface="open_sansregular"/>
              </a:rPr>
              <a:t>18) Como o estudante poderá ter sua matrícula cancelada de forma compulsória?</a:t>
            </a:r>
            <a:endParaRPr lang="pt-BR" sz="3600" b="0" i="0" dirty="0">
              <a:solidFill>
                <a:schemeClr val="tx1"/>
              </a:solidFill>
              <a:effectLst/>
              <a:latin typeface="open_sansregular"/>
            </a:endParaRPr>
          </a:p>
          <a:p>
            <a:pPr marL="514350" indent="-514350" algn="l" fontAlgn="base">
              <a:buAutoNum type="alphaLcParenR"/>
            </a:pPr>
            <a:r>
              <a:rPr lang="pt-BR" sz="3600" dirty="0">
                <a:solidFill>
                  <a:schemeClr val="tx1"/>
                </a:solidFill>
                <a:latin typeface="open_sansregular"/>
              </a:rPr>
              <a:t>A</a:t>
            </a:r>
            <a:r>
              <a:rPr lang="pt-BR" sz="3600" b="0" i="0" dirty="0">
                <a:solidFill>
                  <a:schemeClr val="tx1"/>
                </a:solidFill>
                <a:effectLst/>
                <a:latin typeface="open_sansregular"/>
              </a:rPr>
              <a:t>pós constatação de indisciplinar grave conforme especificado no SISTEMA DISCIPLINAR, deste regulamento; </a:t>
            </a:r>
          </a:p>
          <a:p>
            <a:pPr marL="0" indent="0" algn="l" fontAlgn="base">
              <a:buNone/>
            </a:pPr>
            <a:r>
              <a:rPr lang="pt-BR" sz="3600" dirty="0">
                <a:solidFill>
                  <a:schemeClr val="tx1"/>
                </a:solidFill>
                <a:latin typeface="open_sansregular"/>
              </a:rPr>
              <a:t>b</a:t>
            </a:r>
            <a:r>
              <a:rPr lang="pt-BR" sz="3600" b="0" i="0" dirty="0">
                <a:solidFill>
                  <a:schemeClr val="tx1"/>
                </a:solidFill>
                <a:effectLst/>
                <a:latin typeface="open_sansregular"/>
              </a:rPr>
              <a:t>) Mediante constatação de que o estudante é ocupante de outra vaga em cursos do mesmo nível no IFCE, ou em outra instituição e que não tenha comunicado a CCA a opção por uma das vagas dentro do prazo de 5 dias, contados a partir do primeiro dia útil após ter sido acionado pelo setor.</a:t>
            </a:r>
          </a:p>
          <a:p>
            <a:pPr marL="0" indent="0">
              <a:buNone/>
            </a:pPr>
            <a:r>
              <a:rPr lang="pt-BR" sz="3600" dirty="0">
                <a:solidFill>
                  <a:schemeClr val="tx1"/>
                </a:solidFill>
              </a:rPr>
              <a:t>c) A e B estão corretas</a:t>
            </a:r>
          </a:p>
        </p:txBody>
      </p:sp>
    </p:spTree>
    <p:extLst>
      <p:ext uri="{BB962C8B-B14F-4D97-AF65-F5344CB8AC3E}">
        <p14:creationId xmlns:p14="http://schemas.microsoft.com/office/powerpoint/2010/main" val="413220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AA87259-9592-4BDC-B073-6C29F50A9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CF6093E-DF47-4719-81BF-9749F83EDE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6A093118-E6EA-41C5-887B-DD05D6AEE1F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3200" b="1" i="0" dirty="0">
                <a:solidFill>
                  <a:srgbClr val="000000"/>
                </a:solidFill>
                <a:effectLst/>
                <a:latin typeface="open_sansregular"/>
              </a:rPr>
              <a:t>19) O que acontece com as matrículas do estudante que está ocupando duas vagas em instituições públicas?</a:t>
            </a:r>
            <a:endParaRPr lang="pt-BR" sz="32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514350" indent="-514350" algn="l" fontAlgn="base">
              <a:buAutoNum type="alphaLcParenR"/>
            </a:pP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Caso a ocupação das vagas seja entre o IFCE e outra instituição e o estudante não faça a opção por uma delas, o cancelamento compulsório deverá ser efetuado na matrícula mais antiga. Caso a matrícula mais antiga seja em outra instituição, o IFCE entrará em contato com a instituição, solicitando o procedimento.</a:t>
            </a:r>
          </a:p>
          <a:p>
            <a:pPr marL="514350" indent="-514350" fontAlgn="base">
              <a:buFont typeface="Arial" panose="020B0604020202020204" pitchFamily="34" charset="0"/>
              <a:buAutoNum type="alphaLcParenR"/>
            </a:pP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Caso a ocupação das vagas seja entre o IFCE e outra instituição e o estudante não faça a opção por uma delas, o cancelamento compulsório deverá ser efetuado na matrícula mais recente. Caso a matrícula mais antiga seja em outra instituição, o IFCE entrará em contato com a instituição, solicitando o procedimento.</a:t>
            </a:r>
          </a:p>
        </p:txBody>
      </p:sp>
    </p:spTree>
    <p:extLst>
      <p:ext uri="{BB962C8B-B14F-4D97-AF65-F5344CB8AC3E}">
        <p14:creationId xmlns:p14="http://schemas.microsoft.com/office/powerpoint/2010/main" val="39182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D51BA5A-4C36-47B7-BBC8-8E29CBA62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8F1FF4B5-FD05-45C4-8DA4-0E5B55E479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E4D9404-56AF-4594-8FB4-A5FEF9026F5B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3200" b="1" i="0" dirty="0">
                <a:solidFill>
                  <a:srgbClr val="000000"/>
                </a:solidFill>
                <a:effectLst/>
                <a:latin typeface="open_sansregular"/>
              </a:rPr>
              <a:t>20) Em quais situações o estudante será considerado desistente?</a:t>
            </a:r>
            <a:endParaRPr lang="pt-BR" sz="32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514350" indent="-514350" algn="l" fontAlgn="base">
              <a:buAutoNum type="alphaLcParenR"/>
            </a:pP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deixar de efetuar a pré-matrícula ou não confirmar a matrícula na primeira semana de aula do primeiro semestre, para  estudantes ingressantes e terá sua situação de matrícula no sistema acadêmico do IFCE alterada para CANCELAMENTO COMPULSÓRIO; </a:t>
            </a:r>
          </a:p>
          <a:p>
            <a:pPr marL="0" indent="0" algn="l" fontAlgn="base">
              <a:buNone/>
            </a:pPr>
            <a:r>
              <a:rPr lang="pt-BR" sz="3200" dirty="0">
                <a:solidFill>
                  <a:srgbClr val="000000"/>
                </a:solidFill>
                <a:latin typeface="open_sansregular"/>
              </a:rPr>
              <a:t>b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) deixar de efetuar a renovação de matrícula, para os estudantes veteranos, e terá sua situação de matrícula no sistema acadêmico do IFCE alterada para ABANDONO;</a:t>
            </a:r>
          </a:p>
          <a:p>
            <a:pPr marL="0" indent="0" algn="l" fontAlgn="base">
              <a:buNone/>
            </a:pPr>
            <a:r>
              <a:rPr lang="pt-BR" sz="3200" dirty="0">
                <a:solidFill>
                  <a:srgbClr val="000000"/>
                </a:solidFill>
                <a:latin typeface="open_sansregular"/>
              </a:rPr>
              <a:t>c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) ficar reprovado por falta em todos os componentes curriculares em que estava matriculado e não ter realizado nenhum procedimento de aproveitamento de componente curricular ou de validação de conhecimentos no período letivo.</a:t>
            </a:r>
          </a:p>
          <a:p>
            <a:pPr marL="0" indent="0" algn="l" fontAlgn="base">
              <a:buNone/>
            </a:pPr>
            <a:r>
              <a:rPr lang="pt-BR" sz="3200" dirty="0">
                <a:solidFill>
                  <a:srgbClr val="000000"/>
                </a:solidFill>
                <a:latin typeface="open_sansregular"/>
              </a:rPr>
              <a:t>d) A e B apenas estão corretas</a:t>
            </a:r>
          </a:p>
          <a:p>
            <a:pPr marL="0" indent="0" algn="l" fontAlgn="base">
              <a:buNone/>
            </a:pPr>
            <a:r>
              <a:rPr lang="pt-BR" sz="3200" b="0" i="0" dirty="0">
                <a:solidFill>
                  <a:srgbClr val="000000"/>
                </a:solidFill>
                <a:effectLst/>
                <a:latin typeface="open_sansregular"/>
              </a:rPr>
              <a:t>e) A, B e C estão corretas</a:t>
            </a:r>
          </a:p>
        </p:txBody>
      </p:sp>
    </p:spTree>
    <p:extLst>
      <p:ext uri="{BB962C8B-B14F-4D97-AF65-F5344CB8AC3E}">
        <p14:creationId xmlns:p14="http://schemas.microsoft.com/office/powerpoint/2010/main" val="208310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4AF094C-13E9-4197-8EF5-DB8E7CD1F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CF71695-61AD-426F-B4DC-D47014103A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4523D4D7-80C7-4778-A5AE-05A135435F0B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4000" b="1" i="0" dirty="0">
                <a:solidFill>
                  <a:srgbClr val="000000"/>
                </a:solidFill>
                <a:effectLst/>
                <a:latin typeface="open_sansregular"/>
              </a:rPr>
              <a:t>21) Minha identidade civil não reflete minha identidade de gênero. Posso adotar meu nome social na instituição?</a:t>
            </a:r>
          </a:p>
          <a:p>
            <a:pPr marL="514350" indent="-514350" algn="l" fontAlgn="base">
              <a:buAutoNum type="alphaLcParenR"/>
            </a:pPr>
            <a:r>
              <a:rPr lang="pt-BR" sz="4000" b="1" dirty="0">
                <a:solidFill>
                  <a:srgbClr val="000000"/>
                </a:solidFill>
                <a:latin typeface="open_sansregular"/>
              </a:rPr>
              <a:t>Sim</a:t>
            </a:r>
          </a:p>
          <a:p>
            <a:pPr marL="514350" indent="-514350" algn="l" fontAlgn="base">
              <a:buAutoNum type="alphaLcParenR"/>
            </a:pPr>
            <a:r>
              <a:rPr lang="pt-BR" sz="4000" b="1" i="0" dirty="0">
                <a:solidFill>
                  <a:srgbClr val="000000"/>
                </a:solidFill>
                <a:effectLst/>
                <a:latin typeface="open_sansregular"/>
              </a:rPr>
              <a:t>Não</a:t>
            </a:r>
            <a:endParaRPr lang="pt-BR" sz="40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4000" b="0" i="0" dirty="0">
                <a:solidFill>
                  <a:srgbClr val="000000"/>
                </a:solidFill>
                <a:effectLst/>
                <a:latin typeface="open_sansregular"/>
              </a:rPr>
              <a:t>Sim. O IFCE garante em todos os níveis e modalidade de ensino o reconhecimento e adoção do nome social àqueles e aquelas cuja identificação civil não reflita adequadamente sua identidade de gênero, 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open_sansregular"/>
              </a:rPr>
              <a:t>mediante solicitação do próprio interessado.</a:t>
            </a:r>
          </a:p>
        </p:txBody>
      </p:sp>
    </p:spTree>
    <p:extLst>
      <p:ext uri="{BB962C8B-B14F-4D97-AF65-F5344CB8AC3E}">
        <p14:creationId xmlns:p14="http://schemas.microsoft.com/office/powerpoint/2010/main" val="38603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1402668-4025-43A2-BAAE-925299679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6B7E6533-0617-484E-9EEB-8C64C54DEB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24166518-28A5-4E57-B541-0DCD5FEF8F07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3600" b="1" i="0" dirty="0">
                <a:solidFill>
                  <a:srgbClr val="000000"/>
                </a:solidFill>
                <a:effectLst/>
                <a:latin typeface="open_sansregular"/>
              </a:rPr>
              <a:t>A quais estudantes é permitido substituir as atividades letivas por exercícios domiciliares?</a:t>
            </a:r>
            <a:endParaRPr lang="pt-BR" sz="36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0" indent="0" algn="l" fontAlgn="base">
              <a:buNone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O estudante que esteja impossibilitado de frequentar as aulas por um período igual ou superior a 15 dias e que esteja contemplado em pelo menos um dos itens abaixo, poderá requerer Regime de Exercícios Domiciliares na forma da Lei:</a:t>
            </a:r>
          </a:p>
          <a:p>
            <a:pPr marL="0" indent="0" algn="l" fontAlgn="base">
              <a:buNone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1) a estudante em estado de gravidez com laudo médico; </a:t>
            </a:r>
          </a:p>
          <a:p>
            <a:pPr marL="0" indent="0" algn="l" fontAlgn="base">
              <a:buNone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2) estudante acometido de doenças infectocontagiosas ou outros estados que impossibilitem sua frequência às atividades de ensino, desde que se verifique a conservação das condições intelectuais e emocionais necessárias para o prosseguimento da atividade acadêmica.</a:t>
            </a:r>
          </a:p>
        </p:txBody>
      </p:sp>
    </p:spTree>
    <p:extLst>
      <p:ext uri="{BB962C8B-B14F-4D97-AF65-F5344CB8AC3E}">
        <p14:creationId xmlns:p14="http://schemas.microsoft.com/office/powerpoint/2010/main" val="22040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F1E8FCE-2EB4-403F-A1E2-9E0880F1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12B3EBC-3B2E-41EA-AEBD-E465CEADE2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2229523D-2659-4AE5-94BF-F822FA145D0E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pt-BR" sz="2800" b="1" dirty="0">
                <a:solidFill>
                  <a:schemeClr val="tx1"/>
                </a:solidFill>
              </a:rPr>
              <a:t>22) Segundo o ROD, é proibido ao aluno:</a:t>
            </a:r>
          </a:p>
          <a:p>
            <a:pPr marL="342900" indent="-342900">
              <a:buAutoNum type="alphaLcParenR"/>
            </a:pPr>
            <a:r>
              <a:rPr lang="pt-BR" sz="28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 aplicar trotes a estudantes novatos ou veteranos; </a:t>
            </a:r>
          </a:p>
          <a:p>
            <a:pPr marL="342900" indent="-342900">
              <a:buAutoNum type="alphaLcParenR" startAt="2"/>
            </a:pPr>
            <a:r>
              <a:rPr lang="pt-BR" sz="28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desperdiçar alimentos fornecidos pela instituição; </a:t>
            </a:r>
          </a:p>
          <a:p>
            <a:pPr marL="342900" indent="-342900">
              <a:buAutoNum type="alphaLcParenR" startAt="3"/>
            </a:pPr>
            <a:r>
              <a:rPr lang="pt-BR" sz="28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pichar e/ou sujar as paredes e destruir publicações; </a:t>
            </a:r>
          </a:p>
          <a:p>
            <a:pPr marL="342900" indent="-342900">
              <a:buAutoNum type="alphaLcParenR" startAt="4"/>
            </a:pPr>
            <a:r>
              <a:rPr lang="pt-BR" sz="28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proferir palavras de baixo calão dentro do transporte escolar; </a:t>
            </a:r>
          </a:p>
          <a:p>
            <a:pPr marL="0" indent="0">
              <a:buNone/>
            </a:pP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</a:rPr>
              <a:t>e) todas as alternativas estão corretas.</a:t>
            </a:r>
          </a:p>
          <a:p>
            <a:pPr marL="0" indent="0">
              <a:buNone/>
            </a:pPr>
            <a:endParaRPr lang="pt-BR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</a:rPr>
              <a:t>Além dessas, temos ainda: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chemeClr val="tx1"/>
                </a:solidFill>
              </a:rPr>
              <a:t>proferir, no âmbito da instituição ou em atividades didático-pedagógicas desenvolvidas fora desta, palavras e/ou gestos obscenos;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chemeClr val="tx1"/>
                </a:solidFill>
              </a:rPr>
              <a:t>efetuar transações comerciais dentro da instituição que não estejam de acordo com o regimento interno do </a:t>
            </a:r>
            <a:r>
              <a:rPr lang="pt-BR" sz="2400" b="1" i="1" dirty="0">
                <a:solidFill>
                  <a:schemeClr val="tx1"/>
                </a:solidFill>
              </a:rPr>
              <a:t>campus</a:t>
            </a:r>
            <a:r>
              <a:rPr lang="pt-BR" sz="2400" b="1" dirty="0">
                <a:solidFill>
                  <a:schemeClr val="tx1"/>
                </a:solidFill>
              </a:rPr>
              <a:t>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chemeClr val="tx1"/>
                </a:solidFill>
              </a:rPr>
              <a:t>exceder-se na manifestação de apreço aos colegas nos logradouros e demais áreas do IFCE;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chemeClr val="tx1"/>
                </a:solidFill>
              </a:rPr>
              <a:t>realizar o acesso a sites pornográficos ou fazer parte desse tipo de ação por meio dos terminais de computadores do IFCE, incluídos os da biblioteca.</a:t>
            </a:r>
            <a:r>
              <a:rPr lang="pt-BR" sz="28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50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A325ECC-F453-41F6-96FC-6D5091C27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66B59C03-216F-469D-8295-698D72DEC6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62E53720-BFFE-4758-BBAB-868D930594B4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pt-BR" sz="2800" dirty="0">
                <a:solidFill>
                  <a:schemeClr val="tx1"/>
                </a:solidFill>
              </a:rPr>
              <a:t>23)</a:t>
            </a:r>
            <a:r>
              <a:rPr lang="pt-BR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 São deveres do grupo discente do IFCE, exceto: </a:t>
            </a:r>
          </a:p>
          <a:p>
            <a:pPr marL="342900" indent="-342900">
              <a:buAutoNum type="alphaLcParenR"/>
            </a:pPr>
            <a:r>
              <a:rPr lang="pt-BR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   ser assíduo e pontual às atividades de ensino programadas; </a:t>
            </a:r>
          </a:p>
          <a:p>
            <a:pPr marL="514350" indent="-514350">
              <a:buAutoNum type="alphaLcParenR"/>
            </a:pPr>
            <a:r>
              <a:rPr lang="pt-BR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cumprir o regulamento do sistema de bibliotecas do IFCE; </a:t>
            </a:r>
          </a:p>
          <a:p>
            <a:pPr marL="514350" indent="-514350">
              <a:buAutoNum type="alphaLcParenR"/>
            </a:pPr>
            <a:r>
              <a:rPr lang="pt-BR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tratar com cordialidade e respeito toda a comunidade do IFCE, inclusive visitantes; </a:t>
            </a:r>
          </a:p>
          <a:p>
            <a:pPr marL="514350" indent="-514350">
              <a:buAutoNum type="alphaLcParenR"/>
            </a:pPr>
            <a:r>
              <a:rPr lang="pt-BR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frequentar as dependências do IFCE com trajes adequados, de acordo com o regimento interno e/ou normas das dependências de cada </a:t>
            </a:r>
            <a:r>
              <a:rPr lang="pt-BR" sz="2800" b="0" i="1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campus; </a:t>
            </a:r>
            <a:endParaRPr lang="pt-BR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pt-BR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usar o nome da instituição em benefício próprio ou de terceiros; </a:t>
            </a:r>
            <a:endParaRPr lang="pt-BR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800" dirty="0">
                <a:solidFill>
                  <a:schemeClr val="tx1"/>
                </a:solidFill>
              </a:rPr>
              <a:t>Ainda temos: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/>
                </a:solidFill>
              </a:rPr>
              <a:t>receber os novos colegas com dignidade e sociabilidade, contribuindo para a adaptação deles à instituição, sem discriminação de qualquer espécie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/>
                </a:solidFill>
              </a:rPr>
              <a:t>fazer uso dos equipamentos de proteção, individuais e coletivos, de maneira responsável e zelosa;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/>
                </a:solidFill>
              </a:rPr>
              <a:t>tratar com distinção o motorista, demais servidores, colaboradores, colegas e visitantes quando no uso do transporte escolar.</a:t>
            </a:r>
          </a:p>
        </p:txBody>
      </p:sp>
    </p:spTree>
    <p:extLst>
      <p:ext uri="{BB962C8B-B14F-4D97-AF65-F5344CB8AC3E}">
        <p14:creationId xmlns:p14="http://schemas.microsoft.com/office/powerpoint/2010/main" val="160763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tão, Gradiente, Chave, Chave, Chave">
            <a:extLst>
              <a:ext uri="{FF2B5EF4-FFF2-40B4-BE49-F238E27FC236}">
                <a16:creationId xmlns:a16="http://schemas.microsoft.com/office/drawing/2014/main" xmlns="" id="{D6339F17-1381-4DF2-8DB2-B084C1A44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2874" y="414338"/>
            <a:ext cx="11982447" cy="599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CAAEB34D-2498-4EF7-BEC4-FF657FCCDA98}"/>
              </a:ext>
            </a:extLst>
          </p:cNvPr>
          <p:cNvSpPr/>
          <p:nvPr/>
        </p:nvSpPr>
        <p:spPr>
          <a:xfrm>
            <a:off x="0" y="0"/>
            <a:ext cx="12192000" cy="69723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xmlns="" id="{ABFD1BA3-B92B-4F53-92CE-D01ECDB040C7}"/>
              </a:ext>
            </a:extLst>
          </p:cNvPr>
          <p:cNvSpPr/>
          <p:nvPr/>
        </p:nvSpPr>
        <p:spPr>
          <a:xfrm>
            <a:off x="66679" y="95249"/>
            <a:ext cx="3848096" cy="214312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800" b="1" dirty="0">
                <a:solidFill>
                  <a:schemeClr val="tx1"/>
                </a:solidFill>
              </a:rPr>
              <a:t>Art. 3º. O IFCE oferta cursos </a:t>
            </a:r>
            <a:r>
              <a:rPr lang="pt-BR" sz="1600" b="1" dirty="0">
                <a:solidFill>
                  <a:schemeClr val="tx1"/>
                </a:solidFill>
              </a:rPr>
              <a:t>superiores, cursos de educação profissional técnica de nível médio e cursos de formação inicial e continuada ou de qualificação profissional nas modalidades presencial e a distância, observando o disposto na Lei nº 9.394/96 e na sua regulamentação. 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xmlns="" id="{D81EF1BD-AB46-402C-898F-E2405940A762}"/>
              </a:ext>
            </a:extLst>
          </p:cNvPr>
          <p:cNvSpPr/>
          <p:nvPr/>
        </p:nvSpPr>
        <p:spPr>
          <a:xfrm>
            <a:off x="4067165" y="4586285"/>
            <a:ext cx="3990991" cy="2209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Art. 104. Deverá ser considerado aprovado no componente curricular o estudante que, ao final do período letivo, tenha frequência igual ou superior a 75% (setenta e cinco por cento) do total de horas letivas e tenha obtido média parcial (MP) igual ou superior a 6,0 (seis).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xmlns="" id="{200F48FC-5823-4B33-88DD-0AB2C37F9E69}"/>
              </a:ext>
            </a:extLst>
          </p:cNvPr>
          <p:cNvSpPr/>
          <p:nvPr/>
        </p:nvSpPr>
        <p:spPr>
          <a:xfrm>
            <a:off x="8189123" y="2374105"/>
            <a:ext cx="3848096" cy="224790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/>
                </a:solidFill>
              </a:rPr>
              <a:t>Art. 79. A renovação de matrícula é um procedimento obrigatório pelo qual o estudante confirma seu interesse em manter o vínculo acadêmico com um curso do IFCE no período letivo seguinte.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xmlns="" id="{A202FE89-8877-4AA1-A969-147B21603973}"/>
              </a:ext>
            </a:extLst>
          </p:cNvPr>
          <p:cNvSpPr/>
          <p:nvPr/>
        </p:nvSpPr>
        <p:spPr>
          <a:xfrm>
            <a:off x="4014786" y="61910"/>
            <a:ext cx="4114818" cy="44624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Art. 106. [...]a situação de matrícula do período letivo assumirá um dos seguintes valores:</a:t>
            </a:r>
          </a:p>
          <a:p>
            <a:r>
              <a:rPr lang="pt-BR" dirty="0">
                <a:solidFill>
                  <a:schemeClr val="tx1"/>
                </a:solidFill>
              </a:rPr>
              <a:t>I. </a:t>
            </a:r>
            <a:r>
              <a:rPr lang="pt-BR" b="1" dirty="0">
                <a:solidFill>
                  <a:schemeClr val="tx1"/>
                </a:solidFill>
              </a:rPr>
              <a:t>APROVADO</a:t>
            </a:r>
            <a:r>
              <a:rPr lang="pt-BR" dirty="0">
                <a:solidFill>
                  <a:schemeClr val="tx1"/>
                </a:solidFill>
              </a:rPr>
              <a:t>: indicando que o estudante foi aprovado em todas as disciplinas, tanto por nota quanto por frequência. </a:t>
            </a:r>
          </a:p>
          <a:p>
            <a:r>
              <a:rPr lang="pt-BR" dirty="0">
                <a:solidFill>
                  <a:schemeClr val="tx1"/>
                </a:solidFill>
              </a:rPr>
              <a:t>II. </a:t>
            </a:r>
            <a:r>
              <a:rPr lang="pt-BR" b="1" dirty="0">
                <a:solidFill>
                  <a:schemeClr val="tx1"/>
                </a:solidFill>
              </a:rPr>
              <a:t>APROVADO C/ DEPENDÊNCIA</a:t>
            </a:r>
            <a:r>
              <a:rPr lang="pt-BR" dirty="0">
                <a:solidFill>
                  <a:schemeClr val="tx1"/>
                </a:solidFill>
              </a:rPr>
              <a:t>: indicando que o estudante foi reprovado em até 2 (duas) </a:t>
            </a:r>
            <a:r>
              <a:rPr lang="pt-BR" dirty="0" err="1">
                <a:solidFill>
                  <a:schemeClr val="tx1"/>
                </a:solidFill>
              </a:rPr>
              <a:t>disciplnas</a:t>
            </a:r>
            <a:r>
              <a:rPr lang="pt-BR" dirty="0">
                <a:solidFill>
                  <a:schemeClr val="tx1"/>
                </a:solidFill>
              </a:rPr>
              <a:t>, tendo sido aprovado nas demais, tanto por nota quanto por frequência. </a:t>
            </a:r>
          </a:p>
          <a:p>
            <a:r>
              <a:rPr lang="pt-BR" dirty="0">
                <a:solidFill>
                  <a:schemeClr val="tx1"/>
                </a:solidFill>
              </a:rPr>
              <a:t>III. </a:t>
            </a:r>
            <a:r>
              <a:rPr lang="pt-BR" b="1" dirty="0">
                <a:solidFill>
                  <a:schemeClr val="tx1"/>
                </a:solidFill>
              </a:rPr>
              <a:t>REPROVADO</a:t>
            </a:r>
            <a:r>
              <a:rPr lang="pt-BR" dirty="0">
                <a:solidFill>
                  <a:schemeClr val="tx1"/>
                </a:solidFill>
              </a:rPr>
              <a:t>: indicando que o estudante foi reprovado em mais de duas disciplinas do período letivo.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xmlns="" id="{CC846998-6BEA-470D-AF34-7814A472B449}"/>
              </a:ext>
            </a:extLst>
          </p:cNvPr>
          <p:cNvSpPr/>
          <p:nvPr/>
        </p:nvSpPr>
        <p:spPr>
          <a:xfrm>
            <a:off x="76195" y="2333623"/>
            <a:ext cx="3902867" cy="219075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1"/>
                </a:solidFill>
              </a:rPr>
              <a:t>Art. 34. O término das atividades letivas, desde que justificado antecipadamente à </a:t>
            </a:r>
            <a:r>
              <a:rPr lang="pt-BR" sz="1600" b="1" dirty="0" err="1">
                <a:solidFill>
                  <a:schemeClr val="tx1"/>
                </a:solidFill>
              </a:rPr>
              <a:t>Proen</a:t>
            </a:r>
            <a:r>
              <a:rPr lang="pt-BR" sz="1600" b="1" dirty="0">
                <a:solidFill>
                  <a:schemeClr val="tx1"/>
                </a:solidFill>
              </a:rPr>
              <a:t>, poderá ser prorrogado nos seguintes casos:</a:t>
            </a:r>
          </a:p>
          <a:p>
            <a:r>
              <a:rPr lang="pt-BR" sz="1600" b="1" dirty="0">
                <a:solidFill>
                  <a:schemeClr val="tx1"/>
                </a:solidFill>
              </a:rPr>
              <a:t> I. se o calendário acadêmico não for concluído na data prevista; </a:t>
            </a:r>
          </a:p>
          <a:p>
            <a:r>
              <a:rPr lang="pt-BR" sz="1600" b="1" dirty="0">
                <a:solidFill>
                  <a:schemeClr val="tx1"/>
                </a:solidFill>
              </a:rPr>
              <a:t>II. se o docente não tiver cumprido a carga horária de algum componente curricular.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xmlns="" id="{70946820-2971-409B-ACB7-DFB61171B286}"/>
              </a:ext>
            </a:extLst>
          </p:cNvPr>
          <p:cNvSpPr/>
          <p:nvPr/>
        </p:nvSpPr>
        <p:spPr>
          <a:xfrm>
            <a:off x="8212938" y="42862"/>
            <a:ext cx="3848096" cy="22907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</a:rPr>
              <a:t>Art. 105. O estudante que obtiver MP inferior a 6,0 (seis) e maior ou igual a 3,0 (três) deverá fazer avaliação final (AF).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AB22C646-E743-4E98-8759-91A0A54EEED3}"/>
              </a:ext>
            </a:extLst>
          </p:cNvPr>
          <p:cNvSpPr/>
          <p:nvPr/>
        </p:nvSpPr>
        <p:spPr>
          <a:xfrm>
            <a:off x="142874" y="4619624"/>
            <a:ext cx="3848096" cy="2238375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/>
              <a:t>Art. 35. O IFCE funcionará regularmente nos três turnos tendo hora-aula com duração de: I. 60 (sessenta) minutos para os cursos diurnos; </a:t>
            </a:r>
          </a:p>
          <a:p>
            <a:r>
              <a:rPr lang="pt-BR" sz="2000" dirty="0"/>
              <a:t>II. 50 (cinquenta) minutos para os cursos noturnos.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xmlns="" id="{3EA2727B-9BD7-4444-ACE9-0B95E16309AB}"/>
              </a:ext>
            </a:extLst>
          </p:cNvPr>
          <p:cNvSpPr/>
          <p:nvPr/>
        </p:nvSpPr>
        <p:spPr>
          <a:xfrm>
            <a:off x="8201031" y="4662487"/>
            <a:ext cx="3848095" cy="21526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chemeClr val="tx1"/>
                </a:solidFill>
              </a:rPr>
              <a:t>Art. 109. O estudante que faltar em dia letivo poderá apresentar justificativa em até 5 (cinco) dias letivos após o primeiro dia de ausência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065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94FA164-521E-4187-A2CD-716220C38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F7D2FBA1-52AB-4705-B1E8-6B28B38390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F052747-8F1A-469A-BC75-24020D347F6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pt-BR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24) Os estudantes que infringirem os preceitos disciplinares da instituição, as normas legais e o estabelecido neste ROD poderão receber as seguintes medidas disciplinares, de acordo com a natureza e a gravidade da infração: </a:t>
            </a:r>
          </a:p>
          <a:p>
            <a:pPr marL="342900" indent="-342900">
              <a:buAutoNum type="alphaLcParenR"/>
            </a:pPr>
            <a:r>
              <a:rPr lang="pt-BR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advertência verbal; </a:t>
            </a:r>
          </a:p>
          <a:p>
            <a:pPr marL="342900" indent="-342900">
              <a:buAutoNum type="alphaLcParenR"/>
            </a:pPr>
            <a:r>
              <a:rPr lang="pt-BR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 advertência por escrito; </a:t>
            </a:r>
          </a:p>
          <a:p>
            <a:pPr marL="342900" indent="-342900">
              <a:buAutoNum type="alphaLcParenR"/>
            </a:pPr>
            <a:r>
              <a:rPr lang="pt-BR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medida alternativa de caráter educativo;  </a:t>
            </a:r>
          </a:p>
          <a:p>
            <a:pPr marL="342900" indent="-342900">
              <a:buFont typeface="Arial" panose="020B0604020202020204" pitchFamily="34" charset="0"/>
              <a:buAutoNum type="alphaLcParenR"/>
            </a:pPr>
            <a:r>
              <a:rPr lang="pt-BR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suspensão; mudança do regime de estudante residente para não residente; cancelamento de matrícula. </a:t>
            </a:r>
            <a:endParaRPr lang="pt-BR" sz="2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AutoNum type="alphaLcParenR"/>
            </a:pP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</a:rPr>
              <a:t>Todas as alternativas estão corretas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/>
                </a:solidFill>
              </a:rPr>
              <a:t>As medidas disciplinares são aplicáveis a todos os integrantes do grupo discente do IFCE e deverão ser aplicadas proporcionalmente à natureza e à gravidade da infração.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/>
                </a:solidFill>
              </a:rPr>
              <a:t>O estudante menor de 18 (dezoito) anos que for suspenso de suas atividades escolares só poderá voltar às atividades letivas com a presença de um dos seus pais e/ou responsável perante o Diretor/Chefe de Departamento de Ensino. </a:t>
            </a:r>
          </a:p>
        </p:txBody>
      </p:sp>
    </p:spTree>
    <p:extLst>
      <p:ext uri="{BB962C8B-B14F-4D97-AF65-F5344CB8AC3E}">
        <p14:creationId xmlns:p14="http://schemas.microsoft.com/office/powerpoint/2010/main" val="400482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tão, Gradiente, Chave">
            <a:extLst>
              <a:ext uri="{FF2B5EF4-FFF2-40B4-BE49-F238E27FC236}">
                <a16:creationId xmlns:a16="http://schemas.microsoft.com/office/drawing/2014/main" xmlns="" id="{F55CB1F5-E56E-4AF1-9F8D-5A4D3F917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250" y="457199"/>
            <a:ext cx="11944350" cy="59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44923C4-6681-4C32-8DE6-8887E8BABE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61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xmlns="" id="{60588A7F-8604-4957-8A9D-98A3AF2AE11D}"/>
              </a:ext>
            </a:extLst>
          </p:cNvPr>
          <p:cNvSpPr/>
          <p:nvPr/>
        </p:nvSpPr>
        <p:spPr>
          <a:xfrm>
            <a:off x="38099" y="78580"/>
            <a:ext cx="6196013" cy="337184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dirty="0">
                <a:solidFill>
                  <a:schemeClr val="tx1"/>
                </a:solidFill>
              </a:rPr>
              <a:t>Art. 53. O ingresso por transferência interna é o processo de entrada de estudante em um curso de um campus do IFCE, quando este é oriundo de outro curso do mesmo campus.</a:t>
            </a:r>
          </a:p>
          <a:p>
            <a:r>
              <a:rPr lang="pt-BR" sz="2800" dirty="0">
                <a:solidFill>
                  <a:schemeClr val="tx1"/>
                </a:solidFill>
              </a:rPr>
              <a:t>Parágrafo único – A transferência interna só poderá ser pleiteada uma vez.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xmlns="" id="{DAED497A-4B13-4FB0-A02E-7666BFE6C170}"/>
              </a:ext>
            </a:extLst>
          </p:cNvPr>
          <p:cNvSpPr/>
          <p:nvPr/>
        </p:nvSpPr>
        <p:spPr>
          <a:xfrm>
            <a:off x="2379" y="3529009"/>
            <a:ext cx="6269833" cy="325755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300" b="1" dirty="0">
                <a:solidFill>
                  <a:schemeClr val="tx1"/>
                </a:solidFill>
              </a:rPr>
              <a:t>Art. 70. O IFCE concederá, em oportunidade única, o direito de reingresso a estudantes que abandonaram o curso, nas seguintes condições:</a:t>
            </a:r>
          </a:p>
          <a:p>
            <a:r>
              <a:rPr lang="pt-BR" sz="2300" b="1" dirty="0">
                <a:solidFill>
                  <a:schemeClr val="tx1"/>
                </a:solidFill>
              </a:rPr>
              <a:t> I. terem decorridos, no máximo, 5 (cinco) anos, a contar da data em que o estudante deixou de frequentar o curso; </a:t>
            </a:r>
          </a:p>
          <a:p>
            <a:r>
              <a:rPr lang="pt-BR" sz="2300" b="1" dirty="0">
                <a:solidFill>
                  <a:schemeClr val="tx1"/>
                </a:solidFill>
              </a:rPr>
              <a:t>II. existir vaga no curso; </a:t>
            </a:r>
          </a:p>
          <a:p>
            <a:r>
              <a:rPr lang="pt-BR" sz="2300" b="1" dirty="0">
                <a:solidFill>
                  <a:schemeClr val="tx1"/>
                </a:solidFill>
              </a:rPr>
              <a:t>III. apresentar em requerimento a quitação com a biblioteca (nada consta). 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xmlns="" id="{8F97A13B-F95B-49F3-8A9D-37F365AE5087}"/>
              </a:ext>
            </a:extLst>
          </p:cNvPr>
          <p:cNvSpPr/>
          <p:nvPr/>
        </p:nvSpPr>
        <p:spPr>
          <a:xfrm>
            <a:off x="6365083" y="3676648"/>
            <a:ext cx="5767388" cy="302895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</a:rPr>
              <a:t>Art. 153. O período máximo para trancamento deverá ser de: I. 4 (quatro) períodos letivos para cursos com periodicidade semestral de oferta de vagas; II. 2 (dois) períodos letivos para cursos com periodicidade anual de oferta de vagas. 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xmlns="" id="{D90C20B2-5D8A-4D3D-B339-CE47F42AB7AE}"/>
              </a:ext>
            </a:extLst>
          </p:cNvPr>
          <p:cNvSpPr/>
          <p:nvPr/>
        </p:nvSpPr>
        <p:spPr>
          <a:xfrm>
            <a:off x="6367462" y="152399"/>
            <a:ext cx="5691188" cy="337184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/>
                </a:solidFill>
              </a:rPr>
              <a:t>Art. 152. A solicitação de trancamento deverá ser feita pelo estudante mediante requerimento, protocolado e enviado à CTP do campus, no qual deve constar o período letivo final do trancamento. </a:t>
            </a:r>
          </a:p>
          <a:p>
            <a:r>
              <a:rPr lang="pt-BR" sz="2000" b="1" dirty="0">
                <a:solidFill>
                  <a:schemeClr val="tx1"/>
                </a:solidFill>
              </a:rPr>
              <a:t>§ 1º Deverá ser considerado o período letivo vigente como período inicial do trancamento. </a:t>
            </a:r>
          </a:p>
          <a:p>
            <a:r>
              <a:rPr lang="pt-BR" sz="2000" b="1" dirty="0">
                <a:solidFill>
                  <a:schemeClr val="tx1"/>
                </a:solidFill>
              </a:rPr>
              <a:t>§ 2º A CTP terá o prazo de 10 (dez) dias letivos para enviar o resultado da análise à CCA para registro no sistema acadêmico e arquivamento na pasta acadêmica do estudante.</a:t>
            </a:r>
          </a:p>
        </p:txBody>
      </p:sp>
    </p:spTree>
    <p:extLst>
      <p:ext uri="{BB962C8B-B14F-4D97-AF65-F5344CB8AC3E}">
        <p14:creationId xmlns:p14="http://schemas.microsoft.com/office/powerpoint/2010/main" val="363414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CE29EF8-7501-4161-A917-981D6DD4D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2937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C627EB2C-AA87-4BB6-B357-CF55908CC0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18AA312F-B21C-48AE-9361-A93DB24C4F80}"/>
              </a:ext>
            </a:extLst>
          </p:cNvPr>
          <p:cNvSpPr/>
          <p:nvPr/>
        </p:nvSpPr>
        <p:spPr>
          <a:xfrm>
            <a:off x="119063" y="171450"/>
            <a:ext cx="11796712" cy="651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3600" b="1" i="0" dirty="0">
                <a:solidFill>
                  <a:srgbClr val="000000"/>
                </a:solidFill>
                <a:effectLst/>
                <a:latin typeface="open_sansregular"/>
              </a:rPr>
              <a:t>1) O IFCE pode estender as aulas após o término das atividades letivas?</a:t>
            </a:r>
            <a:endParaRPr lang="pt-BR" sz="36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514350" indent="-514350" algn="l" fontAlgn="base">
              <a:buAutoNum type="alphaLcParenR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Sim. </a:t>
            </a:r>
          </a:p>
          <a:p>
            <a:pPr marL="514350" indent="-514350" algn="l" fontAlgn="base">
              <a:buAutoNum type="alphaLcParenR"/>
            </a:pPr>
            <a:r>
              <a:rPr lang="pt-BR" sz="3600" dirty="0">
                <a:solidFill>
                  <a:srgbClr val="000000"/>
                </a:solidFill>
                <a:latin typeface="open_sansregular"/>
              </a:rPr>
              <a:t>Não.</a:t>
            </a:r>
          </a:p>
          <a:p>
            <a:pPr marL="0" indent="0" algn="l" fontAlgn="base">
              <a:buNone/>
            </a:pPr>
            <a:endParaRPr lang="pt-BR" sz="3600" dirty="0">
              <a:solidFill>
                <a:srgbClr val="000000"/>
              </a:solidFill>
              <a:latin typeface="open_sansregular"/>
            </a:endParaRPr>
          </a:p>
          <a:p>
            <a:pPr fontAlgn="base">
              <a:buFont typeface="Wingdings" panose="05000000000000000000" pitchFamily="2" charset="2"/>
              <a:buChar char="v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O ROD estabelece que em alguns casos, o IFCE poderá prorrogar as aulas nos seguintes casos: </a:t>
            </a:r>
          </a:p>
          <a:p>
            <a:pPr marL="742950" indent="-742950" fontAlgn="base">
              <a:buAutoNum type="arabicPeriod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Se o calendário letivo não for concluído na data prevista;</a:t>
            </a:r>
          </a:p>
          <a:p>
            <a:pPr marL="742950" indent="-742950" fontAlgn="base">
              <a:buAutoNum type="arabicPeriod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Se o docente não tiver concluído a carga horária do seu componente curricular.</a:t>
            </a:r>
          </a:p>
        </p:txBody>
      </p:sp>
    </p:spTree>
    <p:extLst>
      <p:ext uri="{BB962C8B-B14F-4D97-AF65-F5344CB8AC3E}">
        <p14:creationId xmlns:p14="http://schemas.microsoft.com/office/powerpoint/2010/main" val="27225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93D9A97-E1AC-4343-A63C-FC62C8152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075664A1-9F2D-4980-B6D3-766632738CDF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lt1">
              <a:alpha val="69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0D963BC9-C9EC-44DB-8011-659449B51AC3}"/>
              </a:ext>
            </a:extLst>
          </p:cNvPr>
          <p:cNvSpPr/>
          <p:nvPr/>
        </p:nvSpPr>
        <p:spPr>
          <a:xfrm>
            <a:off x="147484" y="162232"/>
            <a:ext cx="11857703" cy="6533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4800" b="1" i="0" dirty="0">
                <a:solidFill>
                  <a:srgbClr val="000000"/>
                </a:solidFill>
                <a:effectLst/>
                <a:latin typeface="open_sansregular"/>
              </a:rPr>
              <a:t>2) Qual é o horário de funcionamento do IFCE?</a:t>
            </a:r>
            <a:endParaRPr lang="pt-BR" sz="48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514350" indent="-514350" algn="l" fontAlgn="base">
              <a:buAutoNum type="alphaLcParenR"/>
            </a:pPr>
            <a:r>
              <a:rPr lang="pt-BR" sz="4800" b="0" i="0" dirty="0">
                <a:solidFill>
                  <a:srgbClr val="000000"/>
                </a:solidFill>
                <a:effectLst/>
                <a:latin typeface="open_sansregular"/>
              </a:rPr>
              <a:t>Manhã apenas</a:t>
            </a:r>
          </a:p>
          <a:p>
            <a:pPr marL="514350" indent="-514350" algn="l" fontAlgn="base">
              <a:buAutoNum type="alphaLcParenR"/>
            </a:pPr>
            <a:r>
              <a:rPr lang="pt-BR" sz="4800" b="0" i="0" dirty="0">
                <a:solidFill>
                  <a:srgbClr val="000000"/>
                </a:solidFill>
                <a:effectLst/>
                <a:latin typeface="open_sansregular"/>
              </a:rPr>
              <a:t>Manhã e tarde apenas</a:t>
            </a:r>
          </a:p>
          <a:p>
            <a:pPr marL="514350" indent="-514350" algn="l" fontAlgn="base">
              <a:buAutoNum type="alphaLcParenR"/>
            </a:pPr>
            <a:r>
              <a:rPr lang="pt-BR" sz="4800" dirty="0">
                <a:solidFill>
                  <a:srgbClr val="000000"/>
                </a:solidFill>
                <a:latin typeface="open_sansregular"/>
              </a:rPr>
              <a:t>Manhã, tarde e noite</a:t>
            </a: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4800" b="0" i="0" dirty="0">
                <a:solidFill>
                  <a:srgbClr val="000000"/>
                </a:solidFill>
                <a:effectLst/>
                <a:latin typeface="open_sansregular"/>
              </a:rPr>
              <a:t>O IFCE funcionará regularmente em três turnos.</a:t>
            </a:r>
          </a:p>
        </p:txBody>
      </p:sp>
    </p:spTree>
    <p:extLst>
      <p:ext uri="{BB962C8B-B14F-4D97-AF65-F5344CB8AC3E}">
        <p14:creationId xmlns:p14="http://schemas.microsoft.com/office/powerpoint/2010/main" val="365651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ABD4020-356B-4F1A-BA5F-74F037893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F3EDECD9-69F3-4E8E-8E45-AA80B86B6217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24F48D20-1956-460F-8BA3-A17ED1F1EB37}"/>
              </a:ext>
            </a:extLst>
          </p:cNvPr>
          <p:cNvSpPr/>
          <p:nvPr/>
        </p:nvSpPr>
        <p:spPr>
          <a:xfrm>
            <a:off x="-1" y="-1"/>
            <a:ext cx="12191997" cy="6725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3600" b="1" i="0" dirty="0">
                <a:solidFill>
                  <a:srgbClr val="000000"/>
                </a:solidFill>
                <a:effectLst/>
                <a:latin typeface="open_sansregular"/>
              </a:rPr>
              <a:t>3) Quanto tempo dura cada aula no IFCE?</a:t>
            </a:r>
            <a:endParaRPr lang="pt-BR" sz="36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514350" indent="-514350" algn="l" fontAlgn="base">
              <a:buAutoNum type="alphaLcParenR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55 minutos dos cursos diurnos e 60 minutos dos noturnos</a:t>
            </a:r>
          </a:p>
          <a:p>
            <a:pPr marL="514350" indent="-514350" algn="l" fontAlgn="base">
              <a:buAutoNum type="alphaLcParenR"/>
            </a:pPr>
            <a:r>
              <a:rPr lang="pt-BR" sz="3600" dirty="0">
                <a:solidFill>
                  <a:srgbClr val="000000"/>
                </a:solidFill>
                <a:latin typeface="open_sansregular"/>
              </a:rPr>
              <a:t>45 minutos dos cursos noturnos e 50 minutos dos cursos diurnos</a:t>
            </a:r>
          </a:p>
          <a:p>
            <a:pPr marL="514350" indent="-514350" algn="l" fontAlgn="base">
              <a:buAutoNum type="alphaLcParenR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60 minutos </a:t>
            </a:r>
            <a:r>
              <a:rPr lang="pt-BR" sz="3600" dirty="0">
                <a:solidFill>
                  <a:srgbClr val="000000"/>
                </a:solidFill>
                <a:latin typeface="open_sansregular"/>
              </a:rPr>
              <a:t>dos cursos diurnos e 50 minutos dos cursos noturnos</a:t>
            </a:r>
            <a:endParaRPr lang="pt-BR" sz="36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0" indent="0" algn="l" fontAlgn="base">
              <a:buNone/>
            </a:pPr>
            <a:endParaRPr lang="pt-BR" sz="3600" dirty="0">
              <a:solidFill>
                <a:srgbClr val="000000"/>
              </a:solidFill>
              <a:latin typeface="open_sansregular"/>
            </a:endParaRP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open_sansregular"/>
              </a:rPr>
              <a:t>Cada aula dos cursos diurnos durará 60 minutos. Nos cursos noturnos a hora aula será de 50 minutos, devido a legislação educacional vigente que estabelece uma carga horária diferenciada para tais cursos.</a:t>
            </a:r>
          </a:p>
        </p:txBody>
      </p:sp>
    </p:spTree>
    <p:extLst>
      <p:ext uri="{BB962C8B-B14F-4D97-AF65-F5344CB8AC3E}">
        <p14:creationId xmlns:p14="http://schemas.microsoft.com/office/powerpoint/2010/main" val="352226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2498A88-CBD9-4529-847C-1DE2F962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8557977-0EC1-4F48-8F56-878CD9E780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6E2F4543-445A-4109-9645-6C9D22797E62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4400" b="1" i="0" dirty="0">
                <a:solidFill>
                  <a:srgbClr val="000000"/>
                </a:solidFill>
                <a:effectLst/>
                <a:latin typeface="open_sansregular"/>
              </a:rPr>
              <a:t>4) Caso o professor falte a aula prevista, os alunos ficarão com déficit na carga horária?</a:t>
            </a:r>
          </a:p>
          <a:p>
            <a:pPr marL="514350" indent="-514350" algn="l" fontAlgn="base">
              <a:buAutoNum type="alphaLcParenR"/>
            </a:pPr>
            <a:r>
              <a:rPr lang="pt-BR" sz="4400" b="1" dirty="0">
                <a:solidFill>
                  <a:srgbClr val="000000"/>
                </a:solidFill>
                <a:latin typeface="open_sansregular"/>
              </a:rPr>
              <a:t>Sim</a:t>
            </a:r>
          </a:p>
          <a:p>
            <a:pPr marL="514350" indent="-514350" algn="l" fontAlgn="base">
              <a:buAutoNum type="alphaLcParenR"/>
            </a:pPr>
            <a:r>
              <a:rPr lang="pt-BR" sz="4400" b="1" i="0" dirty="0">
                <a:solidFill>
                  <a:srgbClr val="000000"/>
                </a:solidFill>
                <a:effectLst/>
                <a:latin typeface="open_sansregular"/>
              </a:rPr>
              <a:t>Não </a:t>
            </a:r>
            <a:endParaRPr lang="pt-BR" sz="4400" dirty="0">
              <a:solidFill>
                <a:srgbClr val="000000"/>
              </a:solidFill>
              <a:latin typeface="open_sansregular"/>
            </a:endParaRPr>
          </a:p>
          <a:p>
            <a:pPr algn="l" fontAlgn="base">
              <a:buFont typeface="Wingdings" panose="05000000000000000000" pitchFamily="2" charset="2"/>
              <a:buChar char="v"/>
            </a:pPr>
            <a:r>
              <a:rPr lang="pt-BR" sz="4400" b="0" i="0" dirty="0">
                <a:solidFill>
                  <a:srgbClr val="000000"/>
                </a:solidFill>
                <a:effectLst/>
                <a:latin typeface="open_sansregular"/>
              </a:rPr>
              <a:t>Não. O docente terá que repor as aulas faltadas, tendo o prazo de 15 dias letivos ou até o final de cada etapa, o que ocorrer primeiro, para fazer a reposição das aulas.(</a:t>
            </a:r>
            <a:r>
              <a:rPr lang="pt-BR" sz="4400" b="0" i="0" dirty="0">
                <a:solidFill>
                  <a:srgbClr val="FF0000"/>
                </a:solidFill>
                <a:effectLst/>
                <a:latin typeface="open_sansregular"/>
              </a:rPr>
              <a:t>reposição de aulas</a:t>
            </a:r>
            <a:r>
              <a:rPr lang="pt-BR" sz="4400" b="0" i="0" dirty="0">
                <a:solidFill>
                  <a:srgbClr val="000000"/>
                </a:solidFill>
                <a:effectLst/>
                <a:latin typeface="open_sansregular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211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4833FF4-F6E8-405F-9024-A04ADC044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56EEDA28-3DBA-489B-9EC3-0AE3A7A994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47B00EB-2F2D-47FC-B678-DF3E4C1F7353}"/>
              </a:ext>
            </a:extLst>
          </p:cNvPr>
          <p:cNvSpPr/>
          <p:nvPr/>
        </p:nvSpPr>
        <p:spPr>
          <a:xfrm>
            <a:off x="191729" y="206477"/>
            <a:ext cx="11783961" cy="6445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base">
              <a:buNone/>
            </a:pPr>
            <a:r>
              <a:rPr lang="pt-BR" sz="4400" dirty="0">
                <a:solidFill>
                  <a:srgbClr val="000000"/>
                </a:solidFill>
                <a:latin typeface="open_sansregular"/>
              </a:rPr>
              <a:t>5) </a:t>
            </a:r>
            <a:r>
              <a:rPr lang="pt-BR" sz="4400" b="1" i="0" dirty="0">
                <a:solidFill>
                  <a:srgbClr val="000000"/>
                </a:solidFill>
                <a:effectLst/>
                <a:latin typeface="open_sansregular"/>
              </a:rPr>
              <a:t>Quanto ao dia da reposição de aulas, a data pode ser marcada pelo docente somente?</a:t>
            </a:r>
            <a:endParaRPr lang="pt-BR" sz="44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514350" indent="-514350" algn="l" fontAlgn="base">
              <a:buAutoNum type="alphaLcParenR"/>
            </a:pPr>
            <a:r>
              <a:rPr lang="pt-BR" sz="4400" b="0" i="0" dirty="0">
                <a:solidFill>
                  <a:srgbClr val="000000"/>
                </a:solidFill>
                <a:effectLst/>
                <a:latin typeface="open_sansregular"/>
              </a:rPr>
              <a:t>Sim</a:t>
            </a:r>
          </a:p>
          <a:p>
            <a:pPr marL="514350" indent="-514350" algn="l" fontAlgn="base">
              <a:buAutoNum type="alphaLcParenR"/>
            </a:pPr>
            <a:r>
              <a:rPr lang="pt-BR" sz="4400" dirty="0">
                <a:solidFill>
                  <a:srgbClr val="000000"/>
                </a:solidFill>
                <a:latin typeface="open_sansregular"/>
              </a:rPr>
              <a:t>Não</a:t>
            </a:r>
            <a:endParaRPr lang="pt-BR" sz="4400" b="0" i="0" dirty="0">
              <a:solidFill>
                <a:srgbClr val="000000"/>
              </a:solidFill>
              <a:effectLst/>
              <a:latin typeface="open_sansregular"/>
            </a:endParaRPr>
          </a:p>
          <a:p>
            <a:pPr marL="0" indent="0" algn="l" fontAlgn="base">
              <a:buNone/>
            </a:pPr>
            <a:r>
              <a:rPr lang="pt-BR" sz="4400" b="0" i="0" dirty="0">
                <a:solidFill>
                  <a:srgbClr val="000000"/>
                </a:solidFill>
                <a:effectLst/>
                <a:latin typeface="open_sansregular"/>
              </a:rPr>
              <a:t>A data para reposição da(s) aula(s) deverá ser definida em comum acordo com os alunos. Tal acordo deverá ser evidenciado em formulário próprio por meio de assinatura de pelo menos 75% de toda turma.</a:t>
            </a:r>
          </a:p>
        </p:txBody>
      </p:sp>
    </p:spTree>
    <p:extLst>
      <p:ext uri="{BB962C8B-B14F-4D97-AF65-F5344CB8AC3E}">
        <p14:creationId xmlns:p14="http://schemas.microsoft.com/office/powerpoint/2010/main" val="21260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2943</Words>
  <Application>Microsoft Office PowerPoint</Application>
  <PresentationFormat>Personalizar</PresentationFormat>
  <Paragraphs>180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 - IFCE</dc:title>
  <dc:creator>welson soares</dc:creator>
  <cp:lastModifiedBy>Aline Silva</cp:lastModifiedBy>
  <cp:revision>90</cp:revision>
  <dcterms:created xsi:type="dcterms:W3CDTF">2022-01-03T17:59:34Z</dcterms:created>
  <dcterms:modified xsi:type="dcterms:W3CDTF">2022-01-28T18:25:20Z</dcterms:modified>
</cp:coreProperties>
</file>