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9" r:id="rId7"/>
    <p:sldId id="272" r:id="rId8"/>
    <p:sldId id="273" r:id="rId9"/>
    <p:sldId id="286" r:id="rId10"/>
    <p:sldId id="284" r:id="rId11"/>
    <p:sldId id="285" r:id="rId12"/>
    <p:sldId id="262" r:id="rId13"/>
    <p:sldId id="263" r:id="rId14"/>
    <p:sldId id="264" r:id="rId15"/>
    <p:sldId id="265" r:id="rId16"/>
    <p:sldId id="280" r:id="rId17"/>
    <p:sldId id="275" r:id="rId18"/>
    <p:sldId id="267" r:id="rId19"/>
    <p:sldId id="281" r:id="rId20"/>
    <p:sldId id="282" r:id="rId21"/>
    <p:sldId id="268" r:id="rId22"/>
    <p:sldId id="269" r:id="rId23"/>
    <p:sldId id="27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7DDE9"/>
    <a:srgbClr val="F8DB92"/>
    <a:srgbClr val="6B3147"/>
    <a:srgbClr val="D7B070"/>
    <a:srgbClr val="FF00FF"/>
    <a:srgbClr val="D8A041"/>
    <a:srgbClr val="153296"/>
    <a:srgbClr val="1D35A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62167C-886A-4971-9FF1-C73300AC5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993AA24-DEDD-408C-822E-6CFEB2123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FD22C4C-DD21-491E-B498-0679942CA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6C08-94D2-452A-8473-C62DE9142A9D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DE06A84-1019-4BC6-ACA7-E25C7A8EF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641B6DE-348B-4A6E-A59B-66A338B7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2ADB-0F67-4781-A3A1-6B3BDA967F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58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70BEBD-8525-40A0-BA6F-8883EA03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3DC189D-2231-4FCD-B081-2A526DFBE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0E5D89E-D616-426C-8BCD-91EC2115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6C08-94D2-452A-8473-C62DE9142A9D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C0CD5B4-DFB6-49F8-B9CF-1260028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8DF422C-A2F6-4772-B940-7FD9C94D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2ADB-0F67-4781-A3A1-6B3BDA967F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28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A67E080-1706-4829-8519-F3DABCF2E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2FCD4A4-B84C-425B-B2F0-60B186486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D0FB8EF-2A41-475E-9B9E-07EB394F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6C08-94D2-452A-8473-C62DE9142A9D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EAE9342-CFF7-42D5-AAAC-F2BE1659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36BD18D-219D-4DDE-9C61-598DE651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2ADB-0F67-4781-A3A1-6B3BDA967F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97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DA7901-ED75-4C15-AEE0-5B9EBB1A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860CDB2-EB59-4951-864A-69262371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0CE59B0-D4C9-46EC-B6F0-A900D97C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6C08-94D2-452A-8473-C62DE9142A9D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7649A21-0347-4934-A156-A0076636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5BEC16C-1575-4E2B-BA58-05DB7B6E5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2ADB-0F67-4781-A3A1-6B3BDA967F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41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6B3ABB-6041-4052-80CC-EBF73D96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A9FB278-A6C6-4563-A1FA-8B47C7E7D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6831F32-811C-4747-BDB5-522B97C2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6C08-94D2-452A-8473-C62DE9142A9D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4514AFF-191F-4BD5-8B0B-C3ABCF7F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30990EA-B837-4439-88A0-1CE3AE68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2ADB-0F67-4781-A3A1-6B3BDA967F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16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DB3192-4527-4E71-AD05-3AAF05DB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555E90F-24FE-4E72-A9A6-88088247B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C2FE40A-CD8A-421D-AD2B-87B09F446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1D42FB5-AD9B-4D3A-B3DE-D06A34A3A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6C08-94D2-452A-8473-C62DE9142A9D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B2B61DD-17CF-44FD-9146-30C3A86D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31B0399-7424-4E92-9799-815372D1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2ADB-0F67-4781-A3A1-6B3BDA967F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65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715CCD-89E3-4FE5-A086-547A3FD9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98BDF4B-C65A-44F9-8627-0F6AC92BA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F1C51AB-B75C-4EFE-A238-5E5C31A26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69C5A4D-FD2C-4B3D-A6DB-8A0C99A14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16A50FD-56A0-43EE-A5C7-7D1313F8D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7F4C1F8-722A-4B6C-8B56-DDE3FB49B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6C08-94D2-452A-8473-C62DE9142A9D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ED698011-349F-42A9-A580-4CB47A0F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31D8DFC-A900-4FEA-A3E9-6E1E3F061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2ADB-0F67-4781-A3A1-6B3BDA967F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12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07D0A1-968A-48FB-8F23-E46C5B71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B3CF10F-8B88-4063-952A-580B1210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6C08-94D2-452A-8473-C62DE9142A9D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7566001-32EF-4BD3-BB9A-D67DB974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A8BD909-2E36-4313-98CA-83ED29B41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2ADB-0F67-4781-A3A1-6B3BDA967F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6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7BA64AE-295C-4F47-A4D6-C7B081F2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6C08-94D2-452A-8473-C62DE9142A9D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6D68DCC-AF7D-46BC-8E0C-A55A9255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E931F25-AAC9-47A5-8224-C3B21591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2ADB-0F67-4781-A3A1-6B3BDA967F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80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71E408-6E4E-4091-AFCB-E959F138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08EE16-3A24-4FE0-BC07-9BDEED42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BC23F93-A954-4019-BF85-ECB536555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893E22E-F9B1-422A-8E83-EB4A3BB7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6C08-94D2-452A-8473-C62DE9142A9D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AAECB64-CC55-4F1D-9E38-3CE1AD95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847668B-1730-48F8-A93C-2C2132A8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2ADB-0F67-4781-A3A1-6B3BDA967F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29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C15F7-DB2A-4D91-9F2C-36248189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E2FC2FDF-4BCF-472F-8830-DF8DBD227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3C878EC-B5F0-467A-BDAE-84072D4E1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9128714-6C57-4817-B4CF-7C42AF37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6C08-94D2-452A-8473-C62DE9142A9D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F200B3F-05B4-4BB7-B0BC-2A514F2B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7BF4143-4FC9-4976-961E-A62D4A01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2ADB-0F67-4781-A3A1-6B3BDA967F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68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5290DDD-1FE0-4153-95B9-0D18905C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30DAC34-EE9D-4A52-A41C-16707A962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4EFCF44-F61A-4373-BF1F-88AE1FAA5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6C08-94D2-452A-8473-C62DE9142A9D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B96194F-9FFA-4A0D-A350-F6FC98E64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D5A324C-0981-4431-8FB5-FB210DA04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2ADB-0F67-4781-A3A1-6B3BDA967F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71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tismo, Ponto De Interrogação">
            <a:extLst>
              <a:ext uri="{FF2B5EF4-FFF2-40B4-BE49-F238E27FC236}">
                <a16:creationId xmlns:a16="http://schemas.microsoft.com/office/drawing/2014/main" xmlns="" id="{DA5121FC-8D4D-45E3-B19A-43EA9BE5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11" y="-97673"/>
            <a:ext cx="4689213" cy="675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EFFF5BA-6F39-4E51-B757-17A71F59CA4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9205AF2E-BD0A-4875-84D9-3D16313A36BD}"/>
              </a:ext>
            </a:extLst>
          </p:cNvPr>
          <p:cNvSpPr/>
          <p:nvPr/>
        </p:nvSpPr>
        <p:spPr>
          <a:xfrm>
            <a:off x="985838" y="200027"/>
            <a:ext cx="10687050" cy="2386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NÚCLEO DE ACESSIBILIDADE </a:t>
            </a:r>
            <a:br>
              <a:rPr lang="pt-BR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ÀS PESSOAS COM NECESSIDADES ESPECÍFICAS</a:t>
            </a:r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5769CB3C-81F9-480F-B81E-6F99232FDFCE}"/>
              </a:ext>
            </a:extLst>
          </p:cNvPr>
          <p:cNvSpPr/>
          <p:nvPr/>
        </p:nvSpPr>
        <p:spPr>
          <a:xfrm>
            <a:off x="1775631" y="3158771"/>
            <a:ext cx="3375737" cy="169897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Segoe Script" panose="030B0504020000000003" pitchFamily="66" charset="0"/>
              </a:rPr>
              <a:t>AUTISMO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200B91CE-C1C8-4895-BFE4-B615005EDF10}"/>
              </a:ext>
            </a:extLst>
          </p:cNvPr>
          <p:cNvSpPr/>
          <p:nvPr/>
        </p:nvSpPr>
        <p:spPr>
          <a:xfrm rot="21350749">
            <a:off x="7140178" y="3280150"/>
            <a:ext cx="4382331" cy="180022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TRANSTORNO DE APRENDIZAGEM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853539D-256C-4E55-A4E7-FAAFD76F7455}"/>
              </a:ext>
            </a:extLst>
          </p:cNvPr>
          <p:cNvSpPr/>
          <p:nvPr/>
        </p:nvSpPr>
        <p:spPr>
          <a:xfrm>
            <a:off x="8543924" y="1358545"/>
            <a:ext cx="3128964" cy="180022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DISLEXIA</a:t>
            </a:r>
            <a:r>
              <a:rPr lang="pt-BR" sz="40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B828648F-7AE6-4C42-AB23-234C90F30C57}"/>
              </a:ext>
            </a:extLst>
          </p:cNvPr>
          <p:cNvSpPr/>
          <p:nvPr/>
        </p:nvSpPr>
        <p:spPr>
          <a:xfrm>
            <a:off x="79353" y="1733859"/>
            <a:ext cx="3128964" cy="160527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DEFICIÊNCIA</a:t>
            </a:r>
            <a:r>
              <a:rPr lang="pt-BR" sz="20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INTELECTUAL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FCBB3E11-6EEF-487F-83F2-9ABC4740934A}"/>
              </a:ext>
            </a:extLst>
          </p:cNvPr>
          <p:cNvSpPr/>
          <p:nvPr/>
        </p:nvSpPr>
        <p:spPr>
          <a:xfrm>
            <a:off x="8543924" y="5108341"/>
            <a:ext cx="3321459" cy="165734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DEFICIÊNCIA VISUAL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0E2E9350-D19A-4165-A5F4-45052F9F36E4}"/>
              </a:ext>
            </a:extLst>
          </p:cNvPr>
          <p:cNvSpPr/>
          <p:nvPr/>
        </p:nvSpPr>
        <p:spPr>
          <a:xfrm>
            <a:off x="589718" y="5000624"/>
            <a:ext cx="4382332" cy="165734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DEFICIÊNCIA</a:t>
            </a:r>
            <a:r>
              <a:rPr lang="pt-BR" sz="32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FÍSICA</a:t>
            </a:r>
          </a:p>
        </p:txBody>
      </p:sp>
    </p:spTree>
    <p:extLst>
      <p:ext uri="{BB962C8B-B14F-4D97-AF65-F5344CB8AC3E}">
        <p14:creationId xmlns:p14="http://schemas.microsoft.com/office/powerpoint/2010/main" val="166386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00137"/>
            <a:ext cx="12192000" cy="57578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Autismo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O estudante tem laudo desde os 5 anos de Transtorno do Espectro Autista, Nível 1- . Não apresenta atraso na fala, inteligência normal. “ tenho estereotipias e necessito realizá-las para me acalmar ou equilibrar,” torço roupas, balanço a cabeça, rodo o dedo em sentido contrário, balbucio muito, sigo rotina”. Não tenho dificuldades em fazer amigos, tenho afinidades com alguns, é necessário o professor me colocar nos grupos, estou sempre excluído e olha que sou bom”. Sofro com BARULHOS “muita sensibilidade, dói”. Gosto de opinar nas conversas. Tenho muita ansiedade o que causa insônia e sofrimento. “Apresento padrões repetitivos de comportamento e tenho interesses restritos. Sou muito analista das coisas e das pessoas.” Cumpro regras e limites, mas quero que me respeite”. Idade cronológica e acadêmica coerente. ATENÇÃO! Morro de medo de bexiga”.</a:t>
            </a:r>
          </a:p>
          <a:p>
            <a:pPr marL="0" lvl="0" indent="0">
              <a:buNone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Terapia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Faz acompanhamento neuropediatra, psiquiatra  e psicológico.</a:t>
            </a:r>
            <a:b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Faz uso de medicação (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Ritalina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 mg; Fluoxetina e 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Rispiridona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 mg noite. Fica agitado caso não tome a medicação. - Tem sensibilidade a barulho. Em casos extremos, solicitar contato com a CAE ou CTP para acionar a família.</a:t>
            </a:r>
            <a:b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Aprendizagem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Lê fluente, mas sente dificuldades para compreender e interpretar da primeira vez, requer maior tempo  para realizar atividades e avaliações, por enquanto, “vou tentar sozinho, mas se não conseguir; melhor desempenho em Matemática e dificuldades nas disciplinas técnicas, principalmente, Programação e Arquitetura de Computador; Tenho dificuldades em expressar as ideias, escrevo rápido e tenho letra bonita, consigo fazer as avaliações melhor de forma objetiva. . A família relata que o filho sofreu incompreensões na escola anterior.. </a:t>
            </a:r>
            <a:b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Alimentação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seletiva (somente arroz de leite com carne assada e com farinha, lanche normal).</a:t>
            </a:r>
          </a:p>
          <a:p>
            <a:pPr lvl="0"/>
            <a:endParaRPr lang="pt-BR" sz="26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9D77FCB-7B90-464C-BAB6-3108FF26DBC7}"/>
              </a:ext>
            </a:extLst>
          </p:cNvPr>
          <p:cNvSpPr/>
          <p:nvPr/>
        </p:nvSpPr>
        <p:spPr>
          <a:xfrm>
            <a:off x="3343274" y="128588"/>
            <a:ext cx="5186363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highlight>
                  <a:srgbClr val="008080"/>
                </a:highlight>
              </a:rPr>
              <a:t>José Alex </a:t>
            </a:r>
            <a:r>
              <a:rPr lang="pt-BR" sz="3200" b="1" dirty="0">
                <a:solidFill>
                  <a:schemeClr val="tx1"/>
                </a:solidFill>
              </a:rPr>
              <a:t>– INFONET</a:t>
            </a:r>
          </a:p>
          <a:p>
            <a:r>
              <a:rPr lang="pt-BR" sz="3200" b="1" dirty="0">
                <a:solidFill>
                  <a:schemeClr val="tx1"/>
                </a:solidFill>
                <a:highlight>
                  <a:srgbClr val="FFFF00"/>
                </a:highlight>
              </a:rPr>
              <a:t>Informações Gerais</a:t>
            </a:r>
            <a:endParaRPr lang="pt-BR" sz="32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2" descr="Seta Para A Direita, Flecha, Assinar">
            <a:extLst>
              <a:ext uri="{FF2B5EF4-FFF2-40B4-BE49-F238E27FC236}">
                <a16:creationId xmlns:a16="http://schemas.microsoft.com/office/drawing/2014/main" xmlns="" id="{FEB69EAB-CF14-41B6-AF4A-D059A766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137"/>
            <a:ext cx="493149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ta Para A Direita, Flecha, Assinar">
            <a:extLst>
              <a:ext uri="{FF2B5EF4-FFF2-40B4-BE49-F238E27FC236}">
                <a16:creationId xmlns:a16="http://schemas.microsoft.com/office/drawing/2014/main" xmlns="" id="{7EF5DDD1-FFBA-4323-BAAE-774C03FEB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45"/>
            <a:ext cx="493149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ta Para A Direita, Flecha, Assinar">
            <a:extLst>
              <a:ext uri="{FF2B5EF4-FFF2-40B4-BE49-F238E27FC236}">
                <a16:creationId xmlns:a16="http://schemas.microsoft.com/office/drawing/2014/main" xmlns="" id="{F4A50A7C-23DF-4AFB-826F-B1F0B6428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793449"/>
            <a:ext cx="580832" cy="3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ta Para A Direita, Flecha, Assinar">
            <a:extLst>
              <a:ext uri="{FF2B5EF4-FFF2-40B4-BE49-F238E27FC236}">
                <a16:creationId xmlns:a16="http://schemas.microsoft.com/office/drawing/2014/main" xmlns="" id="{A9D6BA6C-455B-4D51-8035-762C3CF01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00797"/>
            <a:ext cx="552257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4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46234"/>
            <a:ext cx="12192000" cy="611176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600" dirty="0">
                <a:solidFill>
                  <a:prstClr val="black"/>
                </a:solidFill>
              </a:rPr>
              <a:t>     Necessito sentar na cadeira da frente, para compreender melhor, pois sou tímido e tenho vergonha de perguntar;</a:t>
            </a:r>
          </a:p>
          <a:p>
            <a:pPr marL="0" lvl="0" indent="0">
              <a:buNone/>
            </a:pPr>
            <a:r>
              <a:rPr lang="pt-BR" sz="2600" dirty="0">
                <a:solidFill>
                  <a:prstClr val="black"/>
                </a:solidFill>
              </a:rPr>
              <a:t>     Sou educado, atencioso, cumpro regras, organizado; agora quando contrariado, posso perder o controle. Quando me desequilibro, necessito sair de sala para me acalmar; muito </a:t>
            </a:r>
            <a:r>
              <a:rPr lang="pt-BR" sz="2600" dirty="0" err="1">
                <a:solidFill>
                  <a:prstClr val="black"/>
                </a:solidFill>
              </a:rPr>
              <a:t>introspecto</a:t>
            </a:r>
            <a:r>
              <a:rPr lang="pt-BR" sz="2600" dirty="0">
                <a:solidFill>
                  <a:prstClr val="black"/>
                </a:solidFill>
              </a:rPr>
              <a:t>, timidez,  complexo de inferioridade,</a:t>
            </a:r>
          </a:p>
          <a:p>
            <a:pPr marL="0" lvl="0" indent="0">
              <a:buNone/>
            </a:pPr>
            <a:r>
              <a:rPr lang="pt-BR" sz="2600" dirty="0">
                <a:solidFill>
                  <a:prstClr val="black"/>
                </a:solidFill>
              </a:rPr>
              <a:t>     Em casa mantenho rotina seguindo por horários bem certinhos;</a:t>
            </a:r>
          </a:p>
          <a:p>
            <a:pPr marL="0" lvl="0" indent="0">
              <a:buNone/>
            </a:pPr>
            <a:r>
              <a:rPr lang="pt-BR" sz="2600" dirty="0">
                <a:solidFill>
                  <a:prstClr val="black"/>
                </a:solidFill>
              </a:rPr>
              <a:t>     Gosto de todas as disciplinas, mas tenho mais afinidade com Matemática e sou penalizado nas disciplinas técnicas;</a:t>
            </a:r>
          </a:p>
          <a:p>
            <a:pPr marL="0" lvl="0" indent="0">
              <a:buNone/>
            </a:pPr>
            <a:r>
              <a:rPr lang="pt-BR" sz="2600" dirty="0">
                <a:solidFill>
                  <a:prstClr val="black"/>
                </a:solidFill>
              </a:rPr>
              <a:t>     Tenho vergonha de perguntar ao professor o que não entendo, espero os outros perguntarem, assim, que vai doer uma parte, “Você não entendeu esse conteúdo? “Já vai perguntar de novo?”; não tenho assistência nos meus deveres em casa, faço tudo sozinho.</a:t>
            </a:r>
          </a:p>
          <a:p>
            <a:pPr marL="0" lvl="0" indent="0">
              <a:buNone/>
            </a:pPr>
            <a:r>
              <a:rPr lang="pt-BR" sz="2600" dirty="0">
                <a:solidFill>
                  <a:prstClr val="black"/>
                </a:solidFill>
              </a:rPr>
              <a:t>      Desejo muito fazer EDUCAÇÃO FÍSICA E ESPORTE, nunca fiz e olha que sou rápido.</a:t>
            </a:r>
          </a:p>
          <a:p>
            <a:pPr marL="0" lvl="0" indent="0">
              <a:buNone/>
            </a:pPr>
            <a:r>
              <a:rPr lang="pt-BR" sz="2600" dirty="0">
                <a:solidFill>
                  <a:prstClr val="black"/>
                </a:solidFill>
              </a:rPr>
              <a:t>      </a:t>
            </a:r>
            <a:r>
              <a:rPr lang="pt-BR" sz="2600" dirty="0">
                <a:solidFill>
                  <a:prstClr val="black"/>
                </a:solidFill>
                <a:highlight>
                  <a:srgbClr val="00FFFF"/>
                </a:highlight>
              </a:rPr>
              <a:t>Nas </a:t>
            </a:r>
            <a:r>
              <a:rPr lang="pt-BR" sz="2600" dirty="0" err="1">
                <a:solidFill>
                  <a:prstClr val="black"/>
                </a:solidFill>
                <a:highlight>
                  <a:srgbClr val="00FFFF"/>
                </a:highlight>
              </a:rPr>
              <a:t>AVDs</a:t>
            </a:r>
            <a:r>
              <a:rPr lang="pt-BR" sz="2600" dirty="0">
                <a:solidFill>
                  <a:prstClr val="black"/>
                </a:solidFill>
                <a:highlight>
                  <a:srgbClr val="00FFFF"/>
                </a:highlight>
              </a:rPr>
              <a:t>, ainda requer vigilância.</a:t>
            </a:r>
          </a:p>
          <a:p>
            <a:pPr lvl="0"/>
            <a:endParaRPr lang="pt-BR" sz="2600" dirty="0">
              <a:solidFill>
                <a:prstClr val="black"/>
              </a:solidFill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Picture 2" descr="Seta Para A Direita, Flecha, Assinar">
            <a:extLst>
              <a:ext uri="{FF2B5EF4-FFF2-40B4-BE49-F238E27FC236}">
                <a16:creationId xmlns:a16="http://schemas.microsoft.com/office/drawing/2014/main" xmlns="" id="{16482CAA-18E9-4007-B272-BB410128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9" y="746234"/>
            <a:ext cx="493149" cy="4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ta Para A Direita, Flecha, Assinar">
            <a:extLst>
              <a:ext uri="{FF2B5EF4-FFF2-40B4-BE49-F238E27FC236}">
                <a16:creationId xmlns:a16="http://schemas.microsoft.com/office/drawing/2014/main" xmlns="" id="{65ED7031-B0F2-4E17-9C89-A0AE54A8F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" y="2819560"/>
            <a:ext cx="493149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ta Para A Direita, Flecha, Assinar">
            <a:extLst>
              <a:ext uri="{FF2B5EF4-FFF2-40B4-BE49-F238E27FC236}">
                <a16:creationId xmlns:a16="http://schemas.microsoft.com/office/drawing/2014/main" xmlns="" id="{DAEBA4BC-D362-41BB-8284-8ED1B832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6" y="6177691"/>
            <a:ext cx="493149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ta Para A Direita, Flecha, Assinar">
            <a:extLst>
              <a:ext uri="{FF2B5EF4-FFF2-40B4-BE49-F238E27FC236}">
                <a16:creationId xmlns:a16="http://schemas.microsoft.com/office/drawing/2014/main" xmlns="" id="{31156FF1-F4DC-42AE-BF5C-CB5AB0ED8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9" y="3265609"/>
            <a:ext cx="493149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ta Para A Direita, Flecha, Assinar">
            <a:extLst>
              <a:ext uri="{FF2B5EF4-FFF2-40B4-BE49-F238E27FC236}">
                <a16:creationId xmlns:a16="http://schemas.microsoft.com/office/drawing/2014/main" xmlns="" id="{066465F2-A544-433D-ADC7-138CE2F5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3" y="4108915"/>
            <a:ext cx="45443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ta Para A Direita, Flecha, Assinar">
            <a:extLst>
              <a:ext uri="{FF2B5EF4-FFF2-40B4-BE49-F238E27FC236}">
                <a16:creationId xmlns:a16="http://schemas.microsoft.com/office/drawing/2014/main" xmlns="" id="{E66FEDA3-C23B-4944-A9DF-64917EE7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5132"/>
            <a:ext cx="493149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ta Para A Direita, Flecha, Assinar">
            <a:extLst>
              <a:ext uri="{FF2B5EF4-FFF2-40B4-BE49-F238E27FC236}">
                <a16:creationId xmlns:a16="http://schemas.microsoft.com/office/drawing/2014/main" xmlns="" id="{0F6C38BC-6BCE-44E2-90AD-D20EC0C8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" y="1632463"/>
            <a:ext cx="493149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F84B1E2-DD68-4707-A350-88A5CC762C8C}"/>
              </a:ext>
            </a:extLst>
          </p:cNvPr>
          <p:cNvSpPr/>
          <p:nvPr/>
        </p:nvSpPr>
        <p:spPr>
          <a:xfrm>
            <a:off x="3371851" y="0"/>
            <a:ext cx="4586288" cy="7462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highlight>
                  <a:srgbClr val="008080"/>
                </a:highlight>
              </a:rPr>
              <a:t>José Alex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Um pouco de mim</a:t>
            </a:r>
          </a:p>
        </p:txBody>
      </p:sp>
    </p:spTree>
    <p:extLst>
      <p:ext uri="{BB962C8B-B14F-4D97-AF65-F5344CB8AC3E}">
        <p14:creationId xmlns:p14="http://schemas.microsoft.com/office/powerpoint/2010/main" val="1939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>
            <a:extLst>
              <a:ext uri="{FF2B5EF4-FFF2-40B4-BE49-F238E27FC236}">
                <a16:creationId xmlns:a16="http://schemas.microsoft.com/office/drawing/2014/main" xmlns="" id="{4CAEA6A3-CEF4-41D1-B3A5-39040A90477A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0925" y="151227"/>
            <a:ext cx="4121963" cy="4706523"/>
          </a:xfrm>
          <a:prstGeom prst="rect">
            <a:avLst/>
          </a:prstGeom>
          <a:noFill/>
        </p:spPr>
      </p:pic>
      <p:sp>
        <p:nvSpPr>
          <p:cNvPr id="5" name="Lágrima 4">
            <a:extLst>
              <a:ext uri="{FF2B5EF4-FFF2-40B4-BE49-F238E27FC236}">
                <a16:creationId xmlns:a16="http://schemas.microsoft.com/office/drawing/2014/main" xmlns="" id="{DA3F6913-0CEE-4FB7-ABCF-53F67DCEC1B6}"/>
              </a:ext>
            </a:extLst>
          </p:cNvPr>
          <p:cNvSpPr/>
          <p:nvPr/>
        </p:nvSpPr>
        <p:spPr>
          <a:xfrm>
            <a:off x="285751" y="151227"/>
            <a:ext cx="6858000" cy="6706773"/>
          </a:xfrm>
          <a:prstGeom prst="teardrop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Francisco Wellington Soares Verissimo Júnior - </a:t>
            </a:r>
            <a:r>
              <a:rPr lang="pt-BR" sz="2000" dirty="0">
                <a:solidFill>
                  <a:schemeClr val="bg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Juninho</a:t>
            </a: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Deficiência Física</a:t>
            </a:r>
            <a:b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 10 F72/CID 10 F80/CID 10 G40/CID 10 G80</a:t>
            </a: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Retardo mental grave; Transtornos específicos do desenvolvimento da fala e da linguagem; Epilepsia; Paralisia cerebral</a:t>
            </a:r>
            <a:b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CID 10: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F72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(Retardo mental grave - comprometimento significativo do comportamento, requerendo vigilância ou tratamento) +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F80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(Transtorno específico da articulação da fala) +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G40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(Epilepsia e síndromes epilépticas idiopáticas definidas por sua localização (focal) (parcial) com crises de início focal +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G80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(Paralisia cerebral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5896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2E00F4-492B-4A2A-920F-40404BBE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1447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</a:t>
            </a:r>
            <a:r>
              <a:rPr lang="pt-BR" sz="3600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ninho</a:t>
            </a:r>
            <a:r>
              <a:rPr lang="pt-B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t-BR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pt-B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NFONET</a:t>
            </a:r>
            <a:r>
              <a:rPr lang="pt-B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B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 gerais</a:t>
            </a:r>
            <a:r>
              <a:rPr lang="pt-BR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A3E68FA-4BBE-4A22-8A12-D5C7DFBDF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1" y="1002297"/>
            <a:ext cx="12087225" cy="58150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O estudante é </a:t>
            </a:r>
            <a:r>
              <a:rPr lang="pt-B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tetraplégico e tem epilepsia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Faz uso de medicação para as duas condições (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Carbamazepina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200mg e Fenobarbital gotas - 60 gotas).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As medicações são administradas pela família, não sendo necessário intervir a esse respeito nos horários das aulas.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pt-BR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Será necessário um </a:t>
            </a:r>
            <a:r>
              <a:rPr lang="pt-B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cuidador</a:t>
            </a:r>
            <a:r>
              <a:rPr lang="pt-BR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acompanhar o estudante em sala. Enquanto a contratação não é possível, a recomendação é tentar a interação com a turma.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Pode ficar agitado, dependendo das ações dos colegas. Em casos extremos, solicitar contato com a CAE ou CTP para acionar a família.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As </a:t>
            </a:r>
            <a:r>
              <a:rPr lang="pt-B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avaliações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devem ser elaboradas de forma objetiva, para que seja possível o estudante apontar a alternativa correta.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Apesar dos diagnósticos, o estudante tem um bom histórico escolar e a mãe relata ser dedicado.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pt-BR" sz="28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Nos trabalhos em turma, o ideal é que o docente aponte a divisão dos grupos já incluindo o estudante.</a:t>
            </a:r>
            <a:br>
              <a:rPr lang="pt-BR" sz="28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pt-B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Alimentação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comidas com consistência mole; não come frituras.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mãe virá no horário das alimentações para acompanhar.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 descr="Seta Para A Direita, Flecha, Assinar">
            <a:extLst>
              <a:ext uri="{FF2B5EF4-FFF2-40B4-BE49-F238E27FC236}">
                <a16:creationId xmlns:a16="http://schemas.microsoft.com/office/drawing/2014/main" xmlns="" id="{926A1379-2841-42FF-832C-465E5C71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244706"/>
            <a:ext cx="697478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ta Para A Direita, Flecha, Assinar">
            <a:extLst>
              <a:ext uri="{FF2B5EF4-FFF2-40B4-BE49-F238E27FC236}">
                <a16:creationId xmlns:a16="http://schemas.microsoft.com/office/drawing/2014/main" xmlns="" id="{47C79EC8-9888-496F-8FE3-732EF597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" y="3142727"/>
            <a:ext cx="644782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ta Para A Direita, Flecha, Assinar">
            <a:extLst>
              <a:ext uri="{FF2B5EF4-FFF2-40B4-BE49-F238E27FC236}">
                <a16:creationId xmlns:a16="http://schemas.microsoft.com/office/drawing/2014/main" xmlns="" id="{D31C8A61-D74F-4A2D-A0C6-36316DFB1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6126"/>
            <a:ext cx="679963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ta Para A Direita, Flecha, Assinar">
            <a:extLst>
              <a:ext uri="{FF2B5EF4-FFF2-40B4-BE49-F238E27FC236}">
                <a16:creationId xmlns:a16="http://schemas.microsoft.com/office/drawing/2014/main" xmlns="" id="{BBEADDE7-F02C-4EDB-BD2B-15107BD61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47908"/>
            <a:ext cx="707923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ta Para A Direita, Flecha, Assinar">
            <a:extLst>
              <a:ext uri="{FF2B5EF4-FFF2-40B4-BE49-F238E27FC236}">
                <a16:creationId xmlns:a16="http://schemas.microsoft.com/office/drawing/2014/main" xmlns="" id="{0DCDCF78-A767-4DD0-B28A-38311299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1649"/>
            <a:ext cx="707922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ta Para A Direita, Flecha, Assinar">
            <a:extLst>
              <a:ext uri="{FF2B5EF4-FFF2-40B4-BE49-F238E27FC236}">
                <a16:creationId xmlns:a16="http://schemas.microsoft.com/office/drawing/2014/main" xmlns="" id="{899D121E-0550-44A7-9186-039CF021A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5677868"/>
            <a:ext cx="665675" cy="5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ta Para A Direita, Flecha, Assinar">
            <a:extLst>
              <a:ext uri="{FF2B5EF4-FFF2-40B4-BE49-F238E27FC236}">
                <a16:creationId xmlns:a16="http://schemas.microsoft.com/office/drawing/2014/main" xmlns="" id="{A7515797-8BA8-4081-95A5-1622EC23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6049457"/>
            <a:ext cx="665675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ta Para A Direita, Flecha, Assinar">
            <a:extLst>
              <a:ext uri="{FF2B5EF4-FFF2-40B4-BE49-F238E27FC236}">
                <a16:creationId xmlns:a16="http://schemas.microsoft.com/office/drawing/2014/main" xmlns="" id="{6112CCAC-2A0A-4613-81B0-3E5E8D30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1" y="972717"/>
            <a:ext cx="729584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eta Para A Direita, Flecha, Assinar">
            <a:extLst>
              <a:ext uri="{FF2B5EF4-FFF2-40B4-BE49-F238E27FC236}">
                <a16:creationId xmlns:a16="http://schemas.microsoft.com/office/drawing/2014/main" xmlns="" id="{4A0E4E04-368D-4090-AA41-93D3EEDB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1612924"/>
            <a:ext cx="697478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21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4F673C-6D47-40FE-9D27-9D418D3B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PROGRESSÃO DE ESTUDOS POR VERTICALIZAÇÃO DE CURSOS NA MESMA ÁREA DO EIXO TECNOLÓGICO - </a:t>
            </a:r>
            <a:r>
              <a:rPr lang="pt-BR" sz="3200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Juninho</a:t>
            </a:r>
            <a:r>
              <a:rPr lang="pt-B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6E21F17-91D7-4562-834D-5CCF5D530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14425"/>
            <a:ext cx="12191999" cy="574357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acordo com os </a:t>
            </a:r>
            <a:r>
              <a:rPr lang="pt-B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níveis de compreensão leitora</a:t>
            </a:r>
            <a:r>
              <a: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aluno apresenta as seguintes características: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Nível Literal: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refere-se à leitura e à memorização de fatos e detalhes presentes no texto, relacionados como seus conhecimentos prévios.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Nível Interpretativo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identifica as informações explícitas e implícitas, porém requer maior tempo que o esperado para analisar as informações.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Nível Crítico: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consegue compreender o texto e fazer inferências e emitir opinião (juízo de valor), comunicando-se através de gestos.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0111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AC1EBC-053D-4A8A-8409-FFABAAFF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pt-B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de aprendizagem - </a:t>
            </a:r>
            <a:r>
              <a:rPr lang="pt-BR" b="1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pt-BR" sz="44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uninho</a:t>
            </a:r>
            <a:r>
              <a:rPr lang="pt-B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A30CA75-654D-4D7E-9382-F911B51FB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1538"/>
            <a:ext cx="12192000" cy="5986461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Dificuldade para se expressar de forma verbal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solicitar participação com respostas/ gestos com controle de  cabeça (SIM/NÃO);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Dificuldade na coordenação motora (ampla e fina), realiza movimentos espásticos sem controle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promover tarefas que sejam realizadas com a família (impressas tanto as de aula como as que enviadas para casa);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Dificuldades para resolver atividades e avaliações com questões abertas-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elaborar as atividades e avaliações com questões objetivas;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Dificuldades para realizar tarefas com cálculo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requer questões resolvidas para analisar o resultado, necessita de tutoriais pra resolver as tarefas em casa;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Cadeirante- necessita de apoio para se locomover no campus-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solicitar aos colegas para promover a movimentação no campus;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Dificuldades para dar recados ou avisos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promover na agenda, escrita pelo o professor ou um colega os avisos, recados, etc.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Sentar na primeira fila para ficar próximo ao professor(a)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879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E24FF3D-6EC1-4399-B1E8-A0806B1BB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719" y="67979"/>
            <a:ext cx="4289031" cy="641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ágrima 4">
            <a:extLst>
              <a:ext uri="{FF2B5EF4-FFF2-40B4-BE49-F238E27FC236}">
                <a16:creationId xmlns:a16="http://schemas.microsoft.com/office/drawing/2014/main" xmlns="" id="{0772034D-E222-48DA-BA8D-72DFE3871EDB}"/>
              </a:ext>
            </a:extLst>
          </p:cNvPr>
          <p:cNvSpPr/>
          <p:nvPr/>
        </p:nvSpPr>
        <p:spPr>
          <a:xfrm>
            <a:off x="1014413" y="571500"/>
            <a:ext cx="6015037" cy="5915025"/>
          </a:xfrm>
          <a:prstGeom prst="teardrop">
            <a:avLst/>
          </a:prstGeom>
          <a:solidFill>
            <a:srgbClr val="F8DB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Francisca </a:t>
            </a:r>
            <a:r>
              <a:rPr lang="pt-BR" sz="2400" b="1" dirty="0" err="1">
                <a:solidFill>
                  <a:schemeClr val="tx1"/>
                </a:solidFill>
              </a:rPr>
              <a:t>Rozelita</a:t>
            </a:r>
            <a:r>
              <a:rPr lang="pt-BR" sz="2400" b="1" dirty="0">
                <a:solidFill>
                  <a:schemeClr val="tx1"/>
                </a:solidFill>
              </a:rPr>
              <a:t> Arruda Pinheiro - </a:t>
            </a:r>
            <a:r>
              <a:rPr lang="pt-BR" sz="2400" b="1" dirty="0" err="1">
                <a:solidFill>
                  <a:schemeClr val="tx1"/>
                </a:solidFill>
                <a:highlight>
                  <a:srgbClr val="FF00FF"/>
                </a:highlight>
              </a:rPr>
              <a:t>Rozinha</a:t>
            </a:r>
            <a:endParaRPr lang="pt-BR" sz="2400" b="1" dirty="0">
              <a:solidFill>
                <a:schemeClr val="tx1"/>
              </a:solidFill>
              <a:highlight>
                <a:srgbClr val="FF00FF"/>
              </a:highlight>
            </a:endParaRPr>
          </a:p>
          <a:p>
            <a:r>
              <a:rPr lang="pt-BR" sz="2400" b="1" dirty="0">
                <a:solidFill>
                  <a:schemeClr val="tx1"/>
                </a:solidFill>
              </a:rPr>
              <a:t>CID 10: F71.1 (Retardo mental moderado - comprometimento significativo do comportamento, requerendo vigilância ou tratamento)</a:t>
            </a:r>
          </a:p>
          <a:p>
            <a:r>
              <a:rPr lang="pt-BR" sz="2400" b="1" dirty="0">
                <a:solidFill>
                  <a:schemeClr val="tx1"/>
                </a:solidFill>
              </a:rPr>
              <a:t>1º ANO INFONET</a:t>
            </a:r>
          </a:p>
          <a:p>
            <a:r>
              <a:rPr lang="pt-BR" sz="2400" b="1" dirty="0">
                <a:solidFill>
                  <a:schemeClr val="tx1"/>
                </a:solidFill>
                <a:highlight>
                  <a:srgbClr val="00FFFF"/>
                </a:highlight>
              </a:rPr>
              <a:t>OBS: A aluna não aderiu ao Ensino Remoto.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866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28663"/>
            <a:ext cx="12192000" cy="6129337"/>
          </a:xfrm>
          <a:noFill/>
          <a:ln>
            <a:solidFill>
              <a:srgbClr val="FF00FF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          "A aluna, de acordo com o TDE-Teste de Desempenho Escolar apresenta as seguintes características:</a:t>
            </a:r>
          </a:p>
          <a:p>
            <a:pPr marL="0" indent="0" algn="just">
              <a:buNone/>
            </a:pP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. Linguagem oral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: nomeia categorias somente de animais, objetos, pessoas (que estejam a sua vivencia); não interpreta/compreende frases complexas (não compreende o abstrato), quanto às instruções verbais, somente as que indicam uma AÇÃO, dificuldade para elaborar frases, inferir informações em frases e textos. Apresenta lentidão para pensar, raciocinar, expressar-se, elaborar conceitos, emitir opiniões mesmo em situações cotidianas</a:t>
            </a:r>
          </a:p>
          <a:p>
            <a:pPr marL="0" indent="0" algn="just">
              <a:buNone/>
            </a:pP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.2. </a:t>
            </a: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Consciência Fonológica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: encontra-se em nível-silábico (entende que existe uma correspondência entre as letras e o que é falado, mas não faz relação gráfico-fonema), não reconhece os signos linguísticos e os numéricos. Também sente dificuldades para registrar o próprio nome.</a:t>
            </a:r>
          </a:p>
          <a:p>
            <a:pPr marL="0" indent="0" algn="just">
              <a:buNone/>
            </a:pP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Leitura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: não decodifica palavras mesmo simples, requer ledor e escriba para a realização das avaliações, bem como metodologias diferenciadas para as atividades realizadas na sala regular.</a:t>
            </a:r>
          </a:p>
          <a:p>
            <a:pPr marL="0" indent="0" algn="just">
              <a:buNone/>
            </a:pP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Compreensão e interpretação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: ao que concerne às informações explícitas e colocadas de forma objetiva, consegue identificar quando lidas e informadas por outrem, contudo, não guarda informações (demorar a memorizar), mesmo a nível simples como dar um recado. Apresentar dificuldades para focar atenção e a concentração mesmo estando muito quieta e silenciosa na sala. Dificuldade para compreender o abstrato, requer mediação da aprendizagem com o concreto para melhor compreensão.</a:t>
            </a:r>
          </a:p>
          <a:p>
            <a:pPr marL="0" indent="0" algn="just">
              <a:buNone/>
            </a:pP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Comportamento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: uma aluna muito carinhosa, assídua, compromissada, gentil, porém muito tímida e introspectiva. Gosta de sentir útil, mas não apresenta iniciativa nas situações.</a:t>
            </a:r>
          </a:p>
          <a:p>
            <a:pPr marL="0" indent="0" algn="just">
              <a:buNone/>
            </a:pP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Cognitivo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: a aluna demonstra pouca capacidade de raciocínio e, quanto aos conceitos matemáticos, apresenta dificuldades na construção da ideia de números e de classificação, o que deixa a sua capacidade de abstrair, ordenar e compreender os fatos matemáticos  comprometidos. Seu pensamento lógico-matemático é concreto. Na tentativa de resolução de um problema simples, responde com base em (base de “achismos”).</a:t>
            </a:r>
          </a:p>
          <a:p>
            <a:pPr marL="0" indent="0" algn="just">
              <a:buNone/>
            </a:pP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AVD- Atividades da Vida Diárias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: consegue compreender instruções e desenvolver atividades ligadas a vida diária, mas apresenta dificuldades em assimilar as explicações mais complexas, principalmente quando são dadas por escrito como em códigos coletivos em banheiros. Contudo, consegue se concentrar e participar das atividades que demandam regras, como os jogos e brincadeiras coletivas, mas que seja orientada por outrem, requer apoio.</a:t>
            </a:r>
          </a:p>
          <a:p>
            <a:pPr marL="0" indent="0" algn="just">
              <a:buNone/>
            </a:pP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Psicomotor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:  apresenta na área da motricidade global dificuldades no equilíbrio no que  exige movimentos mais complexos. Na motricidade fina, mesmo utilizando o lápis, percebe-se claramente a sua dificuldade com o traçado das letras e dos desenhos. Ainda não consolidou as noções de direita e esquerda e não consegue se localizar no espaço, porém, apresenta dificuldades com noções de tempo e idade. Observa-se, também, uma considerável dificuldade quando lida com noções de tamanho, cor e forma."</a:t>
            </a:r>
          </a:p>
          <a:p>
            <a:pPr algn="just"/>
            <a:endParaRPr lang="pt-BR" sz="1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AF2D683-6C41-44E6-94EE-D473A9D436FA}"/>
              </a:ext>
            </a:extLst>
          </p:cNvPr>
          <p:cNvSpPr/>
          <p:nvPr/>
        </p:nvSpPr>
        <p:spPr>
          <a:xfrm>
            <a:off x="2700337" y="102871"/>
            <a:ext cx="5557837" cy="540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highlight>
                  <a:srgbClr val="FF00FF"/>
                </a:highlight>
              </a:rPr>
              <a:t> </a:t>
            </a:r>
            <a:r>
              <a:rPr lang="pt-BR" sz="1800" dirty="0" err="1">
                <a:solidFill>
                  <a:schemeClr val="tx1"/>
                </a:solidFill>
                <a:highlight>
                  <a:srgbClr val="FF00FF"/>
                </a:highlight>
              </a:rPr>
              <a:t>Rozinha</a:t>
            </a:r>
            <a:r>
              <a:rPr lang="pt-BR" sz="1800" dirty="0">
                <a:solidFill>
                  <a:schemeClr val="tx1"/>
                </a:solidFill>
                <a:highlight>
                  <a:srgbClr val="FF00FF"/>
                </a:highlight>
              </a:rPr>
              <a:t> </a:t>
            </a:r>
            <a:r>
              <a:rPr lang="pt-BR" sz="1800" dirty="0">
                <a:solidFill>
                  <a:schemeClr val="tx1"/>
                </a:solidFill>
              </a:rPr>
              <a:t>– INFONET</a:t>
            </a:r>
          </a:p>
          <a:p>
            <a:pPr algn="ctr"/>
            <a:r>
              <a:rPr lang="pt-BR" dirty="0">
                <a:solidFill>
                  <a:schemeClr val="tx1"/>
                </a:solidFill>
                <a:highlight>
                  <a:srgbClr val="FFFF00"/>
                </a:highlight>
              </a:rPr>
              <a:t>Informações Gerais</a:t>
            </a:r>
          </a:p>
        </p:txBody>
      </p:sp>
      <p:pic>
        <p:nvPicPr>
          <p:cNvPr id="5" name="Picture 2" descr="Seta Para A Direita, Flecha, Assinar">
            <a:extLst>
              <a:ext uri="{FF2B5EF4-FFF2-40B4-BE49-F238E27FC236}">
                <a16:creationId xmlns:a16="http://schemas.microsoft.com/office/drawing/2014/main" xmlns="" id="{F10E50FF-6FD7-4640-8AF6-C33D1BD6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2939"/>
            <a:ext cx="534321" cy="49234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03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obô, Ciborgue, Automação, Ajudante, Braço, Cadeira">
            <a:extLst>
              <a:ext uri="{FF2B5EF4-FFF2-40B4-BE49-F238E27FC236}">
                <a16:creationId xmlns:a16="http://schemas.microsoft.com/office/drawing/2014/main" xmlns="" id="{A3FA2614-759C-424E-A7B5-699C850D5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72"/>
            <a:ext cx="12072938" cy="679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7A4F172-74C0-4E2F-BF3D-004A2A1D4BDB}"/>
              </a:ext>
            </a:extLst>
          </p:cNvPr>
          <p:cNvSpPr/>
          <p:nvPr/>
        </p:nvSpPr>
        <p:spPr>
          <a:xfrm>
            <a:off x="0" y="-42862"/>
            <a:ext cx="12192000" cy="6791028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372DC27-05CC-4039-AFE7-43420AF339A7}"/>
              </a:ext>
            </a:extLst>
          </p:cNvPr>
          <p:cNvSpPr/>
          <p:nvPr/>
        </p:nvSpPr>
        <p:spPr>
          <a:xfrm>
            <a:off x="1585913" y="400051"/>
            <a:ext cx="8829675" cy="1757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Estratégias para os discentes dos cursos técnicos  integrados ao ensino médio-  IFCE </a:t>
            </a:r>
            <a:r>
              <a:rPr lang="pt-BR" sz="2800" i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campus</a:t>
            </a:r>
            <a:r>
              <a:rPr lang="pt-BR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Jaguaribe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670D514-0EF2-44EB-A870-3EE360E4EB83}"/>
              </a:ext>
            </a:extLst>
          </p:cNvPr>
          <p:cNvSpPr/>
          <p:nvPr/>
        </p:nvSpPr>
        <p:spPr>
          <a:xfrm>
            <a:off x="1585913" y="3309938"/>
            <a:ext cx="8829675" cy="151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 Técnico em </a:t>
            </a:r>
            <a:r>
              <a:rPr lang="pt-BR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Automação Industrial </a:t>
            </a:r>
            <a:r>
              <a:rPr lang="pt-B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ntegrado ao Ensino Médio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54442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>
            <a:extLst>
              <a:ext uri="{FF2B5EF4-FFF2-40B4-BE49-F238E27FC236}">
                <a16:creationId xmlns:a16="http://schemas.microsoft.com/office/drawing/2014/main" xmlns="" id="{4BEA9050-0759-4F10-B8B0-175F0556AA44}"/>
              </a:ext>
            </a:extLst>
          </p:cNvPr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7658100" y="471488"/>
            <a:ext cx="4243388" cy="5929312"/>
          </a:xfrm>
          <a:prstGeom prst="rect">
            <a:avLst/>
          </a:prstGeom>
          <a:noFill/>
        </p:spPr>
      </p:pic>
      <p:sp>
        <p:nvSpPr>
          <p:cNvPr id="3" name="Lágrima 2">
            <a:extLst>
              <a:ext uri="{FF2B5EF4-FFF2-40B4-BE49-F238E27FC236}">
                <a16:creationId xmlns:a16="http://schemas.microsoft.com/office/drawing/2014/main" xmlns="" id="{86BEC212-F94F-48AD-8F9E-AB2B25D35EE1}"/>
              </a:ext>
            </a:extLst>
          </p:cNvPr>
          <p:cNvSpPr/>
          <p:nvPr/>
        </p:nvSpPr>
        <p:spPr>
          <a:xfrm>
            <a:off x="1100138" y="942975"/>
            <a:ext cx="6029325" cy="5457825"/>
          </a:xfrm>
          <a:prstGeom prst="teardrop">
            <a:avLst/>
          </a:prstGeom>
          <a:solidFill>
            <a:srgbClr val="D7B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</a:rPr>
              <a:t>Zorzi Teixeira Freitas</a:t>
            </a:r>
          </a:p>
          <a:p>
            <a:r>
              <a:rPr lang="pt-BR" sz="3200" b="1" dirty="0">
                <a:solidFill>
                  <a:schemeClr val="tx1"/>
                </a:solidFill>
              </a:rPr>
              <a:t>CID 10: F90.0 (Distúrbios da atividade e da atenção)</a:t>
            </a:r>
          </a:p>
          <a:p>
            <a:r>
              <a:rPr lang="pt-BR" sz="3200" b="1" dirty="0">
                <a:solidFill>
                  <a:schemeClr val="tx1"/>
                </a:solidFill>
              </a:rPr>
              <a:t>Técnico Integrado em Automação Industrial</a:t>
            </a:r>
          </a:p>
          <a:p>
            <a:r>
              <a:rPr lang="pt-BR" sz="3200" b="1" dirty="0">
                <a:solidFill>
                  <a:schemeClr val="tx1"/>
                </a:solidFill>
              </a:rPr>
              <a:t>3 º ANO 2020/1</a:t>
            </a:r>
          </a:p>
          <a:p>
            <a:endParaRPr lang="pt-BR" dirty="0"/>
          </a:p>
          <a:p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4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nário, 1, Ciborgue, Cibernética">
            <a:extLst>
              <a:ext uri="{FF2B5EF4-FFF2-40B4-BE49-F238E27FC236}">
                <a16:creationId xmlns:a16="http://schemas.microsoft.com/office/drawing/2014/main" xmlns="" id="{AF95B072-0530-42FE-A71A-EF71CA712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1"/>
            <a:ext cx="12191999" cy="81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B8FCCAE-66F8-4906-B785-8CDB31B1FBB0}"/>
              </a:ext>
            </a:extLst>
          </p:cNvPr>
          <p:cNvSpPr/>
          <p:nvPr/>
        </p:nvSpPr>
        <p:spPr>
          <a:xfrm>
            <a:off x="0" y="-242888"/>
            <a:ext cx="12191999" cy="7343775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D9A2C5C-A45D-41AD-8302-74F91A6083AE}"/>
              </a:ext>
            </a:extLst>
          </p:cNvPr>
          <p:cNvSpPr/>
          <p:nvPr/>
        </p:nvSpPr>
        <p:spPr>
          <a:xfrm>
            <a:off x="957263" y="585786"/>
            <a:ext cx="10277474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Estratégias para os discentes dos cursos técnicos  integrados ao ensino médio-  IFCE </a:t>
            </a:r>
            <a:r>
              <a:rPr lang="pt-BR" sz="3600" i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campus</a:t>
            </a:r>
            <a:r>
              <a:rPr lang="pt-BR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Jaguaribe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3589F8B-5B9F-47D4-921F-27CDEA4E63A6}"/>
              </a:ext>
            </a:extLst>
          </p:cNvPr>
          <p:cNvSpPr/>
          <p:nvPr/>
        </p:nvSpPr>
        <p:spPr>
          <a:xfrm>
            <a:off x="895349" y="3864768"/>
            <a:ext cx="10277474" cy="1871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 Técnico em </a:t>
            </a:r>
            <a:r>
              <a:rPr lang="pt-BR" sz="5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Informática para  Internet</a:t>
            </a:r>
            <a:r>
              <a:rPr lang="pt-BR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integrado ao Ensino Médio</a:t>
            </a:r>
            <a:endParaRPr lang="pt-BR" sz="5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xmlns="" id="{F147FCF0-2EA0-4435-AA0A-FE817B4AB746}"/>
              </a:ext>
            </a:extLst>
          </p:cNvPr>
          <p:cNvSpPr/>
          <p:nvPr/>
        </p:nvSpPr>
        <p:spPr>
          <a:xfrm>
            <a:off x="5872163" y="2947513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xmlns="" id="{11D8C5A7-C570-429B-9196-8DAEA9B0C5C0}"/>
              </a:ext>
            </a:extLst>
          </p:cNvPr>
          <p:cNvSpPr/>
          <p:nvPr/>
        </p:nvSpPr>
        <p:spPr>
          <a:xfrm flipH="1">
            <a:off x="5214930" y="2457447"/>
            <a:ext cx="881069" cy="167164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066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FADEDB-1221-48AF-B879-FF5A9063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43087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highlight>
                  <a:srgbClr val="FF0000"/>
                </a:highlight>
              </a:rPr>
              <a:t>Zorzi</a:t>
            </a:r>
            <a:r>
              <a:rPr lang="pt-BR" sz="3600" b="1" dirty="0">
                <a:solidFill>
                  <a:schemeClr val="tx1"/>
                </a:solidFill>
              </a:rPr>
              <a:t> – Automação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  <a:highlight>
                  <a:srgbClr val="FFFF00"/>
                </a:highlight>
              </a:rPr>
              <a:t>Informações Gerais</a:t>
            </a:r>
            <a:r>
              <a:rPr lang="pt-BR" sz="4400" b="1" dirty="0">
                <a:solidFill>
                  <a:schemeClr val="tx1"/>
                </a:solidFill>
              </a:rPr>
              <a:t/>
            </a:r>
            <a:br>
              <a:rPr lang="pt-BR" sz="4400" b="1" dirty="0">
                <a:solidFill>
                  <a:schemeClr val="tx1"/>
                </a:solidFill>
              </a:rPr>
            </a:br>
            <a:r>
              <a:rPr lang="pt-BR" sz="4400" b="1" dirty="0">
                <a:solidFill>
                  <a:schemeClr val="tx1"/>
                </a:solidFill>
              </a:rPr>
              <a:t>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DB3844D-2587-4F82-BF69-7BB577AC3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7274"/>
            <a:ext cx="12192000" cy="58007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       O aluno apresentou laudo de Transtorno de Déficit de Atenção e Hiperatividade-TDAH, caracterizado por sintomas de desatenção/desorganização e impulsividade.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      Características do aluno com TDA: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Emocionais</a:t>
            </a:r>
            <a:r>
              <a:rPr lang="pt-BR" dirty="0"/>
              <a:t>: introspecção, tristeza aparente,  imaturidade psicológica, medos,  ansiedade, complexo de inferioridade, timidez; poucos amigos, baixa perspectiva, baixa autoestima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Cognitivas</a:t>
            </a:r>
            <a:r>
              <a:rPr lang="pt-BR" dirty="0"/>
              <a:t>: pouca habilidade para resolver problemas,  autoavaliação e automonitoramento pobres, presta pouca atenção aos comandos dos professores, não consegue captar a mensagem (complexa) na totalidade.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Leitura</a:t>
            </a:r>
            <a:r>
              <a:rPr lang="pt-BR" dirty="0"/>
              <a:t>: perde-se ao longo da leitura, comete trocas de grafemas, esquece logo o que lê, evita ler em sala na presença dos colegas (fobia);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Escrita</a:t>
            </a:r>
            <a:r>
              <a:rPr lang="pt-BR" dirty="0"/>
              <a:t>: distribui mal o texto no papel, caligrafia ruim, ortografia com muitas alterações, substituições, trocas de fonema/grafia, pula linhas páginas ao copiar do quadro;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Organização</a:t>
            </a:r>
            <a:r>
              <a:rPr lang="pt-BR" dirty="0"/>
              <a:t>: costuma perde-se no tempo para realização das atividades que requerem  organização temporal e espacial;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b="1" i="1" dirty="0">
                <a:highlight>
                  <a:srgbClr val="00FFFF"/>
                </a:highlight>
              </a:rPr>
              <a:t>OBS: O aluno resiste  a ser assistido de forma diferenciada  e não aceita acompanhamento dos profissionais do campus.</a:t>
            </a:r>
          </a:p>
          <a:p>
            <a:endParaRPr lang="pt-BR" dirty="0"/>
          </a:p>
        </p:txBody>
      </p:sp>
      <p:pic>
        <p:nvPicPr>
          <p:cNvPr id="4" name="Picture 2" descr="Seta Para A Direita, Flecha, Assinar">
            <a:extLst>
              <a:ext uri="{FF2B5EF4-FFF2-40B4-BE49-F238E27FC236}">
                <a16:creationId xmlns:a16="http://schemas.microsoft.com/office/drawing/2014/main" xmlns="" id="{CAB9FC1E-5189-4444-9EE5-A6622CBE9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4"/>
            <a:ext cx="534321" cy="29289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2" descr="Seta Para A Direita, Flecha, Assinar">
            <a:extLst>
              <a:ext uri="{FF2B5EF4-FFF2-40B4-BE49-F238E27FC236}">
                <a16:creationId xmlns:a16="http://schemas.microsoft.com/office/drawing/2014/main" xmlns="" id="{5BBC33BA-2C82-4BA8-A29D-9BA86613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09775"/>
            <a:ext cx="534321" cy="29289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F03B6D12-1176-4BE0-9299-223896255B65}"/>
              </a:ext>
            </a:extLst>
          </p:cNvPr>
          <p:cNvSpPr/>
          <p:nvPr/>
        </p:nvSpPr>
        <p:spPr>
          <a:xfrm>
            <a:off x="-1900238" y="1158001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500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4">
            <a:extLst>
              <a:ext uri="{FF2B5EF4-FFF2-40B4-BE49-F238E27FC236}">
                <a16:creationId xmlns:a16="http://schemas.microsoft.com/office/drawing/2014/main" xmlns="" id="{8D603C52-00CA-4803-9647-EB251D76B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00" y="34377"/>
            <a:ext cx="5196537" cy="5177530"/>
          </a:xfrm>
          <a:prstGeom prst="rect">
            <a:avLst/>
          </a:prstGeom>
        </p:spPr>
      </p:pic>
      <p:sp>
        <p:nvSpPr>
          <p:cNvPr id="3" name="Lágrima 2">
            <a:extLst>
              <a:ext uri="{FF2B5EF4-FFF2-40B4-BE49-F238E27FC236}">
                <a16:creationId xmlns:a16="http://schemas.microsoft.com/office/drawing/2014/main" xmlns="" id="{8C00D5EA-D0CC-42CB-880C-B91D6E0F6B1D}"/>
              </a:ext>
            </a:extLst>
          </p:cNvPr>
          <p:cNvSpPr/>
          <p:nvPr/>
        </p:nvSpPr>
        <p:spPr>
          <a:xfrm>
            <a:off x="100013" y="1114426"/>
            <a:ext cx="6200775" cy="502920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 Gabriel Soares Távora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anos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CID 10: F84 (Transtornos globais do desenvolvimento)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Múltipla: Transtorno do Espectro Autista; Deficiência Intelectual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 10 G40 /CID 10 F71.0/CID 10 F84.1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44600E-310A-4CAE-9B39-93DA7E17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299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 Gabriel </a:t>
            </a: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Automação</a:t>
            </a:r>
            <a:b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Informações gerais</a:t>
            </a:r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8DC298C-6E52-4215-AF94-37F34D28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0163"/>
            <a:ext cx="12192000" cy="55578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O estudante tem laudo de </a:t>
            </a:r>
            <a:r>
              <a:rPr lang="pt-B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Autismo e Deficiência Intelectual (Aguda) Grave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Apresenta bastante dificuldade na interação social. Tem dificuldade de entender piadas, sarcasmos ou expressões muito abstratas. Tende a apresentar padrões repetitivos de comportamento. Tem dificuldade de fala.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Faz acompanhamento psicológico.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Faz uso de medicação (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Esomeprazol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40mg, 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Dompiridona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10mg, 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Trileptal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600mg, Fluoxetina e 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Frisiu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10mg), antes de vir para a escola ou à noite. Ao meio dia repete a 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Domperidona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Fica agitado caso não tome a medicação. Devido ao excesso de medicação, apresenta sonolência e cefaleia (dor de cabeça) frequentes.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Tem </a:t>
            </a:r>
            <a:r>
              <a:rPr lang="pt-B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sensibilidade a barulho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Em casos extremos, solicitar contato com a CAE ou CTP para acionar a família.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Aprendizagem: tem </a:t>
            </a:r>
            <a:r>
              <a:rPr lang="pt-B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dificuldade de captar o conteúdo, ler e escrever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Lê pouco. Precisa de ledor e escriba para as avaliações escritas.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lang="pt-BR" sz="28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Nos </a:t>
            </a:r>
            <a:r>
              <a:rPr lang="pt-BR" sz="2800" b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trabalhos em turma, o ideal é que o docente aponte a divisão dos grupos já incluindo o estudante</a:t>
            </a:r>
            <a:r>
              <a:rPr lang="pt-BR" sz="28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. A família relata que, quando a turma se divide sozinha, tende a excluí-lo. Será necessária intervenção dos docentes nesses casos.</a:t>
            </a:r>
            <a:endParaRPr lang="pt-BR" dirty="0">
              <a:highlight>
                <a:srgbClr val="00FFFF"/>
              </a:highlight>
            </a:endParaRPr>
          </a:p>
          <a:p>
            <a:endParaRPr lang="pt-BR" dirty="0"/>
          </a:p>
        </p:txBody>
      </p:sp>
      <p:pic>
        <p:nvPicPr>
          <p:cNvPr id="4" name="Picture 2" descr="Seta Para A Direita, Flecha, Assinar">
            <a:extLst>
              <a:ext uri="{FF2B5EF4-FFF2-40B4-BE49-F238E27FC236}">
                <a16:creationId xmlns:a16="http://schemas.microsoft.com/office/drawing/2014/main" xmlns="" id="{3DFDC084-E8E2-4351-9339-4C695DE7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" y="1160502"/>
            <a:ext cx="659992" cy="4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ta Para A Direita, Flecha, Assinar">
            <a:extLst>
              <a:ext uri="{FF2B5EF4-FFF2-40B4-BE49-F238E27FC236}">
                <a16:creationId xmlns:a16="http://schemas.microsoft.com/office/drawing/2014/main" xmlns="" id="{6584E908-D10E-44A8-9419-1B2F771F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1" y="1845725"/>
            <a:ext cx="659991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ta Para A Direita, Flecha, Assinar">
            <a:extLst>
              <a:ext uri="{FF2B5EF4-FFF2-40B4-BE49-F238E27FC236}">
                <a16:creationId xmlns:a16="http://schemas.microsoft.com/office/drawing/2014/main" xmlns="" id="{F84F6876-6299-4FB9-B7D6-36AFC9B02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0" y="2971477"/>
            <a:ext cx="652694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ta Para A Direita, Flecha, Assinar">
            <a:extLst>
              <a:ext uri="{FF2B5EF4-FFF2-40B4-BE49-F238E27FC236}">
                <a16:creationId xmlns:a16="http://schemas.microsoft.com/office/drawing/2014/main" xmlns="" id="{7E1091B2-45D5-4367-8E05-4518465D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0" y="2704793"/>
            <a:ext cx="652693" cy="52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ta Para A Direita, Flecha, Assinar">
            <a:extLst>
              <a:ext uri="{FF2B5EF4-FFF2-40B4-BE49-F238E27FC236}">
                <a16:creationId xmlns:a16="http://schemas.microsoft.com/office/drawing/2014/main" xmlns="" id="{00B94FD7-65CD-4B7B-8B2A-6F6A936A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9" y="4377412"/>
            <a:ext cx="652692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ta Para A Direita, Flecha, Assinar">
            <a:extLst>
              <a:ext uri="{FF2B5EF4-FFF2-40B4-BE49-F238E27FC236}">
                <a16:creationId xmlns:a16="http://schemas.microsoft.com/office/drawing/2014/main" xmlns="" id="{D8BB4FD9-49E6-4FBA-ADEA-024219A94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" y="4888445"/>
            <a:ext cx="674814" cy="5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ta Para A Direita, Flecha, Assinar">
            <a:extLst>
              <a:ext uri="{FF2B5EF4-FFF2-40B4-BE49-F238E27FC236}">
                <a16:creationId xmlns:a16="http://schemas.microsoft.com/office/drawing/2014/main" xmlns="" id="{09C1B065-F541-404E-89C0-2ACDBBC5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" y="5502098"/>
            <a:ext cx="636944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6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9A6CE7-D996-4C9A-9222-5E034F8A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apresentadas no ensino remoto e orientações - </a:t>
            </a:r>
            <a:r>
              <a:rPr lang="pt-BR" sz="44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 Gabriel </a:t>
            </a:r>
            <a:r>
              <a:rPr lang="pt-B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9E85F7A-2731-4A78-8045-D7DA0313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7288"/>
            <a:ext cx="12192000" cy="5700711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white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Sentiu dificuldades para entrar nas salas de </a:t>
            </a:r>
            <a:r>
              <a:rPr kumimoji="0" lang="pt-BR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classroom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sozinho e se situar no dia, horário das aulas (síncronas/assíncronas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)- compreender que a família o acompanha e caso necessite, entrar em contato com a mãe;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white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Realizar atividades que requeiram o uso de tecnologias sozinho (programação)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encaminhar tutoriais para o aluno/mãe por WhatsApp; 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white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Atividades e Avaliações que sejam extensas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solicitar que resolva as questões mais importantes ou solicitar uma gravação das respostas, aumentar os prazos das avaliações;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white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Dificuldades para ler, compreender e interpretar textos longos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destacar as partes mais importantes dos textos para ele ou fazer resumos, fichamentos, está tendo a mãe como ledora e escriba, então uma gravação do que entendeu em um conteúdo é muito pertinentes;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white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Nas questões que envolvem cálculos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requer de explicação passo a passo para resolver os problemas ou questões; vale ressaltar que o aluno tem dificuldades nas noções básicas das operações;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white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Dificuldades para compreender as informações que são dadas nas aulas (avisos, agendas, recados)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necessita que as informações como recados, avisos. </a:t>
            </a:r>
            <a:r>
              <a:rPr kumimoji="0" lang="pt-B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devem ser enviadas de forma escrita;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white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Dificuldade para se expressar e participar em tarefas para apresentação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estimular a desenvoltura com participações de acordo com as capacidades dele e colocá-lo em grupos compreensivos;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white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DORME na hora das aulas no ensino remoto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 professor ficar estimulando, falando o seu nome, integrá-lo nas explicações e resoluções de atividades;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Seta Para A Direita, Flecha, Assinar">
            <a:extLst>
              <a:ext uri="{FF2B5EF4-FFF2-40B4-BE49-F238E27FC236}">
                <a16:creationId xmlns:a16="http://schemas.microsoft.com/office/drawing/2014/main" xmlns="" id="{C38AD27F-B706-4C87-8A4B-00F0A3E4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" y="1098594"/>
            <a:ext cx="659992" cy="4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ta Para A Direita, Flecha, Assinar">
            <a:extLst>
              <a:ext uri="{FF2B5EF4-FFF2-40B4-BE49-F238E27FC236}">
                <a16:creationId xmlns:a16="http://schemas.microsoft.com/office/drawing/2014/main" xmlns="" id="{EDBEE22B-D346-4594-B42F-63E9E7665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" y="1742630"/>
            <a:ext cx="659992" cy="4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ta Para A Direita, Flecha, Assinar">
            <a:extLst>
              <a:ext uri="{FF2B5EF4-FFF2-40B4-BE49-F238E27FC236}">
                <a16:creationId xmlns:a16="http://schemas.microsoft.com/office/drawing/2014/main" xmlns="" id="{16A1B2BF-3939-4184-A49F-B5415F303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490"/>
            <a:ext cx="659992" cy="4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ta Para A Direita, Flecha, Assinar">
            <a:extLst>
              <a:ext uri="{FF2B5EF4-FFF2-40B4-BE49-F238E27FC236}">
                <a16:creationId xmlns:a16="http://schemas.microsoft.com/office/drawing/2014/main" xmlns="" id="{E04797F8-6262-4FF2-9F28-AADEC276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" y="3048929"/>
            <a:ext cx="659992" cy="4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ta Para A Direita, Flecha, Assinar">
            <a:extLst>
              <a:ext uri="{FF2B5EF4-FFF2-40B4-BE49-F238E27FC236}">
                <a16:creationId xmlns:a16="http://schemas.microsoft.com/office/drawing/2014/main" xmlns="" id="{E8EDAC41-42E7-49A9-A772-893C095BF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0962"/>
            <a:ext cx="659992" cy="4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ta Para A Direita, Flecha, Assinar">
            <a:extLst>
              <a:ext uri="{FF2B5EF4-FFF2-40B4-BE49-F238E27FC236}">
                <a16:creationId xmlns:a16="http://schemas.microsoft.com/office/drawing/2014/main" xmlns="" id="{F2457B9A-E10D-46BE-901B-DBAF5F147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" y="4587234"/>
            <a:ext cx="659992" cy="4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ta Para A Direita, Flecha, Assinar">
            <a:extLst>
              <a:ext uri="{FF2B5EF4-FFF2-40B4-BE49-F238E27FC236}">
                <a16:creationId xmlns:a16="http://schemas.microsoft.com/office/drawing/2014/main" xmlns="" id="{CA80F69F-1DA2-4488-8C91-1FBC6081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" y="5253511"/>
            <a:ext cx="659992" cy="4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eta Para A Direita, Flecha, Assinar">
            <a:extLst>
              <a:ext uri="{FF2B5EF4-FFF2-40B4-BE49-F238E27FC236}">
                <a16:creationId xmlns:a16="http://schemas.microsoft.com/office/drawing/2014/main" xmlns="" id="{143F9EC0-981B-4FF5-9791-B3C19B42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8"/>
            <a:ext cx="659992" cy="4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8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g">
            <a:extLst>
              <a:ext uri="{FF2B5EF4-FFF2-40B4-BE49-F238E27FC236}">
                <a16:creationId xmlns:a16="http://schemas.microsoft.com/office/drawing/2014/main" xmlns="" id="{B8516398-26DC-4112-AFEE-DAE4D5B77F3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9963" y="196218"/>
            <a:ext cx="4243682" cy="5590220"/>
          </a:xfrm>
          <a:prstGeom prst="rect">
            <a:avLst/>
          </a:prstGeom>
          <a:noFill/>
        </p:spPr>
      </p:pic>
      <p:sp>
        <p:nvSpPr>
          <p:cNvPr id="3" name="Lágrima 2">
            <a:extLst>
              <a:ext uri="{FF2B5EF4-FFF2-40B4-BE49-F238E27FC236}">
                <a16:creationId xmlns:a16="http://schemas.microsoft.com/office/drawing/2014/main" xmlns="" id="{11771883-38C2-498B-A174-BA13E28617DF}"/>
              </a:ext>
            </a:extLst>
          </p:cNvPr>
          <p:cNvSpPr/>
          <p:nvPr/>
        </p:nvSpPr>
        <p:spPr>
          <a:xfrm>
            <a:off x="990600" y="1271588"/>
            <a:ext cx="6086475" cy="4514850"/>
          </a:xfrm>
          <a:prstGeom prst="teardro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Alexandre Rodrigues Vieira Neto</a:t>
            </a:r>
            <a:r>
              <a:rPr lang="pt-B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Transtorno do Espectro Autista</a:t>
            </a:r>
            <a:r>
              <a:rPr lang="pt-B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CID 10 F84</a:t>
            </a:r>
            <a:r>
              <a:rPr lang="pt-B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Transtorno Global do Desenvolvimento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8835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EBC02B-9CF5-462F-B82E-707588EB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74556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Alexandre</a:t>
            </a:r>
            <a:r>
              <a:rPr lang="pt-B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pt-BR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pt-B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NFONET</a:t>
            </a:r>
            <a:br>
              <a:rPr lang="pt-B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36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 gerais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028F29F-111E-4989-A7B4-2FDE8AF5B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4557"/>
            <a:ext cx="12192000" cy="58834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</a:t>
            </a:r>
            <a:r>
              <a:rPr lang="pt-B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Autismo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O estudante tem laudo de Síndrome de Asperger. Essa síndrome tem como uma de suas principais características a ausência de “filtro” na convivência, o que pode dificultar a interação com os outros estudantes. Pode apresentar algumas dificuldades na interação social. Tem dificuldade de entender piadas, sarcasmos ou expressões muito abstratas. Tende a apresentar padrões repetitivos de comportamento.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r>
              <a:rPr lang="pt-B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Terapia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Faz acompanhamento psiquiatra, psicológico e psicopedagógico.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Faz uso de medicação (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Rispiridona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 mg e Fluoxetina 20mg), pela manhã ao acordar e ao meio-dia. Fica agitado caso não tome a medicação. Esse último medicamento pode causar sonolência e, várias vezes, dormiu durante as aulas no ensino remoto, principalmente quando são através de vídeos. Caso aconteça de o estudante dormir na aula e for necessário acordá-lo, fazê-lo de forma cautelosa. Caso seja acordado com sustos ou gritos pode entrar em crise.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Tem sensibilidade a barulho. Em casos extremos, solicitar contato com a CAE ou CTP para acionar a família.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r>
              <a:rPr lang="pt-B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Aprendizagem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tem muita facilidade de captar o conteúdo, mas tem dificuldade de escrever, por conta do tempo. Lê pouco. Precisa de ledor e escriba para as avaliações escritas.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Tem muita facilidade com apresentações e se expressa bem.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Tem habilidades manuais (pintura e bordado)e, recentemente passou a se desenvolver no campo da música; muito desenvolvidas as habilidades em que se propõe a realizar.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Nos trabalhos em turma, o ideal é que o docente aponte a divisão dos grupos já incluindo o estudante. A família relata que, quando a turma se divide sozinha, tende a excluí-lo. Será necessária intervenção dos docentes nesses casos.</a:t>
            </a:r>
            <a:b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r>
              <a:rPr lang="pt-B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Alimentação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tende a comer sempre as mesmas comidas, alimentação seletiva por massas e sucos. Devido à dificuldade com a alimentação ofertada no campus, a família o buscará no horário do almoço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 descr="Seta Para A Direita, Flecha, Assinar">
            <a:extLst>
              <a:ext uri="{FF2B5EF4-FFF2-40B4-BE49-F238E27FC236}">
                <a16:creationId xmlns:a16="http://schemas.microsoft.com/office/drawing/2014/main" xmlns="" id="{D1632468-7E77-40A2-A6F1-5B8B7DB1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5349"/>
            <a:ext cx="944820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ta Para A Direita, Flecha, Assinar">
            <a:extLst>
              <a:ext uri="{FF2B5EF4-FFF2-40B4-BE49-F238E27FC236}">
                <a16:creationId xmlns:a16="http://schemas.microsoft.com/office/drawing/2014/main" xmlns="" id="{96FA5C66-3F7A-49B0-804F-5BB741A1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" y="2032745"/>
            <a:ext cx="901036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ta Para A Direita, Flecha, Assinar">
            <a:extLst>
              <a:ext uri="{FF2B5EF4-FFF2-40B4-BE49-F238E27FC236}">
                <a16:creationId xmlns:a16="http://schemas.microsoft.com/office/drawing/2014/main" xmlns="" id="{879F7403-B78C-4D8B-8EC1-53539747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" y="3930331"/>
            <a:ext cx="857249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ta Para A Direita, Flecha, Assinar">
            <a:extLst>
              <a:ext uri="{FF2B5EF4-FFF2-40B4-BE49-F238E27FC236}">
                <a16:creationId xmlns:a16="http://schemas.microsoft.com/office/drawing/2014/main" xmlns="" id="{91D21C87-2860-4F26-95D9-D9171F76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" y="5810736"/>
            <a:ext cx="857249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0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B6A799-10D6-418B-A132-B18292A8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904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Características apresentadas no ensino remoto e orientações - </a:t>
            </a:r>
            <a:r>
              <a:rPr lang="pt-BR" sz="4400" b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Alexandre</a:t>
            </a:r>
            <a:r>
              <a:rPr lang="pt-BR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pt-BR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NFONET</a:t>
            </a:r>
            <a:r>
              <a:rPr lang="pt-B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6C71C8B-E365-4B8F-AFE4-AB365D5AA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61884"/>
            <a:ext cx="12191999" cy="5796116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Sentiu dificuldades para entrar nas salas de </a:t>
            </a:r>
            <a:r>
              <a:rPr lang="pt-BR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classroom</a:t>
            </a: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sozinho e se situar no dia, horário das aulas (síncronas/assíncronas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)- encaminhar por WhatsApp o horário do dia ou da semana;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Realizar atividades que requeiram o uso de tecnologias sozinho (programação)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encaminhar tutoriais para o aluno por WhatsApp;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Atividades e Avaliações que sejam extensas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solicitar que resolva as questões mais importantes ou solicitar uma gravação das respostas;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Dificuldades para ler, compreender e interpretar textos longos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destacar as partes mais importantes dos textos para ele ou fazer resumos, fichamentos;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Nas questões que envolvem cálculos 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requer de explicação passo a passo para resolver os problemas ou questões;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Dificuldades para compreender regras ou limites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acordar os tempos de falas antes das aulas iniciarem e que seja seguidos para todos;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Facilidade para pesquisar em </a:t>
            </a:r>
            <a:r>
              <a:rPr lang="pt-BR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youtube</a:t>
            </a: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se expressar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estimular a pesquisar os conteúdos anterior às aulas para melhor fixação dos conteúdos;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DORME na hora das aulas no ensino remoto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o professor ficar estimulando, falando o seu nome, integrá-lo nas explicações e resoluções de atividades;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Realiza movimentos estereotipados (puxa a blusa várias vezes, roda várias vezes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quando na presencialidade, conversar com a turma e refletir sobre as disfunções comportamentais dos autistas e deixá-lo realizar os movimentos, conversar com ele, para não atrapalhar as aulas. Ele vai entender.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Picture 2" descr="Seta Para A Direita, Flecha, Assinar">
            <a:extLst>
              <a:ext uri="{FF2B5EF4-FFF2-40B4-BE49-F238E27FC236}">
                <a16:creationId xmlns:a16="http://schemas.microsoft.com/office/drawing/2014/main" xmlns="" id="{650C4863-AA9B-4E87-BB01-9AD9E2E85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8142"/>
            <a:ext cx="614363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ta Para A Direita, Flecha, Assinar">
            <a:extLst>
              <a:ext uri="{FF2B5EF4-FFF2-40B4-BE49-F238E27FC236}">
                <a16:creationId xmlns:a16="http://schemas.microsoft.com/office/drawing/2014/main" xmlns="" id="{3EE720DA-C574-4604-AA1B-20D51C4D2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77" y="4387864"/>
            <a:ext cx="647240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ta Para A Direita, Flecha, Assinar">
            <a:extLst>
              <a:ext uri="{FF2B5EF4-FFF2-40B4-BE49-F238E27FC236}">
                <a16:creationId xmlns:a16="http://schemas.microsoft.com/office/drawing/2014/main" xmlns="" id="{8A16C7D5-1C6B-4A65-9E15-0E19D861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7163"/>
            <a:ext cx="583484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ta Para A Direita, Flecha, Assinar">
            <a:extLst>
              <a:ext uri="{FF2B5EF4-FFF2-40B4-BE49-F238E27FC236}">
                <a16:creationId xmlns:a16="http://schemas.microsoft.com/office/drawing/2014/main" xmlns="" id="{B754274D-52E0-4516-99C0-B5F9C164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" y="3399719"/>
            <a:ext cx="583484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ta Para A Direita, Flecha, Assinar">
            <a:extLst>
              <a:ext uri="{FF2B5EF4-FFF2-40B4-BE49-F238E27FC236}">
                <a16:creationId xmlns:a16="http://schemas.microsoft.com/office/drawing/2014/main" xmlns="" id="{ECE11012-ECAC-456D-95F9-0F973D053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" y="2781298"/>
            <a:ext cx="534323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ta Para A Direita, Flecha, Assinar">
            <a:extLst>
              <a:ext uri="{FF2B5EF4-FFF2-40B4-BE49-F238E27FC236}">
                <a16:creationId xmlns:a16="http://schemas.microsoft.com/office/drawing/2014/main" xmlns="" id="{E744CAB6-DC25-4267-AFD1-ED7E0B1FD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" y="2233324"/>
            <a:ext cx="549533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ta Para A Direita, Flecha, Assinar">
            <a:extLst>
              <a:ext uri="{FF2B5EF4-FFF2-40B4-BE49-F238E27FC236}">
                <a16:creationId xmlns:a16="http://schemas.microsoft.com/office/drawing/2014/main" xmlns="" id="{AAC9266C-A9C1-42EE-AA99-4B7FB9BC8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0" y="1610733"/>
            <a:ext cx="614363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ta Para A Direita, Flecha, Assinar">
            <a:extLst>
              <a:ext uri="{FF2B5EF4-FFF2-40B4-BE49-F238E27FC236}">
                <a16:creationId xmlns:a16="http://schemas.microsoft.com/office/drawing/2014/main" xmlns="" id="{0487225E-39E0-4BFC-83B5-917C2E8EC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992"/>
            <a:ext cx="599153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eta Para A Direita, Flecha, Assinar">
            <a:extLst>
              <a:ext uri="{FF2B5EF4-FFF2-40B4-BE49-F238E27FC236}">
                <a16:creationId xmlns:a16="http://schemas.microsoft.com/office/drawing/2014/main" xmlns="" id="{0C1EE6D1-2848-4257-9592-0DAF6BFDA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" y="5617593"/>
            <a:ext cx="552605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4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5FA718E-101C-42C0-A240-4D8DA02872DD}"/>
              </a:ext>
            </a:extLst>
          </p:cNvPr>
          <p:cNvSpPr/>
          <p:nvPr/>
        </p:nvSpPr>
        <p:spPr>
          <a:xfrm>
            <a:off x="0" y="0"/>
            <a:ext cx="8258175" cy="6858000"/>
          </a:xfrm>
          <a:prstGeom prst="rect">
            <a:avLst/>
          </a:prstGeom>
          <a:solidFill>
            <a:srgbClr val="D8A0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F817625-093E-48DA-A8E3-15F343114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0"/>
            <a:ext cx="3790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ágrima 6">
            <a:extLst>
              <a:ext uri="{FF2B5EF4-FFF2-40B4-BE49-F238E27FC236}">
                <a16:creationId xmlns:a16="http://schemas.microsoft.com/office/drawing/2014/main" xmlns="" id="{69F0DF43-780F-4348-8837-56A568D13B84}"/>
              </a:ext>
            </a:extLst>
          </p:cNvPr>
          <p:cNvSpPr/>
          <p:nvPr/>
        </p:nvSpPr>
        <p:spPr>
          <a:xfrm>
            <a:off x="1500188" y="642939"/>
            <a:ext cx="6315075" cy="5572124"/>
          </a:xfrm>
          <a:prstGeom prst="teardrop">
            <a:avLst/>
          </a:prstGeom>
          <a:solidFill>
            <a:srgbClr val="D7DD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tx1"/>
                </a:solidFill>
              </a:rPr>
              <a:t>Pedro Lucas Gomes de Amorim</a:t>
            </a:r>
          </a:p>
          <a:p>
            <a:r>
              <a:rPr lang="pt-BR" sz="3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Transtorno do Espectro Autista</a:t>
            </a:r>
            <a:r>
              <a:rPr lang="pt-BR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CID 10 F84.0</a:t>
            </a:r>
            <a:r>
              <a:rPr lang="pt-BR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Transtorno Global do Desenvolvimento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1524"/>
            <a:ext cx="12192000" cy="6086475"/>
          </a:xfrm>
          <a:noFill/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Autismo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O estudante tem laudo de Transtorno do Espectro Autista, </a:t>
            </a:r>
            <a:r>
              <a:rPr lang="pt-B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Nínel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1- Leve-Síndrome de Asperger. Não apresenta atraso na fala, inteligência normal. “ Tenho dificuldades em fazer amigos, obsessões por assuntos, comportamentos que variam de acordo com o meio, </a:t>
            </a:r>
            <a:r>
              <a:rPr lang="pt-B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“quando em um ambiente há muito barulho fico irritado, sinto dores, me desequilibra, chego até a reagir de forma brusca, a cabeça ‘</a:t>
            </a:r>
            <a:r>
              <a:rPr lang="pt-B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buga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’, não processa informações, fico totalmente desequilibrado com muito barulho. Já sofri muito </a:t>
            </a:r>
            <a:r>
              <a:rPr lang="pt-B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bulling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por ser autista.” Apresentou um jeito concreto de pensar, de entender as coisas, leva as coisas ao pé da letra, dif. Em entender piadas. Tende a apresentar padrões repetitivos de comportamento e tem interesses restritos. GRANDE ARTISTA EM DESINGN.</a:t>
            </a:r>
            <a:b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Terapia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Faz acompanhamento neuropediatra, psiquiatra  e psicológico.</a:t>
            </a:r>
            <a:b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Faz uso de medicação (</a:t>
            </a:r>
            <a:r>
              <a:rPr lang="pt-B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Rispiridona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pt-B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mgmanhã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 noite. Fica agitado caso não tome a medicação. - Tem sensibilidade a barulho. Em casos extremos, solicitar contato com a CAE ou CTP para acionar a família.</a:t>
            </a:r>
            <a:b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Aprendizagem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facilidade de captar o conteúdo, mas tem dificuldade de escrever, por conta do tempo. Lê fluente, mas comete trocas grafemas (p/b; m/n; g/r; s/c). Não precisa de ledor e escriba para as avaliações escritas, porém necessita da compreensão do professor para as trocas. “Sabe como é, sei na ‘cabeça’ a palavra, mas ao ler e escrever faço trocas”.</a:t>
            </a:r>
            <a:b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Tem muita facilidade com apresentações e se expressa bem.</a:t>
            </a:r>
            <a:b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Tem habilidades manuais (INTELIGÊNCIA </a:t>
            </a:r>
            <a:r>
              <a:rPr lang="pt-B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ESPACIALconstrução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maquetes/representação cartográfica)e, recentemente criou o barco TITANIC e agora, está construindo A vila do Chaves.- Nos trabalhos em turma, o ideal é que o docente aponte a divisão dos grupos já incluindo o estudante. A família relata que o filho sofreu nessa situação na escola anterior.. </a:t>
            </a:r>
            <a:b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Alimentação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alergia a frutos do mar.</a:t>
            </a:r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9BEFC2F-1097-423C-BCD5-DCB0B1A0CC68}"/>
              </a:ext>
            </a:extLst>
          </p:cNvPr>
          <p:cNvSpPr/>
          <p:nvPr/>
        </p:nvSpPr>
        <p:spPr>
          <a:xfrm>
            <a:off x="3986213" y="114300"/>
            <a:ext cx="3986212" cy="657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highlight>
                  <a:srgbClr val="D8A041"/>
                </a:highlight>
              </a:rPr>
              <a:t>Pedro Lucas </a:t>
            </a:r>
            <a:r>
              <a:rPr lang="pt-BR" sz="2400" dirty="0">
                <a:solidFill>
                  <a:schemeClr val="tx1"/>
                </a:solidFill>
              </a:rPr>
              <a:t>– INFONET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highlight>
                  <a:srgbClr val="FFFF00"/>
                </a:highlight>
              </a:rPr>
              <a:t>Informações Gerais</a:t>
            </a:r>
          </a:p>
        </p:txBody>
      </p:sp>
      <p:pic>
        <p:nvPicPr>
          <p:cNvPr id="5" name="Picture 2" descr="Seta Para A Direita, Flecha, Assinar">
            <a:extLst>
              <a:ext uri="{FF2B5EF4-FFF2-40B4-BE49-F238E27FC236}">
                <a16:creationId xmlns:a16="http://schemas.microsoft.com/office/drawing/2014/main" xmlns="" id="{515075C2-C1FB-4B62-B3E2-7B77A1F76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" y="720265"/>
            <a:ext cx="557903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ta Para A Direita, Flecha, Assinar">
            <a:extLst>
              <a:ext uri="{FF2B5EF4-FFF2-40B4-BE49-F238E27FC236}">
                <a16:creationId xmlns:a16="http://schemas.microsoft.com/office/drawing/2014/main" xmlns="" id="{D11E0BC6-9A20-4BED-BB56-0F957A3C8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" y="2964024"/>
            <a:ext cx="557903" cy="33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ta Para A Direita, Flecha, Assinar">
            <a:extLst>
              <a:ext uri="{FF2B5EF4-FFF2-40B4-BE49-F238E27FC236}">
                <a16:creationId xmlns:a16="http://schemas.microsoft.com/office/drawing/2014/main" xmlns="" id="{FCBF20C9-F82D-40F5-BFAC-A8CB5CE8D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" y="3749840"/>
            <a:ext cx="557903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ta Para A Direita, Flecha, Assinar">
            <a:extLst>
              <a:ext uri="{FF2B5EF4-FFF2-40B4-BE49-F238E27FC236}">
                <a16:creationId xmlns:a16="http://schemas.microsoft.com/office/drawing/2014/main" xmlns="" id="{69EEB86B-ECB8-4747-A980-CD6396A65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8549"/>
            <a:ext cx="571499" cy="33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4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85826"/>
            <a:ext cx="12192000" cy="59721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     Necessito sentar na cadeira da frente, uso óculos e tenho dificuldade para enxergar de longe;</a:t>
            </a:r>
          </a:p>
          <a:p>
            <a:pPr marL="0" indent="0">
              <a:buNone/>
            </a:pPr>
            <a:r>
              <a:rPr lang="pt-BR" dirty="0"/>
              <a:t>      Sou um garoto lindo, educado, atencioso, cumpro regras, muito organizado; agora quando contrariado, posso perder o controle. Quando me desequilibro, necessito sair de sala para desenhar, pintar e me acalmar;</a:t>
            </a:r>
          </a:p>
          <a:p>
            <a:pPr marL="0" indent="0">
              <a:buNone/>
            </a:pPr>
            <a:r>
              <a:rPr lang="pt-BR" dirty="0"/>
              <a:t>      Em casa, desenho, brinco com meu gato, cuido das plantas, gosto de colecionar. Amo a turma do Chaves, tenho quase todos. Também sei o nome de todos os Santos da Bíblia, mas não acredito mais neles, passou;</a:t>
            </a:r>
          </a:p>
          <a:p>
            <a:pPr marL="0" indent="0">
              <a:buNone/>
            </a:pPr>
            <a:r>
              <a:rPr lang="pt-BR" dirty="0"/>
              <a:t>      </a:t>
            </a:r>
            <a:r>
              <a:rPr lang="pt-BR" dirty="0">
                <a:highlight>
                  <a:srgbClr val="00FFFF"/>
                </a:highlight>
              </a:rPr>
              <a:t>Gosto de todas as disciplinas, mas tenho mais afinidade com Matemática e sou penalizado em Português por ter dif. na escrita;</a:t>
            </a:r>
          </a:p>
          <a:p>
            <a:pPr marL="0" indent="0">
              <a:buNone/>
            </a:pPr>
            <a:r>
              <a:rPr lang="pt-BR" dirty="0"/>
              <a:t>      Não tenho vergonha de perguntar ao professor o que não entendo, pergunto mesmo; não tenho assistência nos meus deveres em casa, nunca tive, faço tudo sozinho.</a:t>
            </a:r>
          </a:p>
          <a:p>
            <a:pPr marL="0" indent="0">
              <a:buNone/>
            </a:pPr>
            <a:r>
              <a:rPr lang="pt-BR" dirty="0"/>
              <a:t>      Fiquei muito triste por não ter passado na primeira vez aqui e quase não acreditei quando fui chamado. Nem conseguir dormir de alegre, era meu sonho estudar aqui.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48BB908-54EA-441A-9CB2-62466D928219}"/>
              </a:ext>
            </a:extLst>
          </p:cNvPr>
          <p:cNvSpPr/>
          <p:nvPr/>
        </p:nvSpPr>
        <p:spPr>
          <a:xfrm>
            <a:off x="2314575" y="114300"/>
            <a:ext cx="6600825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chemeClr val="tx1"/>
                </a:solidFill>
              </a:rPr>
              <a:t>Um pouco de mim -</a:t>
            </a:r>
            <a:r>
              <a:rPr lang="pt-BR" sz="3600" dirty="0"/>
              <a:t> </a:t>
            </a:r>
            <a:r>
              <a:rPr lang="pt-BR" sz="3600" dirty="0">
                <a:solidFill>
                  <a:schemeClr val="tx1"/>
                </a:solidFill>
                <a:highlight>
                  <a:srgbClr val="D8A041"/>
                </a:highlight>
              </a:rPr>
              <a:t>Pedro Lucas </a:t>
            </a:r>
            <a:endParaRPr lang="pt-BR" sz="3600" dirty="0"/>
          </a:p>
          <a:p>
            <a:endParaRPr lang="pt-BR" dirty="0"/>
          </a:p>
        </p:txBody>
      </p:sp>
      <p:pic>
        <p:nvPicPr>
          <p:cNvPr id="4" name="Picture 2" descr="Seta Para A Direita, Flecha, Assinar">
            <a:extLst>
              <a:ext uri="{FF2B5EF4-FFF2-40B4-BE49-F238E27FC236}">
                <a16:creationId xmlns:a16="http://schemas.microsoft.com/office/drawing/2014/main" xmlns="" id="{92401F49-10FE-4E31-8081-D141742A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9" y="1270981"/>
            <a:ext cx="578104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ta Para A Direita, Flecha, Assinar">
            <a:extLst>
              <a:ext uri="{FF2B5EF4-FFF2-40B4-BE49-F238E27FC236}">
                <a16:creationId xmlns:a16="http://schemas.microsoft.com/office/drawing/2014/main" xmlns="" id="{F3E8DAB1-3D0C-4437-8F74-98FE1C4CB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0" y="2053203"/>
            <a:ext cx="578104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ta Para A Direita, Flecha, Assinar">
            <a:extLst>
              <a:ext uri="{FF2B5EF4-FFF2-40B4-BE49-F238E27FC236}">
                <a16:creationId xmlns:a16="http://schemas.microsoft.com/office/drawing/2014/main" xmlns="" id="{20256B38-F170-4D87-BB63-709645C8D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9" y="3120006"/>
            <a:ext cx="578104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ta Para A Direita, Flecha, Assinar">
            <a:extLst>
              <a:ext uri="{FF2B5EF4-FFF2-40B4-BE49-F238E27FC236}">
                <a16:creationId xmlns:a16="http://schemas.microsoft.com/office/drawing/2014/main" xmlns="" id="{477FD4E4-BDB9-4796-BEB6-411F11281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9" y="4209463"/>
            <a:ext cx="578104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ta Para A Direita, Flecha, Assinar">
            <a:extLst>
              <a:ext uri="{FF2B5EF4-FFF2-40B4-BE49-F238E27FC236}">
                <a16:creationId xmlns:a16="http://schemas.microsoft.com/office/drawing/2014/main" xmlns="" id="{C6FBD3D0-C1C5-432F-B967-E1F24040D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19" y="4971466"/>
            <a:ext cx="594773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ta Para A Direita, Flecha, Assinar">
            <a:extLst>
              <a:ext uri="{FF2B5EF4-FFF2-40B4-BE49-F238E27FC236}">
                <a16:creationId xmlns:a16="http://schemas.microsoft.com/office/drawing/2014/main" xmlns="" id="{1130EFDE-7719-495D-916C-C6BBFFAA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19" y="5733469"/>
            <a:ext cx="594773" cy="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2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24A357D-6360-473F-80EC-B1F48B53E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23" y="72781"/>
            <a:ext cx="4760301" cy="667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ágrima 4">
            <a:extLst>
              <a:ext uri="{FF2B5EF4-FFF2-40B4-BE49-F238E27FC236}">
                <a16:creationId xmlns:a16="http://schemas.microsoft.com/office/drawing/2014/main" xmlns="" id="{A90A498C-505A-41C5-BE9E-749530CCFF2B}"/>
              </a:ext>
            </a:extLst>
          </p:cNvPr>
          <p:cNvSpPr/>
          <p:nvPr/>
        </p:nvSpPr>
        <p:spPr>
          <a:xfrm>
            <a:off x="842963" y="1371599"/>
            <a:ext cx="6015037" cy="4772026"/>
          </a:xfrm>
          <a:prstGeom prst="teardrop">
            <a:avLst/>
          </a:prstGeom>
          <a:solidFill>
            <a:srgbClr val="6B31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José Alex Martins da Silva - 16 anos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Transtorno do Espectro Autista</a:t>
            </a:r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CID 10 F84.0</a:t>
            </a:r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Transtorno de Déficit de Atenção e Hiperatividade (TDAH)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2º Ano Curso Técnico em Informática para Internet</a:t>
            </a:r>
          </a:p>
        </p:txBody>
      </p:sp>
    </p:spTree>
    <p:extLst>
      <p:ext uri="{BB962C8B-B14F-4D97-AF65-F5344CB8AC3E}">
        <p14:creationId xmlns:p14="http://schemas.microsoft.com/office/powerpoint/2010/main" val="3822799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2516</Words>
  <Application>Microsoft Office PowerPoint</Application>
  <PresentationFormat>Personalizar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Alexandre – INFONET Informações gerais</vt:lpstr>
      <vt:lpstr>Características apresentadas no ensino remoto e orientações - Alexandre - INFONET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Juninho - INFONET  Informações gerais </vt:lpstr>
      <vt:lpstr>PROGRESSÃO DE ESTUDOS POR VERTICALIZAÇÃO DE CURSOS NA MESMA ÁREA DO EIXO TECNOLÓGICO - Juninho </vt:lpstr>
      <vt:lpstr>Características de aprendizagem - Juninho </vt:lpstr>
      <vt:lpstr>Apresentação do PowerPoint</vt:lpstr>
      <vt:lpstr>Apresentação do PowerPoint</vt:lpstr>
      <vt:lpstr>Apresentação do PowerPoint</vt:lpstr>
      <vt:lpstr>Apresentação do PowerPoint</vt:lpstr>
      <vt:lpstr>Zorzi – Automação Informações Gerais  </vt:lpstr>
      <vt:lpstr>Apresentação do PowerPoint</vt:lpstr>
      <vt:lpstr>Victor Gabriel – Automação Informações gerais</vt:lpstr>
      <vt:lpstr>Características apresentadas no ensino remoto e orientações - Victor Gabriel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welson soares</dc:creator>
  <cp:lastModifiedBy>Aline Silva</cp:lastModifiedBy>
  <cp:revision>76</cp:revision>
  <dcterms:created xsi:type="dcterms:W3CDTF">2022-01-12T13:30:45Z</dcterms:created>
  <dcterms:modified xsi:type="dcterms:W3CDTF">2022-02-21T16:30:55Z</dcterms:modified>
</cp:coreProperties>
</file>