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72" r:id="rId2"/>
    <p:sldId id="278" r:id="rId3"/>
    <p:sldId id="305" r:id="rId4"/>
    <p:sldId id="296" r:id="rId5"/>
    <p:sldId id="306" r:id="rId6"/>
    <p:sldId id="307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38" autoAdjust="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FE870-8097-46BA-957C-C614E0C2EA1A}" type="datetimeFigureOut">
              <a:rPr lang="pt-BR" smtClean="0"/>
              <a:t>06/02/2022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75192-1EBD-496B-B2EF-D94DFD6532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655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01CF-59BD-4D15-8974-B885FD23ECC5}" type="datetimeFigureOut">
              <a:rPr lang="pt-BR" smtClean="0"/>
              <a:t>06/02/2022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FBDF-2F9B-4DBD-9D51-70879179A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58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01CF-59BD-4D15-8974-B885FD23ECC5}" type="datetimeFigureOut">
              <a:rPr lang="pt-BR" smtClean="0"/>
              <a:t>06/02/2022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FBDF-2F9B-4DBD-9D51-70879179A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1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01CF-59BD-4D15-8974-B885FD23ECC5}" type="datetimeFigureOut">
              <a:rPr lang="pt-BR" smtClean="0"/>
              <a:t>06/02/2022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FBDF-2F9B-4DBD-9D51-70879179A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14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01CF-59BD-4D15-8974-B885FD23ECC5}" type="datetimeFigureOut">
              <a:rPr lang="pt-BR" smtClean="0"/>
              <a:t>06/02/2022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FBDF-2F9B-4DBD-9D51-70879179A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89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01CF-59BD-4D15-8974-B885FD23ECC5}" type="datetimeFigureOut">
              <a:rPr lang="pt-BR" smtClean="0"/>
              <a:t>06/02/2022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FBDF-2F9B-4DBD-9D51-70879179A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15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01CF-59BD-4D15-8974-B885FD23ECC5}" type="datetimeFigureOut">
              <a:rPr lang="pt-BR" smtClean="0"/>
              <a:t>06/02/2022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FBDF-2F9B-4DBD-9D51-70879179A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92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01CF-59BD-4D15-8974-B885FD23ECC5}" type="datetimeFigureOut">
              <a:rPr lang="pt-BR" smtClean="0"/>
              <a:t>06/02/2022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FBDF-2F9B-4DBD-9D51-70879179A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32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01CF-59BD-4D15-8974-B885FD23ECC5}" type="datetimeFigureOut">
              <a:rPr lang="pt-BR" smtClean="0"/>
              <a:t>06/02/2022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FBDF-2F9B-4DBD-9D51-70879179A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02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01CF-59BD-4D15-8974-B885FD23ECC5}" type="datetimeFigureOut">
              <a:rPr lang="pt-BR" smtClean="0"/>
              <a:t>06/02/2022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FBDF-2F9B-4DBD-9D51-70879179A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78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01CF-59BD-4D15-8974-B885FD23ECC5}" type="datetimeFigureOut">
              <a:rPr lang="pt-BR" smtClean="0"/>
              <a:t>06/02/2022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FBDF-2F9B-4DBD-9D51-70879179A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5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01CF-59BD-4D15-8974-B885FD23ECC5}" type="datetimeFigureOut">
              <a:rPr lang="pt-BR" smtClean="0"/>
              <a:t>06/02/2022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FBDF-2F9B-4DBD-9D51-70879179A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87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F01CF-59BD-4D15-8974-B885FD23ECC5}" type="datetimeFigureOut">
              <a:rPr lang="pt-BR" smtClean="0"/>
              <a:t>06/02/2022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CFBDF-2F9B-4DBD-9D51-70879179A7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21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3800" b="1" dirty="0" smtClean="0"/>
              <a:t>ORÇAMENTO </a:t>
            </a:r>
            <a:r>
              <a:rPr lang="pt-BR" sz="3800" b="1" dirty="0" smtClean="0"/>
              <a:t>ASSISTÊNCIA ESTUDANTIL 2022</a:t>
            </a:r>
            <a:r>
              <a:rPr lang="pt-BR" sz="3800" b="1" dirty="0" smtClean="0"/>
              <a:t/>
            </a:r>
            <a:br>
              <a:rPr lang="pt-BR" sz="3800" b="1" dirty="0" smtClean="0"/>
            </a:br>
            <a:r>
              <a:rPr lang="pt-BR" sz="3800" b="1" dirty="0" smtClean="0"/>
              <a:t>campus </a:t>
            </a:r>
            <a:r>
              <a:rPr lang="pt-BR" sz="3800" b="1" dirty="0" smtClean="0"/>
              <a:t>Maracanaú</a:t>
            </a:r>
            <a:endParaRPr lang="pt-BR" sz="3800" b="1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48679"/>
            <a:ext cx="3384376" cy="151159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pSp>
        <p:nvGrpSpPr>
          <p:cNvPr id="6" name="Grupo 5"/>
          <p:cNvGrpSpPr/>
          <p:nvPr/>
        </p:nvGrpSpPr>
        <p:grpSpPr>
          <a:xfrm>
            <a:off x="0" y="6125050"/>
            <a:ext cx="9144000" cy="760334"/>
            <a:chOff x="0" y="5723173"/>
            <a:chExt cx="9144000" cy="1134827"/>
          </a:xfrm>
        </p:grpSpPr>
        <p:grpSp>
          <p:nvGrpSpPr>
            <p:cNvPr id="7" name="Grupo 6"/>
            <p:cNvGrpSpPr/>
            <p:nvPr/>
          </p:nvGrpSpPr>
          <p:grpSpPr>
            <a:xfrm>
              <a:off x="0" y="5723173"/>
              <a:ext cx="9144000" cy="1134827"/>
              <a:chOff x="0" y="5723173"/>
              <a:chExt cx="9144000" cy="1134827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0" y="5805264"/>
                <a:ext cx="9144000" cy="1052736"/>
              </a:xfrm>
              <a:prstGeom prst="rect">
                <a:avLst/>
              </a:prstGeom>
              <a:solidFill>
                <a:srgbClr val="2AA3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pt-BR"/>
              </a:p>
            </p:txBody>
          </p:sp>
          <p:sp>
            <p:nvSpPr>
              <p:cNvPr id="11" name="Retângulo 10"/>
              <p:cNvSpPr/>
              <p:nvPr/>
            </p:nvSpPr>
            <p:spPr>
              <a:xfrm>
                <a:off x="0" y="5723173"/>
                <a:ext cx="9144000" cy="103820"/>
              </a:xfrm>
              <a:prstGeom prst="rect">
                <a:avLst/>
              </a:prstGeom>
              <a:solidFill>
                <a:srgbClr val="E2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pt-BR"/>
              </a:p>
            </p:txBody>
          </p:sp>
        </p:grpSp>
        <p:sp>
          <p:nvSpPr>
            <p:cNvPr id="8" name="CaixaDeTexto 7"/>
            <p:cNvSpPr txBox="1"/>
            <p:nvPr/>
          </p:nvSpPr>
          <p:spPr>
            <a:xfrm>
              <a:off x="4788024" y="6008466"/>
              <a:ext cx="3600400" cy="551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Nutrição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pic>
          <p:nvPicPr>
            <p:cNvPr id="9" name="Imagem 8"/>
            <p:cNvPicPr/>
            <p:nvPr/>
          </p:nvPicPr>
          <p:blipFill rotWithShape="1">
            <a:blip r:embed="rId3">
              <a:clrChange>
                <a:clrFrom>
                  <a:srgbClr val="008000"/>
                </a:clrFrom>
                <a:clrTo>
                  <a:srgbClr val="008000">
                    <a:alpha val="0"/>
                  </a:srgbClr>
                </a:clrTo>
              </a:clrChange>
            </a:blip>
            <a:srcRect l="40766" t="62118" r="42078" b="28701"/>
            <a:stretch/>
          </p:blipFill>
          <p:spPr bwMode="auto">
            <a:xfrm>
              <a:off x="2267744" y="5931600"/>
              <a:ext cx="1800200" cy="8189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0693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AUXÍLIOS ESTUDANTIS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0" y="6125050"/>
            <a:ext cx="9144000" cy="760334"/>
            <a:chOff x="0" y="5723173"/>
            <a:chExt cx="9144000" cy="1134827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5723173"/>
              <a:ext cx="9144000" cy="1134827"/>
              <a:chOff x="0" y="5723173"/>
              <a:chExt cx="9144000" cy="1134827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5805264"/>
                <a:ext cx="9144000" cy="1052736"/>
              </a:xfrm>
              <a:prstGeom prst="rect">
                <a:avLst/>
              </a:prstGeom>
              <a:solidFill>
                <a:srgbClr val="2AA3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5723173"/>
                <a:ext cx="9144000" cy="103820"/>
              </a:xfrm>
              <a:prstGeom prst="rect">
                <a:avLst/>
              </a:prstGeom>
              <a:solidFill>
                <a:srgbClr val="E2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pt-BR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4788024" y="6008466"/>
              <a:ext cx="3600400" cy="551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Nutrição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pic>
          <p:nvPicPr>
            <p:cNvPr id="7" name="Imagem 6"/>
            <p:cNvPicPr/>
            <p:nvPr/>
          </p:nvPicPr>
          <p:blipFill rotWithShape="1">
            <a:blip r:embed="rId2">
              <a:clrChange>
                <a:clrFrom>
                  <a:srgbClr val="008000"/>
                </a:clrFrom>
                <a:clrTo>
                  <a:srgbClr val="008000">
                    <a:alpha val="0"/>
                  </a:srgbClr>
                </a:clrTo>
              </a:clrChange>
            </a:blip>
            <a:srcRect l="40766" t="62118" r="42078" b="28701"/>
            <a:stretch/>
          </p:blipFill>
          <p:spPr bwMode="auto">
            <a:xfrm>
              <a:off x="2267744" y="5931600"/>
              <a:ext cx="1800200" cy="8189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86076"/>
              </p:ext>
            </p:extLst>
          </p:nvPr>
        </p:nvGraphicFramePr>
        <p:xfrm>
          <a:off x="287524" y="1844824"/>
          <a:ext cx="8568952" cy="4213860"/>
        </p:xfrm>
        <a:graphic>
          <a:graphicData uri="http://schemas.openxmlformats.org/drawingml/2006/table">
            <a:tbl>
              <a:tblPr firstRow="1" firstCol="1" bandRow="1"/>
              <a:tblGrid>
                <a:gridCol w="3236339"/>
                <a:gridCol w="1777258"/>
                <a:gridCol w="1777258"/>
                <a:gridCol w="1778097"/>
              </a:tblGrid>
              <a:tr h="513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PRINCIPAIS AUXÍLIOS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B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VALOR (até)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B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VALOR MÉDIO UTILIZADO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B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N° ALUNOS ATENDIDOS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B4D"/>
                    </a:solidFill>
                  </a:tcPr>
                </a:tc>
              </a:tr>
              <a:tr h="28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Auxílios Discentes Mães e Pais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R$ 265,96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R$ 265,96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Auxílio Formação*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R$ 398,95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R$ 398,95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</a:tr>
              <a:tr h="28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Auxílio Moradia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R$ 576,26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R$ 330,00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Auxílio Transporte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R$ 398,95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R$ 103,56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</a:tr>
              <a:tr h="28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Auxílio Óculos e Lentes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R$ 576,26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R$ 509,75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Auxílio Emergencial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R$ 398,95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R$ 300,00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</a:tr>
              <a:tr h="28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Auxílio Alimentação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R$ 295,96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R$ 150,00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Auxílio Didático-Pedagógico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R$ 295,96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R$ 295,96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</a:tr>
              <a:tr h="28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Auxílio Pré-Embarque Internacional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R$ 780,17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R$ 780,17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Auxílio Acadêmico </a:t>
                      </a:r>
                      <a:r>
                        <a:rPr lang="pt-BR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(nacional</a:t>
                      </a: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R$ 443,28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R$ 443,28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</a:tr>
              <a:tr h="28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Auxílio Acadêmico </a:t>
                      </a:r>
                      <a:r>
                        <a:rPr lang="pt-BR" sz="1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(internacional</a:t>
                      </a: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R$ 620,59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R$ 620,59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Auxílio Visitas Técnicas (sem pernoite)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R$ 26,59 a R$ 44,32</a:t>
                      </a:r>
                      <a:endParaRPr lang="pt-BR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3"/>
                    </a:solidFill>
                  </a:tcPr>
                </a:tc>
              </a:tr>
              <a:tr h="28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Auxílio Visitas Técnicas (com pernoite)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R$ 62,05 a R$ 132,98</a:t>
                      </a:r>
                      <a:endParaRPr lang="pt-BR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323528" y="1340768"/>
            <a:ext cx="849694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b="1" dirty="0" smtClean="0"/>
              <a:t>Tabela – Dinâmica de auxílios antes da pandemia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8443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ALIMENTAÇÃO ESCOLAR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0" y="6125050"/>
            <a:ext cx="9144000" cy="760334"/>
            <a:chOff x="0" y="5723173"/>
            <a:chExt cx="9144000" cy="1134827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5723173"/>
              <a:ext cx="9144000" cy="1134827"/>
              <a:chOff x="0" y="5723173"/>
              <a:chExt cx="9144000" cy="1134827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5805264"/>
                <a:ext cx="9144000" cy="1052736"/>
              </a:xfrm>
              <a:prstGeom prst="rect">
                <a:avLst/>
              </a:prstGeom>
              <a:solidFill>
                <a:srgbClr val="2AA3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5723173"/>
                <a:ext cx="9144000" cy="103820"/>
              </a:xfrm>
              <a:prstGeom prst="rect">
                <a:avLst/>
              </a:prstGeom>
              <a:solidFill>
                <a:srgbClr val="E2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pt-BR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4788024" y="6008466"/>
              <a:ext cx="3600400" cy="551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Nutrição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pic>
          <p:nvPicPr>
            <p:cNvPr id="7" name="Imagem 6"/>
            <p:cNvPicPr/>
            <p:nvPr/>
          </p:nvPicPr>
          <p:blipFill rotWithShape="1">
            <a:blip r:embed="rId2">
              <a:clrChange>
                <a:clrFrom>
                  <a:srgbClr val="008000"/>
                </a:clrFrom>
                <a:clrTo>
                  <a:srgbClr val="008000">
                    <a:alpha val="0"/>
                  </a:srgbClr>
                </a:clrTo>
              </a:clrChange>
            </a:blip>
            <a:srcRect l="40766" t="62118" r="42078" b="28701"/>
            <a:stretch/>
          </p:blipFill>
          <p:spPr bwMode="auto">
            <a:xfrm>
              <a:off x="2267744" y="5931600"/>
              <a:ext cx="1800200" cy="8189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4" name="Retângulo 13"/>
          <p:cNvSpPr/>
          <p:nvPr/>
        </p:nvSpPr>
        <p:spPr>
          <a:xfrm>
            <a:off x="107504" y="1412776"/>
            <a:ext cx="90364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b="1" dirty="0" smtClean="0"/>
              <a:t>Tabela – Dinâmica de alimentação escolar antes da pandemia</a:t>
            </a:r>
            <a:endParaRPr lang="pt-BR" sz="2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" y="1904800"/>
            <a:ext cx="9166801" cy="4908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1032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PROGRAMA NACIONAL DE ALIMENTAÇÃO ESCOLAR - PNAE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Estabelece todas as diretrizes da alimentação escolar </a:t>
            </a:r>
            <a:r>
              <a:rPr lang="pt-BR" sz="2800" b="1" dirty="0" smtClean="0"/>
              <a:t>RESOLUÇÃO </a:t>
            </a:r>
            <a:r>
              <a:rPr lang="pt-BR" sz="2800" b="1" dirty="0"/>
              <a:t>06, DE 08 DE MAIO DE 2020</a:t>
            </a:r>
            <a:r>
              <a:rPr lang="pt-BR" sz="2800" dirty="0" smtClean="0"/>
              <a:t>;</a:t>
            </a:r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endParaRPr lang="pt-BR" sz="2800" dirty="0" smtClean="0"/>
          </a:p>
          <a:p>
            <a:endParaRPr lang="pt-BR" sz="2800" dirty="0"/>
          </a:p>
          <a:p>
            <a:endParaRPr lang="pt-BR" sz="2800" dirty="0" smtClean="0"/>
          </a:p>
          <a:p>
            <a:r>
              <a:rPr lang="pt-BR" sz="2800" dirty="0" smtClean="0"/>
              <a:t>Necessidade de uma nova licitação que atenda os critérios: (Merenda e Almoço no Restaurante)</a:t>
            </a:r>
            <a:endParaRPr lang="pt-BR" sz="2800" dirty="0" smtClean="0"/>
          </a:p>
          <a:p>
            <a:endParaRPr lang="pt-BR" sz="2800" dirty="0" smtClean="0"/>
          </a:p>
          <a:p>
            <a:pPr marL="0" indent="0">
              <a:buNone/>
            </a:pPr>
            <a:endParaRPr lang="pt-BR" sz="28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0" y="6125050"/>
            <a:ext cx="9144000" cy="760334"/>
            <a:chOff x="0" y="5723173"/>
            <a:chExt cx="9144000" cy="1134827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5723173"/>
              <a:ext cx="9144000" cy="1134827"/>
              <a:chOff x="0" y="5723173"/>
              <a:chExt cx="9144000" cy="1134827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5805264"/>
                <a:ext cx="9144000" cy="1052736"/>
              </a:xfrm>
              <a:prstGeom prst="rect">
                <a:avLst/>
              </a:prstGeom>
              <a:solidFill>
                <a:srgbClr val="2AA3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5723173"/>
                <a:ext cx="9144000" cy="103820"/>
              </a:xfrm>
              <a:prstGeom prst="rect">
                <a:avLst/>
              </a:prstGeom>
              <a:solidFill>
                <a:srgbClr val="E2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pt-BR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4788024" y="6008466"/>
              <a:ext cx="3600400" cy="551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Nutrição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pic>
          <p:nvPicPr>
            <p:cNvPr id="7" name="Imagem 6"/>
            <p:cNvPicPr/>
            <p:nvPr/>
          </p:nvPicPr>
          <p:blipFill rotWithShape="1">
            <a:blip r:embed="rId2">
              <a:clrChange>
                <a:clrFrom>
                  <a:srgbClr val="008000"/>
                </a:clrFrom>
                <a:clrTo>
                  <a:srgbClr val="008000">
                    <a:alpha val="0"/>
                  </a:srgbClr>
                </a:clrTo>
              </a:clrChange>
            </a:blip>
            <a:srcRect l="40766" t="62118" r="42078" b="28701"/>
            <a:stretch/>
          </p:blipFill>
          <p:spPr bwMode="auto">
            <a:xfrm>
              <a:off x="2267744" y="5931600"/>
              <a:ext cx="1800200" cy="8189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0" name="Grupo 9"/>
          <p:cNvGrpSpPr/>
          <p:nvPr/>
        </p:nvGrpSpPr>
        <p:grpSpPr>
          <a:xfrm>
            <a:off x="354527" y="2662188"/>
            <a:ext cx="8537953" cy="1570600"/>
            <a:chOff x="354527" y="2988962"/>
            <a:chExt cx="8537953" cy="15706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846"/>
            <a:stretch/>
          </p:blipFill>
          <p:spPr bwMode="auto">
            <a:xfrm>
              <a:off x="354527" y="2988962"/>
              <a:ext cx="8537953" cy="1243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621"/>
            <a:stretch/>
          </p:blipFill>
          <p:spPr bwMode="auto">
            <a:xfrm>
              <a:off x="354527" y="4232788"/>
              <a:ext cx="8537953" cy="3267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79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ORÇAMENTO APROVADO - AÇÃO 2994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 smtClean="0"/>
              <a:t>Campus Maracanaú - R</a:t>
            </a:r>
            <a:r>
              <a:rPr lang="pt-BR" sz="3600" dirty="0"/>
              <a:t>$ </a:t>
            </a:r>
            <a:r>
              <a:rPr lang="pt-BR" sz="3600" dirty="0" smtClean="0"/>
              <a:t>1.335.884,98</a:t>
            </a:r>
          </a:p>
          <a:p>
            <a:pPr marL="0" indent="0">
              <a:buNone/>
            </a:pPr>
            <a:r>
              <a:rPr lang="pt-BR" sz="3600" b="1" dirty="0" smtClean="0"/>
              <a:t>ASSISTÊNCIA ESTUDANTIL</a:t>
            </a:r>
          </a:p>
          <a:p>
            <a:r>
              <a:rPr lang="pt-BR" sz="3600" dirty="0" smtClean="0"/>
              <a:t>Alimentação</a:t>
            </a:r>
            <a:endParaRPr lang="pt-BR" sz="3600" dirty="0"/>
          </a:p>
          <a:p>
            <a:r>
              <a:rPr lang="pt-BR" sz="3600" dirty="0" smtClean="0"/>
              <a:t>Formação</a:t>
            </a:r>
          </a:p>
          <a:p>
            <a:r>
              <a:rPr lang="pt-BR" sz="3600" dirty="0" smtClean="0"/>
              <a:t>Auxílios Financeiros</a:t>
            </a:r>
            <a:endParaRPr lang="pt-BR" sz="3600" dirty="0" smtClean="0"/>
          </a:p>
          <a:p>
            <a:pPr algn="just"/>
            <a:endParaRPr lang="pt-BR" sz="4000" dirty="0" smtClean="0"/>
          </a:p>
          <a:p>
            <a:endParaRPr lang="pt-BR" sz="4000" dirty="0"/>
          </a:p>
          <a:p>
            <a:endParaRPr lang="pt-BR" sz="4000" dirty="0" smtClean="0"/>
          </a:p>
          <a:p>
            <a:endParaRPr lang="pt-BR" sz="4000" dirty="0" smtClean="0"/>
          </a:p>
          <a:p>
            <a:endParaRPr lang="pt-BR" sz="4000" dirty="0" smtClean="0"/>
          </a:p>
          <a:p>
            <a:pPr marL="0" indent="0">
              <a:buNone/>
            </a:pPr>
            <a:endParaRPr lang="pt-BR" sz="4000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0" y="6125050"/>
            <a:ext cx="9144000" cy="760334"/>
            <a:chOff x="0" y="5723173"/>
            <a:chExt cx="9144000" cy="1134827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5723173"/>
              <a:ext cx="9144000" cy="1134827"/>
              <a:chOff x="0" y="5723173"/>
              <a:chExt cx="9144000" cy="1134827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5805264"/>
                <a:ext cx="9144000" cy="1052736"/>
              </a:xfrm>
              <a:prstGeom prst="rect">
                <a:avLst/>
              </a:prstGeom>
              <a:solidFill>
                <a:srgbClr val="2AA3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5723173"/>
                <a:ext cx="9144000" cy="103820"/>
              </a:xfrm>
              <a:prstGeom prst="rect">
                <a:avLst/>
              </a:prstGeom>
              <a:solidFill>
                <a:srgbClr val="E2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pt-BR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4788024" y="6008466"/>
              <a:ext cx="3600400" cy="551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Nutrição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pic>
          <p:nvPicPr>
            <p:cNvPr id="7" name="Imagem 6"/>
            <p:cNvPicPr/>
            <p:nvPr/>
          </p:nvPicPr>
          <p:blipFill rotWithShape="1">
            <a:blip r:embed="rId2">
              <a:clrChange>
                <a:clrFrom>
                  <a:srgbClr val="008000"/>
                </a:clrFrom>
                <a:clrTo>
                  <a:srgbClr val="008000">
                    <a:alpha val="0"/>
                  </a:srgbClr>
                </a:clrTo>
              </a:clrChange>
            </a:blip>
            <a:srcRect l="40766" t="62118" r="42078" b="28701"/>
            <a:stretch/>
          </p:blipFill>
          <p:spPr bwMode="auto">
            <a:xfrm>
              <a:off x="2267744" y="5931600"/>
              <a:ext cx="1800200" cy="8189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8433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6368" y="2636912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APRESENTAÇÃO DAS ANÁLISES DO CUSTO DA ASSISTÊNCIA ESTUDANTIL</a:t>
            </a:r>
            <a:endParaRPr lang="pt-BR" b="1" dirty="0"/>
          </a:p>
        </p:txBody>
      </p:sp>
      <p:grpSp>
        <p:nvGrpSpPr>
          <p:cNvPr id="4" name="Grupo 3"/>
          <p:cNvGrpSpPr/>
          <p:nvPr/>
        </p:nvGrpSpPr>
        <p:grpSpPr>
          <a:xfrm>
            <a:off x="0" y="6125050"/>
            <a:ext cx="9144000" cy="760334"/>
            <a:chOff x="0" y="5723173"/>
            <a:chExt cx="9144000" cy="1134827"/>
          </a:xfrm>
        </p:grpSpPr>
        <p:grpSp>
          <p:nvGrpSpPr>
            <p:cNvPr id="5" name="Grupo 4"/>
            <p:cNvGrpSpPr/>
            <p:nvPr/>
          </p:nvGrpSpPr>
          <p:grpSpPr>
            <a:xfrm>
              <a:off x="0" y="5723173"/>
              <a:ext cx="9144000" cy="1134827"/>
              <a:chOff x="0" y="5723173"/>
              <a:chExt cx="9144000" cy="1134827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0" y="5805264"/>
                <a:ext cx="9144000" cy="1052736"/>
              </a:xfrm>
              <a:prstGeom prst="rect">
                <a:avLst/>
              </a:prstGeom>
              <a:solidFill>
                <a:srgbClr val="2AA3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pt-BR"/>
              </a:p>
            </p:txBody>
          </p:sp>
          <p:sp>
            <p:nvSpPr>
              <p:cNvPr id="9" name="Retângulo 8"/>
              <p:cNvSpPr/>
              <p:nvPr/>
            </p:nvSpPr>
            <p:spPr>
              <a:xfrm>
                <a:off x="0" y="5723173"/>
                <a:ext cx="9144000" cy="103820"/>
              </a:xfrm>
              <a:prstGeom prst="rect">
                <a:avLst/>
              </a:prstGeom>
              <a:solidFill>
                <a:srgbClr val="E2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pt-BR"/>
              </a:p>
            </p:txBody>
          </p:sp>
        </p:grpSp>
        <p:sp>
          <p:nvSpPr>
            <p:cNvPr id="6" name="CaixaDeTexto 5"/>
            <p:cNvSpPr txBox="1"/>
            <p:nvPr/>
          </p:nvSpPr>
          <p:spPr>
            <a:xfrm>
              <a:off x="4788024" y="6008466"/>
              <a:ext cx="3600400" cy="551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Nutrição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pic>
          <p:nvPicPr>
            <p:cNvPr id="7" name="Imagem 6"/>
            <p:cNvPicPr/>
            <p:nvPr/>
          </p:nvPicPr>
          <p:blipFill rotWithShape="1">
            <a:blip r:embed="rId2">
              <a:clrChange>
                <a:clrFrom>
                  <a:srgbClr val="008000"/>
                </a:clrFrom>
                <a:clrTo>
                  <a:srgbClr val="008000">
                    <a:alpha val="0"/>
                  </a:srgbClr>
                </a:clrTo>
              </a:clrChange>
            </a:blip>
            <a:srcRect l="40766" t="62118" r="42078" b="28701"/>
            <a:stretch/>
          </p:blipFill>
          <p:spPr bwMode="auto">
            <a:xfrm>
              <a:off x="2267744" y="5931600"/>
              <a:ext cx="1800200" cy="8189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589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5221</TotalTime>
  <Words>254</Words>
  <Application>Microsoft Office PowerPoint</Application>
  <PresentationFormat>Apresentação na tela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ORÇAMENTO ASSISTÊNCIA ESTUDANTIL 2022 campus Maracanaú</vt:lpstr>
      <vt:lpstr>AUXÍLIOS ESTUDANTIS</vt:lpstr>
      <vt:lpstr>ALIMENTAÇÃO ESCOLAR</vt:lpstr>
      <vt:lpstr>PROGRAMA NACIONAL DE ALIMENTAÇÃO ESCOLAR - PNAE</vt:lpstr>
      <vt:lpstr>ORÇAMENTO APROVADO - AÇÃO 2994</vt:lpstr>
      <vt:lpstr>APRESENTAÇÃO DAS ANÁLISES DO CUSTO DA ASSISTÊNCIA ESTUDANTIL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diegopc</dc:creator>
  <cp:lastModifiedBy>diegopc</cp:lastModifiedBy>
  <cp:revision>158</cp:revision>
  <dcterms:created xsi:type="dcterms:W3CDTF">2019-04-12T15:43:58Z</dcterms:created>
  <dcterms:modified xsi:type="dcterms:W3CDTF">2022-02-06T18:39:08Z</dcterms:modified>
</cp:coreProperties>
</file>