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ppt/media/image5.png" ContentType="image/pn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mover o slide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pt-BR" sz="2000" spc="-1" strike="noStrike">
                <a:latin typeface="Arial"/>
              </a:rPr>
              <a:t>Clique para editar o formato de notas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pt-BR" sz="1400" spc="-1" strike="noStrike">
                <a:latin typeface="Times New Roman"/>
              </a:rPr>
              <a:t>&lt;cabeçalho&gt;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9169C5DD-02D9-434B-A9C1-0B61519A5088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360"/>
          </a:xfrm>
          <a:prstGeom prst="rect">
            <a:avLst/>
          </a:prstGeom>
        </p:spPr>
        <p:txBody>
          <a:bodyPr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214" name="Google Shape;238;g13861b475c1_0_0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09FC1CC0-B53B-4021-ACC0-A3E4072B37B9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190" name="Google Shape;112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E3FE4DF6-AABA-4124-B114-6EFFC24648AF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360"/>
          </a:xfrm>
          <a:prstGeom prst="rect">
            <a:avLst/>
          </a:prstGeom>
        </p:spPr>
        <p:txBody>
          <a:bodyPr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193" name="Google Shape;160;p6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1B243D31-72CE-42AC-B7B1-724462876EDE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360"/>
          </a:xfrm>
          <a:prstGeom prst="rect">
            <a:avLst/>
          </a:prstGeom>
        </p:spPr>
        <p:txBody>
          <a:bodyPr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196" name="Google Shape;171;p8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938E2A44-A9D0-427A-87B8-712C99A3CBE0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360"/>
          </a:xfrm>
          <a:prstGeom prst="rect">
            <a:avLst/>
          </a:prstGeom>
        </p:spPr>
        <p:txBody>
          <a:bodyPr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199" name="Google Shape;181;g1195872873b_0_0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DF6ED201-6A2F-4E83-8017-BD1A5B034E62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202" name="Google Shape;191;p5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5F9AEE6A-8255-4F2D-ADE1-F064B44CDF4E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360"/>
          </a:xfrm>
          <a:prstGeom prst="rect">
            <a:avLst/>
          </a:prstGeom>
        </p:spPr>
        <p:txBody>
          <a:bodyPr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205" name="Google Shape;201;p7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AAEBE5CA-F2A3-4AE5-8715-461B6BA50ACC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360"/>
          </a:xfrm>
          <a:prstGeom prst="rect">
            <a:avLst/>
          </a:prstGeom>
        </p:spPr>
        <p:txBody>
          <a:bodyPr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208" name="Google Shape;211;p1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3A174EF8-E270-46CB-B9DA-17BD49EFA000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211" name="Google Shape;228;p12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24BC481B-B72A-4F5E-B349-EF50CA426807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7270200" y="98748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9357120" y="98748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183280" y="353340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7270200" y="353340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9357120" y="353340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839880" y="457200"/>
            <a:ext cx="3931920" cy="7417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7270200" y="98748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9357120" y="98748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183280" y="353340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7270200" y="353340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9357120" y="3533400"/>
            <a:ext cx="198720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839880" y="457200"/>
            <a:ext cx="3931920" cy="7417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Google Shape;16;p15"/>
          <p:cNvSpPr/>
          <p:nvPr/>
        </p:nvSpPr>
        <p:spPr>
          <a:xfrm>
            <a:off x="0" y="5717880"/>
            <a:ext cx="12191760" cy="329760"/>
          </a:xfrm>
          <a:prstGeom prst="rect">
            <a:avLst/>
          </a:prstGeom>
          <a:solidFill>
            <a:srgbClr val="16575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Google Shape;17;p15"/>
          <p:cNvSpPr/>
          <p:nvPr/>
        </p:nvSpPr>
        <p:spPr>
          <a:xfrm>
            <a:off x="0" y="0"/>
            <a:ext cx="12191760" cy="707400"/>
          </a:xfrm>
          <a:prstGeom prst="rect">
            <a:avLst/>
          </a:prstGeom>
          <a:solidFill>
            <a:srgbClr val="18637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Google Shape;18;p15"/>
          <p:cNvSpPr/>
          <p:nvPr/>
        </p:nvSpPr>
        <p:spPr>
          <a:xfrm>
            <a:off x="0" y="667440"/>
            <a:ext cx="12191760" cy="5098320"/>
          </a:xfrm>
          <a:prstGeom prst="rect">
            <a:avLst/>
          </a:prstGeom>
          <a:solidFill>
            <a:srgbClr val="12405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Google Shape;19;p15"/>
          <p:cNvSpPr/>
          <p:nvPr/>
        </p:nvSpPr>
        <p:spPr>
          <a:xfrm>
            <a:off x="0" y="5991480"/>
            <a:ext cx="12191760" cy="157320"/>
          </a:xfrm>
          <a:prstGeom prst="rect">
            <a:avLst/>
          </a:prstGeom>
          <a:solidFill>
            <a:srgbClr val="3b8d6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Google Shape;20;p15"/>
          <p:cNvSpPr/>
          <p:nvPr/>
        </p:nvSpPr>
        <p:spPr>
          <a:xfrm>
            <a:off x="0" y="6112080"/>
            <a:ext cx="12191760" cy="745560"/>
          </a:xfrm>
          <a:prstGeom prst="rect">
            <a:avLst/>
          </a:prstGeom>
          <a:solidFill>
            <a:srgbClr val="94bf6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3468600"/>
            <a:ext cx="7746840" cy="1546200"/>
          </a:xfrm>
          <a:prstGeom prst="rect">
            <a:avLst/>
          </a:prstGeom>
        </p:spPr>
        <p:txBody>
          <a:bodyPr tIns="91440" bIns="91440" anchor="b">
            <a:normAutofit fontScale="31000"/>
          </a:bodyPr>
          <a:p>
            <a:r>
              <a:rPr b="0" lang="pt-BR" sz="64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6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anchor="b">
            <a:normAutofit/>
          </a:bodyPr>
          <a:p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</p:spPr>
        <p:txBody>
          <a:bodyPr>
            <a:normAutofit fontScale="73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13DC0C99-29C3-4D44-809F-4B2F2794BE67}" type="slidenum">
              <a:rPr b="0" lang="pt-BR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mailto:carolcedro@ifce.edu.br" TargetMode="External"/><Relationship Id="rId2" Type="http://schemas.openxmlformats.org/officeDocument/2006/relationships/hyperlink" Target="mailto:lucelia.fernandes@ifce.edu.br" TargetMode="External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s://ifce.edu.br/maracanau/menu/assistencia" TargetMode="External"/><Relationship Id="rId2" Type="http://schemas.openxmlformats.org/officeDocument/2006/relationships/hyperlink" Target="https://sisae.ifce.edu.br" TargetMode="External"/><Relationship Id="rId3" Type="http://schemas.openxmlformats.org/officeDocument/2006/relationships/hyperlink" Target="http://manuais.ifce.edu.br/guides/sisae/#a-conheca-o-sisae" TargetMode="External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13.xml"/><Relationship Id="rId6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mailto:napne.maracanau@ifce.edu.br" TargetMode="Externa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103;p1"/>
          <p:cNvSpPr/>
          <p:nvPr/>
        </p:nvSpPr>
        <p:spPr>
          <a:xfrm>
            <a:off x="102960" y="6184440"/>
            <a:ext cx="1208880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pt-BR" sz="1200" spc="-1" strike="noStrike">
                <a:solidFill>
                  <a:srgbClr val="000000"/>
                </a:solidFill>
                <a:latin typeface="Calibri"/>
                <a:ea typeface="Calibri"/>
              </a:rPr>
              <a:t>Av. Parque Central - Distrito Industrial I, Maracanaú - CE, CEP: 61939-140</a:t>
            </a:r>
            <a:endParaRPr b="0" lang="pt-BR" sz="12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pt-BR" sz="1200" spc="-1" strike="noStrike">
                <a:solidFill>
                  <a:srgbClr val="000000"/>
                </a:solidFill>
                <a:latin typeface="Calibri"/>
                <a:ea typeface="Calibri"/>
              </a:rPr>
              <a:t>Tel. (85) 3512-8701</a:t>
            </a:r>
            <a:endParaRPr b="0" lang="pt-BR" sz="1200" spc="-1" strike="noStrike">
              <a:latin typeface="Arial"/>
            </a:endParaRPr>
          </a:p>
        </p:txBody>
      </p:sp>
      <p:pic>
        <p:nvPicPr>
          <p:cNvPr id="92" name="Google Shape;104;p1" descr=""/>
          <p:cNvPicPr/>
          <p:nvPr/>
        </p:nvPicPr>
        <p:blipFill>
          <a:blip r:embed="rId1"/>
          <a:stretch/>
        </p:blipFill>
        <p:spPr>
          <a:xfrm>
            <a:off x="427680" y="1434240"/>
            <a:ext cx="2437920" cy="3565800"/>
          </a:xfrm>
          <a:prstGeom prst="rect">
            <a:avLst/>
          </a:prstGeom>
          <a:ln w="0">
            <a:noFill/>
          </a:ln>
        </p:spPr>
      </p:pic>
      <p:sp>
        <p:nvSpPr>
          <p:cNvPr id="93" name="Google Shape;105;p1"/>
          <p:cNvSpPr/>
          <p:nvPr/>
        </p:nvSpPr>
        <p:spPr>
          <a:xfrm>
            <a:off x="3616920" y="2682000"/>
            <a:ext cx="8278200" cy="190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4800" spc="-1" strike="noStrike">
                <a:solidFill>
                  <a:srgbClr val="ffffff"/>
                </a:solidFill>
                <a:latin typeface="Arial Black"/>
                <a:ea typeface="Arial Black"/>
              </a:rPr>
              <a:t>Acolhida estudantil</a:t>
            </a:r>
            <a:endParaRPr b="0" lang="pt-BR" sz="4800" spc="-1" strike="noStrike">
              <a:latin typeface="Arial"/>
            </a:endParaRPr>
          </a:p>
        </p:txBody>
      </p:sp>
      <p:sp>
        <p:nvSpPr>
          <p:cNvPr id="94" name="Google Shape;106;p1"/>
          <p:cNvSpPr/>
          <p:nvPr/>
        </p:nvSpPr>
        <p:spPr>
          <a:xfrm>
            <a:off x="4473000" y="1324440"/>
            <a:ext cx="6656040" cy="10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algn="ctr">
              <a:lnSpc>
                <a:spcPct val="80000"/>
              </a:lnSpc>
              <a:tabLst>
                <a:tab algn="l" pos="0"/>
              </a:tabLst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476"/>
              </a:spcBef>
              <a:tabLst>
                <a:tab algn="l" pos="0"/>
              </a:tabLst>
            </a:pPr>
            <a:r>
              <a:rPr b="1" lang="pt-BR" sz="2380" spc="-1" strike="noStrike">
                <a:solidFill>
                  <a:srgbClr val="ffffff"/>
                </a:solidFill>
                <a:latin typeface="Arial"/>
                <a:ea typeface="Arial"/>
              </a:rPr>
              <a:t>Momento com a CAE, Biblioteca, NAPNE e NEABI</a:t>
            </a:r>
            <a:endParaRPr b="0" lang="pt-BR" sz="2380" spc="-1" strike="noStrike">
              <a:latin typeface="Arial"/>
            </a:endParaRPr>
          </a:p>
        </p:txBody>
      </p:sp>
      <p:sp>
        <p:nvSpPr>
          <p:cNvPr id="95" name="Google Shape;107;p1"/>
          <p:cNvSpPr/>
          <p:nvPr/>
        </p:nvSpPr>
        <p:spPr>
          <a:xfrm>
            <a:off x="4608720" y="4898520"/>
            <a:ext cx="6656040" cy="10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2400" spc="-1" strike="noStrike">
                <a:solidFill>
                  <a:srgbClr val="ffffff"/>
                </a:solidFill>
                <a:latin typeface="Arial"/>
                <a:ea typeface="Arial"/>
              </a:rPr>
              <a:t>Maracanaú</a:t>
            </a: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pt-BR" sz="2400" spc="-1" strike="noStrike">
                <a:solidFill>
                  <a:srgbClr val="ffffff"/>
                </a:solidFill>
                <a:latin typeface="Arial"/>
                <a:ea typeface="Arial"/>
              </a:rPr>
              <a:t>2022.2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96" name="Google Shape;108;p1"/>
          <p:cNvSpPr/>
          <p:nvPr/>
        </p:nvSpPr>
        <p:spPr>
          <a:xfrm flipH="1">
            <a:off x="3340080" y="1005840"/>
            <a:ext cx="6480" cy="4516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15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240;g13861b475c1_0_0"/>
          <p:cNvSpPr/>
          <p:nvPr/>
        </p:nvSpPr>
        <p:spPr>
          <a:xfrm>
            <a:off x="0" y="524196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1275">
            <a:solidFill>
              <a:srgbClr val="ffffff">
                <a:alpha val="8863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Google Shape;241;g13861b475c1_0_0"/>
          <p:cNvSpPr/>
          <p:nvPr/>
        </p:nvSpPr>
        <p:spPr>
          <a:xfrm>
            <a:off x="0" y="613476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1275">
            <a:solidFill>
              <a:srgbClr val="ffffff">
                <a:alpha val="8863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Google Shape;242;g13861b475c1_0_0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F7A54C40-4306-4F23-B423-591C8A89168C}" type="slidenum">
              <a:rPr b="0" lang="pt-BR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186" name="Google Shape;243;g13861b475c1_0_0"/>
          <p:cNvSpPr/>
          <p:nvPr/>
        </p:nvSpPr>
        <p:spPr>
          <a:xfrm>
            <a:off x="226440" y="1271520"/>
            <a:ext cx="11811240" cy="558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151200" indent="-15084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Objetivos</a:t>
            </a: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: Promover encontros de reflexão e capacitação para o conhecimento e a valorização da história dos povos africanos, da cultura afro-brasileira, da cultura indígena e da diversidade na construção histórica, cultural e social do país; Incentivar a criação dos grupos de estudos, pesquisa e convivência da cultura afro-brasileira e indígena, com a participação da comunidade interna e externa do IFCE.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151200" indent="-15084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  </a:t>
            </a: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Ações desenvolvidas</a:t>
            </a: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Agosto 2016 - Palestra de implantação no NEABI campus Maracanaú; Abril 2017 - desenvolvimento do projeto Proext/Papex com o povo Pitaguary; SIC 2019: Encontro de arte e cultura indígena ( EACI); SIC 2022. 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151200" indent="-15084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Contatos: 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neabimaracanaú@ifce.edu.br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Instagram: @neabimaracanau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Facebook: NEABI Maracanaú 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22860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</p:txBody>
      </p:sp>
      <p:sp>
        <p:nvSpPr>
          <p:cNvPr id="187" name="Google Shape;244;g13861b475c1_0_0"/>
          <p:cNvSpPr/>
          <p:nvPr/>
        </p:nvSpPr>
        <p:spPr>
          <a:xfrm>
            <a:off x="0" y="76320"/>
            <a:ext cx="12191760" cy="1195200"/>
          </a:xfrm>
          <a:prstGeom prst="rect">
            <a:avLst/>
          </a:prstGeom>
          <a:solidFill>
            <a:srgbClr val="15537e"/>
          </a:solidFill>
          <a:ln w="9525">
            <a:solidFill>
              <a:srgbClr val="556a6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 fontScale="6000"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pt-BR" sz="11220" spc="-1" strike="noStrike">
                <a:solidFill>
                  <a:srgbClr val="ffffff"/>
                </a:solidFill>
                <a:latin typeface="Calibri"/>
                <a:ea typeface="Calibri"/>
              </a:rPr>
              <a:t>Núcleo de Estudos Afro-brasileiros e Indígenas </a:t>
            </a:r>
            <a:endParaRPr b="0" lang="pt-BR" sz="1122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pt-BR" sz="9200" spc="-1" strike="noStrike">
                <a:solidFill>
                  <a:srgbClr val="ffffff"/>
                </a:solidFill>
                <a:latin typeface="Calibri"/>
                <a:ea typeface="Calibri"/>
              </a:rPr>
              <a:t>(NEABI - CAMPUS MARACANAU)</a:t>
            </a:r>
            <a:endParaRPr b="0" lang="pt-BR" sz="9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114;p3"/>
          <p:cNvSpPr/>
          <p:nvPr/>
        </p:nvSpPr>
        <p:spPr>
          <a:xfrm>
            <a:off x="0" y="524196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1275">
            <a:solidFill>
              <a:srgbClr val="ffffff">
                <a:alpha val="88627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Google Shape;115;p3"/>
          <p:cNvSpPr/>
          <p:nvPr/>
        </p:nvSpPr>
        <p:spPr>
          <a:xfrm>
            <a:off x="0" y="613476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1275">
            <a:solidFill>
              <a:srgbClr val="ffffff">
                <a:alpha val="88627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Google Shape;116;p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9D2BAC8A-A663-4919-9A0B-D0CFE71CD7AC}" type="slidenum">
              <a:rPr b="0" lang="pt-BR" sz="1200" spc="-1" strike="noStrike">
                <a:solidFill>
                  <a:srgbClr val="888888"/>
                </a:solidFill>
                <a:latin typeface="Calibri"/>
                <a:ea typeface="Calibri"/>
              </a:rPr>
              <a:t>1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100" name="Google Shape;117;p3"/>
          <p:cNvSpPr/>
          <p:nvPr/>
        </p:nvSpPr>
        <p:spPr>
          <a:xfrm>
            <a:off x="0" y="0"/>
            <a:ext cx="12191760" cy="992880"/>
          </a:xfrm>
          <a:prstGeom prst="rect">
            <a:avLst/>
          </a:prstGeom>
          <a:solidFill>
            <a:srgbClr val="15537e"/>
          </a:solidFill>
          <a:ln w="9525">
            <a:solidFill>
              <a:srgbClr val="556a6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pt-BR" sz="4400" spc="-1" strike="noStrike">
                <a:solidFill>
                  <a:srgbClr val="ffffff"/>
                </a:solidFill>
                <a:latin typeface="Calibri"/>
                <a:ea typeface="Calibri"/>
              </a:rPr>
              <a:t>Assistência Estudantil</a:t>
            </a:r>
            <a:endParaRPr b="0" lang="pt-BR" sz="4400" spc="-1" strike="noStrike">
              <a:latin typeface="Arial"/>
            </a:endParaRPr>
          </a:p>
        </p:txBody>
      </p:sp>
      <p:grpSp>
        <p:nvGrpSpPr>
          <p:cNvPr id="101" name="Google Shape;118;p3"/>
          <p:cNvGrpSpPr/>
          <p:nvPr/>
        </p:nvGrpSpPr>
        <p:grpSpPr>
          <a:xfrm>
            <a:off x="645480" y="1651320"/>
            <a:ext cx="5834520" cy="4620240"/>
            <a:chOff x="645480" y="1651320"/>
            <a:chExt cx="5834520" cy="4620240"/>
          </a:xfrm>
        </p:grpSpPr>
        <p:sp>
          <p:nvSpPr>
            <p:cNvPr id="102" name="Google Shape;119;p3"/>
            <p:cNvSpPr/>
            <p:nvPr/>
          </p:nvSpPr>
          <p:spPr>
            <a:xfrm rot="10800000">
              <a:off x="646200" y="3390840"/>
              <a:ext cx="5833800" cy="1755720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rgbClr val="1a9a76"/>
            </a:solidFill>
            <a:ln w="127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Google Shape;120;p3"/>
            <p:cNvSpPr/>
            <p:nvPr/>
          </p:nvSpPr>
          <p:spPr>
            <a:xfrm>
              <a:off x="645480" y="3391200"/>
              <a:ext cx="5833800" cy="1140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77840" rIns="177840" tIns="177840" bIns="17784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pt-BR" sz="2500" spc="-1" strike="noStrike">
                  <a:solidFill>
                    <a:srgbClr val="ffffff"/>
                  </a:solidFill>
                  <a:latin typeface="Calibri"/>
                  <a:ea typeface="Calibri"/>
                </a:rPr>
                <a:t>Política de Assistência Estudantil do IFCE (2015)</a:t>
              </a:r>
              <a:endParaRPr b="0" lang="pt-BR" sz="2500" spc="-1" strike="noStrike">
                <a:latin typeface="Arial"/>
              </a:endParaRPr>
            </a:p>
          </p:txBody>
        </p:sp>
        <p:sp>
          <p:nvSpPr>
            <p:cNvPr id="104" name="Google Shape;121;p3"/>
            <p:cNvSpPr/>
            <p:nvPr/>
          </p:nvSpPr>
          <p:spPr>
            <a:xfrm rot="10800000">
              <a:off x="646200" y="1651320"/>
              <a:ext cx="5833800" cy="1755720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rgbClr val="1a9a76"/>
            </a:solidFill>
            <a:ln w="127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" name="Google Shape;122;p3"/>
            <p:cNvSpPr/>
            <p:nvPr/>
          </p:nvSpPr>
          <p:spPr>
            <a:xfrm>
              <a:off x="645480" y="1651320"/>
              <a:ext cx="5833800" cy="1140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77840" rIns="177840" tIns="177840" bIns="17784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pt-BR" sz="2500" spc="-1" strike="noStrike">
                  <a:solidFill>
                    <a:srgbClr val="ffffff"/>
                  </a:solidFill>
                  <a:latin typeface="Calibri"/>
                  <a:ea typeface="Calibri"/>
                </a:rPr>
                <a:t>Programa Nacional de Assistência Estudantil</a:t>
              </a:r>
              <a:endParaRPr b="0" lang="pt-BR" sz="2500" spc="-1" strike="noStrike">
                <a:latin typeface="Arial"/>
              </a:endParaRPr>
            </a:p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pt-BR" sz="2500" spc="-1" strike="noStrike">
                  <a:solidFill>
                    <a:srgbClr val="ffffff"/>
                  </a:solidFill>
                  <a:latin typeface="Calibri"/>
                  <a:ea typeface="Calibri"/>
                </a:rPr>
                <a:t>Decreto nº 7234, de julho de 2010</a:t>
              </a:r>
              <a:endParaRPr b="0" lang="pt-BR" sz="2500" spc="-1" strike="noStrike">
                <a:latin typeface="Arial"/>
              </a:endParaRPr>
            </a:p>
          </p:txBody>
        </p:sp>
        <p:sp>
          <p:nvSpPr>
            <p:cNvPr id="106" name="Google Shape;123;p3"/>
            <p:cNvSpPr/>
            <p:nvPr/>
          </p:nvSpPr>
          <p:spPr>
            <a:xfrm>
              <a:off x="645480" y="5130000"/>
              <a:ext cx="5833800" cy="1141560"/>
            </a:xfrm>
            <a:prstGeom prst="rect">
              <a:avLst/>
            </a:prstGeom>
            <a:solidFill>
              <a:srgbClr val="1a9a76"/>
            </a:solidFill>
            <a:ln w="127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" name="Google Shape;124;p3"/>
            <p:cNvSpPr/>
            <p:nvPr/>
          </p:nvSpPr>
          <p:spPr>
            <a:xfrm>
              <a:off x="645480" y="5282640"/>
              <a:ext cx="5833800" cy="988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77840" rIns="177840" tIns="177840" bIns="17784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endParaRPr b="0" lang="pt-BR" sz="1800" spc="-1" strike="noStrike">
                <a:latin typeface="Arial"/>
              </a:endParaRPr>
            </a:p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endParaRPr b="0" lang="pt-BR" sz="1800" spc="-1" strike="noStrike">
                <a:latin typeface="Arial"/>
              </a:endParaRPr>
            </a:p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endParaRPr b="0" lang="pt-BR" sz="1800" spc="-1" strike="noStrike">
                <a:latin typeface="Arial"/>
              </a:endParaRPr>
            </a:p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pt-BR" sz="2500" spc="-1" strike="noStrike">
                  <a:solidFill>
                    <a:srgbClr val="ffffff"/>
                  </a:solidFill>
                  <a:latin typeface="Calibri"/>
                  <a:ea typeface="Calibri"/>
                </a:rPr>
                <a:t>Coordenadoria de Assuntos Estudantis (CAE)</a:t>
              </a:r>
              <a:endParaRPr b="0" lang="pt-BR" sz="2500" spc="-1" strike="noStrike">
                <a:latin typeface="Arial"/>
              </a:endParaRPr>
            </a:p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pt-BR" sz="2500" spc="-1" strike="noStrike">
                  <a:solidFill>
                    <a:srgbClr val="ffffff"/>
                  </a:solidFill>
                  <a:latin typeface="Calibri"/>
                  <a:ea typeface="Calibri"/>
                </a:rPr>
                <a:t>cae.maracanau@ifce.edu.br</a:t>
              </a:r>
              <a:endParaRPr b="0" lang="pt-BR" sz="2500" spc="-1" strike="noStrike">
                <a:latin typeface="Arial"/>
              </a:endParaRPr>
            </a:p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pt-BR" sz="2500" spc="-1" strike="noStrike">
                  <a:solidFill>
                    <a:srgbClr val="ffffff"/>
                  </a:solidFill>
                  <a:latin typeface="Calibri"/>
                  <a:ea typeface="Calibri"/>
                </a:rPr>
                <a:t> </a:t>
              </a:r>
              <a:endParaRPr b="0" lang="pt-BR" sz="2500" spc="-1" strike="noStrike">
                <a:latin typeface="Arial"/>
              </a:endParaRPr>
            </a:p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endParaRPr b="0" lang="pt-BR" sz="2500" spc="-1" strike="noStrike">
                <a:latin typeface="Arial"/>
              </a:endParaRPr>
            </a:p>
            <a:p>
              <a:pPr algn="ctr">
                <a:lnSpc>
                  <a:spcPct val="90000"/>
                </a:lnSpc>
                <a:spcBef>
                  <a:spcPts val="876"/>
                </a:spcBef>
                <a:tabLst>
                  <a:tab algn="l" pos="0"/>
                </a:tabLst>
              </a:pPr>
              <a:endParaRPr b="0" lang="pt-BR" sz="2500" spc="-1" strike="noStrike">
                <a:latin typeface="Arial"/>
              </a:endParaRPr>
            </a:p>
          </p:txBody>
        </p:sp>
      </p:grpSp>
      <p:grpSp>
        <p:nvGrpSpPr>
          <p:cNvPr id="108" name="Google Shape;125;p3"/>
          <p:cNvGrpSpPr/>
          <p:nvPr/>
        </p:nvGrpSpPr>
        <p:grpSpPr>
          <a:xfrm>
            <a:off x="7389360" y="1072080"/>
            <a:ext cx="3530160" cy="5687280"/>
            <a:chOff x="7389360" y="1072080"/>
            <a:chExt cx="3530160" cy="5687280"/>
          </a:xfrm>
        </p:grpSpPr>
        <p:sp>
          <p:nvSpPr>
            <p:cNvPr id="109" name="Google Shape;126;p3"/>
            <p:cNvSpPr/>
            <p:nvPr/>
          </p:nvSpPr>
          <p:spPr>
            <a:xfrm>
              <a:off x="7389360" y="1072080"/>
              <a:ext cx="1568520" cy="784080"/>
            </a:xfrm>
            <a:prstGeom prst="roundRect">
              <a:avLst>
                <a:gd name="adj" fmla="val 10000"/>
              </a:avLst>
            </a:prstGeom>
            <a:solidFill>
              <a:srgbClr val="1a9a76"/>
            </a:solidFill>
            <a:ln w="127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" name="Google Shape;127;p3"/>
            <p:cNvSpPr/>
            <p:nvPr/>
          </p:nvSpPr>
          <p:spPr>
            <a:xfrm>
              <a:off x="7546320" y="1856880"/>
              <a:ext cx="156600" cy="5878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>
              <a:solidFill>
                <a:srgbClr val="167a5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" name="Google Shape;128;p3"/>
            <p:cNvSpPr/>
            <p:nvPr/>
          </p:nvSpPr>
          <p:spPr>
            <a:xfrm>
              <a:off x="7703280" y="2052720"/>
              <a:ext cx="1254960" cy="78408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00"/>
              </a:schemeClr>
            </a:solidFill>
            <a:ln w="12700">
              <a:solidFill>
                <a:srgbClr val="1a9a7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" name="Google Shape;129;p3"/>
            <p:cNvSpPr/>
            <p:nvPr/>
          </p:nvSpPr>
          <p:spPr>
            <a:xfrm>
              <a:off x="7725960" y="2075760"/>
              <a:ext cx="1208880" cy="738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30600" rIns="30600" tIns="20160" bIns="2016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pt-BR" sz="17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Enfermagem</a:t>
              </a:r>
              <a:endParaRPr b="0" lang="pt-BR" sz="1700" spc="-1" strike="noStrike">
                <a:latin typeface="Arial"/>
              </a:endParaRPr>
            </a:p>
          </p:txBody>
        </p:sp>
        <p:sp>
          <p:nvSpPr>
            <p:cNvPr id="113" name="Google Shape;130;p3"/>
            <p:cNvSpPr/>
            <p:nvPr/>
          </p:nvSpPr>
          <p:spPr>
            <a:xfrm>
              <a:off x="7546320" y="1856880"/>
              <a:ext cx="156600" cy="15685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>
              <a:solidFill>
                <a:srgbClr val="167a5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" name="Google Shape;131;p3"/>
            <p:cNvSpPr/>
            <p:nvPr/>
          </p:nvSpPr>
          <p:spPr>
            <a:xfrm>
              <a:off x="7703280" y="3033360"/>
              <a:ext cx="1254960" cy="78408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00"/>
              </a:schemeClr>
            </a:solidFill>
            <a:ln w="12700">
              <a:solidFill>
                <a:srgbClr val="1a9a7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" name="Google Shape;132;p3"/>
            <p:cNvSpPr/>
            <p:nvPr/>
          </p:nvSpPr>
          <p:spPr>
            <a:xfrm>
              <a:off x="7725960" y="3056400"/>
              <a:ext cx="1208880" cy="738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30600" rIns="30600" tIns="20160" bIns="2016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pt-BR" sz="16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Serviço Social</a:t>
              </a:r>
              <a:endParaRPr b="0" lang="pt-BR" sz="1600" spc="-1" strike="noStrike">
                <a:latin typeface="Arial"/>
              </a:endParaRPr>
            </a:p>
          </p:txBody>
        </p:sp>
        <p:sp>
          <p:nvSpPr>
            <p:cNvPr id="116" name="Google Shape;133;p3"/>
            <p:cNvSpPr/>
            <p:nvPr/>
          </p:nvSpPr>
          <p:spPr>
            <a:xfrm>
              <a:off x="7546320" y="1856880"/>
              <a:ext cx="156600" cy="25495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>
              <a:solidFill>
                <a:srgbClr val="167a5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" name="Google Shape;134;p3"/>
            <p:cNvSpPr/>
            <p:nvPr/>
          </p:nvSpPr>
          <p:spPr>
            <a:xfrm>
              <a:off x="7703280" y="4014000"/>
              <a:ext cx="1254960" cy="78408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00"/>
              </a:schemeClr>
            </a:solidFill>
            <a:ln w="12700">
              <a:solidFill>
                <a:srgbClr val="1a9a7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" name="Google Shape;135;p3"/>
            <p:cNvSpPr/>
            <p:nvPr/>
          </p:nvSpPr>
          <p:spPr>
            <a:xfrm>
              <a:off x="7725960" y="4037040"/>
              <a:ext cx="1208880" cy="738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26640" rIns="26640" tIns="17640" bIns="1764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pt-BR" sz="17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Psicologia</a:t>
              </a:r>
              <a:endParaRPr b="0" lang="pt-BR" sz="1700" spc="-1" strike="noStrike">
                <a:latin typeface="Arial"/>
              </a:endParaRPr>
            </a:p>
          </p:txBody>
        </p:sp>
        <p:sp>
          <p:nvSpPr>
            <p:cNvPr id="119" name="Google Shape;136;p3"/>
            <p:cNvSpPr/>
            <p:nvPr/>
          </p:nvSpPr>
          <p:spPr>
            <a:xfrm>
              <a:off x="7546320" y="1856880"/>
              <a:ext cx="156600" cy="353016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>
              <a:solidFill>
                <a:srgbClr val="167a5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" name="Google Shape;137;p3"/>
            <p:cNvSpPr/>
            <p:nvPr/>
          </p:nvSpPr>
          <p:spPr>
            <a:xfrm>
              <a:off x="7703280" y="4994640"/>
              <a:ext cx="1254960" cy="78408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00"/>
              </a:schemeClr>
            </a:solidFill>
            <a:ln w="12700">
              <a:solidFill>
                <a:srgbClr val="1a9a7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" name="Google Shape;138;p3"/>
            <p:cNvSpPr/>
            <p:nvPr/>
          </p:nvSpPr>
          <p:spPr>
            <a:xfrm>
              <a:off x="7725960" y="5017680"/>
              <a:ext cx="1208880" cy="738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26640" rIns="26640" tIns="17640" bIns="1764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pt-BR" sz="17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Nutrição</a:t>
              </a:r>
              <a:endParaRPr b="0" lang="pt-BR" sz="1700" spc="-1" strike="noStrike">
                <a:latin typeface="Arial"/>
              </a:endParaRPr>
            </a:p>
          </p:txBody>
        </p:sp>
        <p:sp>
          <p:nvSpPr>
            <p:cNvPr id="122" name="Google Shape;139;p3"/>
            <p:cNvSpPr/>
            <p:nvPr/>
          </p:nvSpPr>
          <p:spPr>
            <a:xfrm>
              <a:off x="9350640" y="1072080"/>
              <a:ext cx="1568520" cy="784080"/>
            </a:xfrm>
            <a:prstGeom prst="roundRect">
              <a:avLst>
                <a:gd name="adj" fmla="val 10000"/>
              </a:avLst>
            </a:prstGeom>
            <a:solidFill>
              <a:srgbClr val="1a9a76"/>
            </a:solidFill>
            <a:ln w="127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" name="Google Shape;140;p3"/>
            <p:cNvSpPr/>
            <p:nvPr/>
          </p:nvSpPr>
          <p:spPr>
            <a:xfrm>
              <a:off x="9507600" y="1856880"/>
              <a:ext cx="156600" cy="5878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>
              <a:solidFill>
                <a:srgbClr val="167a5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" name="Google Shape;141;p3"/>
            <p:cNvSpPr/>
            <p:nvPr/>
          </p:nvSpPr>
          <p:spPr>
            <a:xfrm>
              <a:off x="9664560" y="2052720"/>
              <a:ext cx="1254960" cy="78408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00"/>
              </a:schemeClr>
            </a:solidFill>
            <a:ln w="12700">
              <a:solidFill>
                <a:srgbClr val="1a9a7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" name="Google Shape;142;p3"/>
            <p:cNvSpPr/>
            <p:nvPr/>
          </p:nvSpPr>
          <p:spPr>
            <a:xfrm>
              <a:off x="9687240" y="2075760"/>
              <a:ext cx="1208880" cy="738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34200" rIns="34200" tIns="22680" bIns="2268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pt-BR" sz="17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Transporte</a:t>
              </a:r>
              <a:endParaRPr b="0" lang="pt-BR" sz="1700" spc="-1" strike="noStrike">
                <a:latin typeface="Arial"/>
              </a:endParaRPr>
            </a:p>
          </p:txBody>
        </p:sp>
        <p:sp>
          <p:nvSpPr>
            <p:cNvPr id="126" name="Google Shape;143;p3"/>
            <p:cNvSpPr/>
            <p:nvPr/>
          </p:nvSpPr>
          <p:spPr>
            <a:xfrm>
              <a:off x="9507600" y="1856880"/>
              <a:ext cx="156600" cy="15685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>
              <a:solidFill>
                <a:srgbClr val="167a5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" name="Google Shape;144;p3"/>
            <p:cNvSpPr/>
            <p:nvPr/>
          </p:nvSpPr>
          <p:spPr>
            <a:xfrm>
              <a:off x="9664560" y="3033360"/>
              <a:ext cx="1254960" cy="78408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00"/>
              </a:schemeClr>
            </a:solidFill>
            <a:ln w="12700">
              <a:solidFill>
                <a:srgbClr val="1a9a7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" name="Google Shape;145;p3"/>
            <p:cNvSpPr/>
            <p:nvPr/>
          </p:nvSpPr>
          <p:spPr>
            <a:xfrm>
              <a:off x="9687240" y="3056400"/>
              <a:ext cx="1208880" cy="738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34200" rIns="34200" tIns="22680" bIns="2268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pt-BR" sz="17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Moradia</a:t>
              </a:r>
              <a:endParaRPr b="0" lang="pt-BR" sz="1700" spc="-1" strike="noStrike">
                <a:latin typeface="Arial"/>
              </a:endParaRPr>
            </a:p>
          </p:txBody>
        </p:sp>
        <p:sp>
          <p:nvSpPr>
            <p:cNvPr id="129" name="Google Shape;146;p3"/>
            <p:cNvSpPr/>
            <p:nvPr/>
          </p:nvSpPr>
          <p:spPr>
            <a:xfrm>
              <a:off x="9507600" y="1856880"/>
              <a:ext cx="156600" cy="25495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>
              <a:solidFill>
                <a:srgbClr val="167a5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" name="Google Shape;147;p3"/>
            <p:cNvSpPr/>
            <p:nvPr/>
          </p:nvSpPr>
          <p:spPr>
            <a:xfrm>
              <a:off x="9664560" y="4014000"/>
              <a:ext cx="1254960" cy="78408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00"/>
              </a:schemeClr>
            </a:solidFill>
            <a:ln w="12700">
              <a:solidFill>
                <a:srgbClr val="1a9a7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1" name="Google Shape;148;p3"/>
            <p:cNvSpPr/>
            <p:nvPr/>
          </p:nvSpPr>
          <p:spPr>
            <a:xfrm>
              <a:off x="9687240" y="4037040"/>
              <a:ext cx="1208880" cy="738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34200" rIns="34200" tIns="22680" bIns="2268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pt-BR" sz="17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Discentes Mães e pais</a:t>
              </a:r>
              <a:endParaRPr b="0" lang="pt-BR" sz="1700" spc="-1" strike="noStrike">
                <a:latin typeface="Arial"/>
              </a:endParaRPr>
            </a:p>
          </p:txBody>
        </p:sp>
        <p:sp>
          <p:nvSpPr>
            <p:cNvPr id="132" name="Google Shape;149;p3"/>
            <p:cNvSpPr/>
            <p:nvPr/>
          </p:nvSpPr>
          <p:spPr>
            <a:xfrm>
              <a:off x="9507600" y="1856880"/>
              <a:ext cx="156600" cy="353016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>
              <a:solidFill>
                <a:srgbClr val="167a5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" name="Google Shape;150;p3"/>
            <p:cNvSpPr/>
            <p:nvPr/>
          </p:nvSpPr>
          <p:spPr>
            <a:xfrm>
              <a:off x="9664560" y="4994640"/>
              <a:ext cx="1254960" cy="78408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00"/>
              </a:schemeClr>
            </a:solidFill>
            <a:ln w="12700">
              <a:solidFill>
                <a:srgbClr val="1a9a7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" name="Google Shape;151;p3"/>
            <p:cNvSpPr/>
            <p:nvPr/>
          </p:nvSpPr>
          <p:spPr>
            <a:xfrm>
              <a:off x="9687240" y="5017680"/>
              <a:ext cx="1208880" cy="738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34200" rIns="34200" tIns="22680" bIns="2268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pt-BR" sz="17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Formação</a:t>
              </a:r>
              <a:endParaRPr b="0" lang="pt-BR" sz="1700" spc="-1" strike="noStrike">
                <a:latin typeface="Arial"/>
              </a:endParaRPr>
            </a:p>
          </p:txBody>
        </p:sp>
        <p:sp>
          <p:nvSpPr>
            <p:cNvPr id="135" name="Google Shape;152;p3"/>
            <p:cNvSpPr/>
            <p:nvPr/>
          </p:nvSpPr>
          <p:spPr>
            <a:xfrm>
              <a:off x="9507600" y="1856880"/>
              <a:ext cx="156600" cy="451080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>
              <a:solidFill>
                <a:srgbClr val="167a5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6" name="Google Shape;153;p3"/>
            <p:cNvSpPr/>
            <p:nvPr/>
          </p:nvSpPr>
          <p:spPr>
            <a:xfrm>
              <a:off x="9664560" y="5975280"/>
              <a:ext cx="1254960" cy="78408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00"/>
              </a:schemeClr>
            </a:solidFill>
            <a:ln w="12700">
              <a:solidFill>
                <a:srgbClr val="1a9a7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7" name="Google Shape;154;p3"/>
            <p:cNvSpPr/>
            <p:nvPr/>
          </p:nvSpPr>
          <p:spPr>
            <a:xfrm>
              <a:off x="9687240" y="5998320"/>
              <a:ext cx="1208880" cy="738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34200" rIns="34200" tIns="22680" bIns="2268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pt-BR" sz="17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Emergencial</a:t>
              </a:r>
              <a:endParaRPr b="0" lang="pt-BR" sz="1700" spc="-1" strike="noStrike">
                <a:latin typeface="Arial"/>
              </a:endParaRPr>
            </a:p>
          </p:txBody>
        </p:sp>
        <p:sp>
          <p:nvSpPr>
            <p:cNvPr id="138" name="Google Shape;155;p3"/>
            <p:cNvSpPr/>
            <p:nvPr/>
          </p:nvSpPr>
          <p:spPr>
            <a:xfrm>
              <a:off x="9373680" y="1095120"/>
              <a:ext cx="1522800" cy="738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63000" rIns="63000" tIns="41760" bIns="4176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pt-BR" sz="3300" spc="-1" strike="noStrike">
                  <a:solidFill>
                    <a:srgbClr val="ffffff"/>
                  </a:solidFill>
                  <a:latin typeface="Calibri"/>
                  <a:ea typeface="Calibri"/>
                </a:rPr>
                <a:t>Auxílios</a:t>
              </a:r>
              <a:endParaRPr b="0" lang="pt-BR" sz="3300" spc="-1" strike="noStrike">
                <a:latin typeface="Arial"/>
              </a:endParaRPr>
            </a:p>
          </p:txBody>
        </p:sp>
        <p:sp>
          <p:nvSpPr>
            <p:cNvPr id="139" name="Google Shape;156;p3"/>
            <p:cNvSpPr/>
            <p:nvPr/>
          </p:nvSpPr>
          <p:spPr>
            <a:xfrm>
              <a:off x="7412400" y="1095120"/>
              <a:ext cx="1522800" cy="738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63000" rIns="63000" tIns="41760" bIns="4176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pt-BR" sz="3300" spc="-1" strike="noStrike">
                  <a:solidFill>
                    <a:srgbClr val="ffffff"/>
                  </a:solidFill>
                  <a:latin typeface="Calibri"/>
                  <a:ea typeface="Calibri"/>
                </a:rPr>
                <a:t>Serviços</a:t>
              </a:r>
              <a:endParaRPr b="0" lang="pt-BR" sz="33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62;p6"/>
          <p:cNvSpPr/>
          <p:nvPr/>
        </p:nvSpPr>
        <p:spPr>
          <a:xfrm>
            <a:off x="0" y="524196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1275">
            <a:solidFill>
              <a:srgbClr val="ffffff">
                <a:alpha val="88627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Google Shape;163;p6"/>
          <p:cNvSpPr/>
          <p:nvPr/>
        </p:nvSpPr>
        <p:spPr>
          <a:xfrm>
            <a:off x="0" y="613476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1275">
            <a:solidFill>
              <a:srgbClr val="ffffff">
                <a:alpha val="88627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Google Shape;164;p6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4CCC98BC-B722-4580-BB50-8690DB147C8A}" type="slidenum">
              <a:rPr b="0" lang="pt-BR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143" name="Google Shape;165;p6"/>
          <p:cNvSpPr/>
          <p:nvPr/>
        </p:nvSpPr>
        <p:spPr>
          <a:xfrm>
            <a:off x="815400" y="1248120"/>
            <a:ext cx="10560600" cy="526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457200" indent="-380520" algn="just">
              <a:lnSpc>
                <a:spcPct val="100000"/>
              </a:lnSpc>
              <a:buClr>
                <a:srgbClr val="000000"/>
              </a:buClr>
              <a:buFont typeface="Calibri"/>
              <a:buChar char="❏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Atendimento assistencial de enfermagem: verificação dos sinais vitais e glicemia, curativos, imobilizações, retiradas de pontos, administração de medicação com prescrição médica e atendimento de primeiros-socorros. 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457200" indent="-380520" algn="just">
              <a:lnSpc>
                <a:spcPct val="100000"/>
              </a:lnSpc>
              <a:buClr>
                <a:srgbClr val="000000"/>
              </a:buClr>
              <a:buFont typeface="Calibri"/>
              <a:buChar char="❏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Em casos mais graves: encaminhamento às unidades de saúde;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457200" indent="-380520" algn="just">
              <a:lnSpc>
                <a:spcPct val="100000"/>
              </a:lnSpc>
              <a:buClr>
                <a:srgbClr val="000000"/>
              </a:buClr>
              <a:buFont typeface="Calibri"/>
              <a:buChar char="❏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Destina-se à promoção da saúde com foco na Educação em Saúde;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457200" indent="-380520" algn="just">
              <a:lnSpc>
                <a:spcPct val="100000"/>
              </a:lnSpc>
              <a:buClr>
                <a:srgbClr val="000000"/>
              </a:buClr>
              <a:buFont typeface="Calibri"/>
              <a:buChar char="❏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Programa do Camisinha Card; Realização das campanhas de vacinação e doação de sangue;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457200" indent="-380520" algn="just">
              <a:lnSpc>
                <a:spcPct val="100000"/>
              </a:lnSpc>
              <a:buClr>
                <a:srgbClr val="000000"/>
              </a:buClr>
              <a:buFont typeface="Calibri"/>
              <a:buChar char="❏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Discussões de temas transversais no projeto - JUVENTUDES EM MOVIMENTO;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457200" indent="-380520" algn="just">
              <a:lnSpc>
                <a:spcPct val="100000"/>
              </a:lnSpc>
              <a:buClr>
                <a:srgbClr val="000000"/>
              </a:buClr>
              <a:buFont typeface="Calibri"/>
              <a:buChar char="❏"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Contatos: </a:t>
            </a:r>
            <a:r>
              <a:rPr b="1" lang="pt-BR" sz="2400" spc="-1" strike="noStrike" u="sng">
                <a:solidFill>
                  <a:srgbClr val="000000"/>
                </a:solidFill>
                <a:uFillTx/>
                <a:latin typeface="Calibri"/>
                <a:ea typeface="Calibri"/>
                <a:hlinkClick r:id="rId1"/>
              </a:rPr>
              <a:t>carolcedro@ifce.edu.br</a:t>
            </a: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 e </a:t>
            </a:r>
            <a:r>
              <a:rPr b="1" lang="pt-BR" sz="2400" spc="-1" strike="noStrike" u="sng">
                <a:solidFill>
                  <a:srgbClr val="000000"/>
                </a:solidFill>
                <a:uFillTx/>
                <a:latin typeface="Calibri"/>
                <a:ea typeface="Calibri"/>
                <a:hlinkClick r:id="rId2"/>
              </a:rPr>
              <a:t>lucelia.fernandes@ifce.edu.br</a:t>
            </a: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</p:txBody>
      </p:sp>
      <p:sp>
        <p:nvSpPr>
          <p:cNvPr id="144" name="Google Shape;166;p6"/>
          <p:cNvSpPr/>
          <p:nvPr/>
        </p:nvSpPr>
        <p:spPr>
          <a:xfrm>
            <a:off x="0" y="0"/>
            <a:ext cx="12191760" cy="992880"/>
          </a:xfrm>
          <a:prstGeom prst="rect">
            <a:avLst/>
          </a:prstGeom>
          <a:solidFill>
            <a:srgbClr val="15537e"/>
          </a:solidFill>
          <a:ln w="9525">
            <a:solidFill>
              <a:srgbClr val="556a6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pt-BR" sz="4400" spc="-1" strike="noStrike">
                <a:solidFill>
                  <a:srgbClr val="ffffff"/>
                </a:solidFill>
                <a:latin typeface="Calibri"/>
                <a:ea typeface="Calibri"/>
              </a:rPr>
              <a:t>Serviço de Enfermagem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45" name="Google Shape;167;p6"/>
          <p:cNvSpPr/>
          <p:nvPr/>
        </p:nvSpPr>
        <p:spPr>
          <a:xfrm>
            <a:off x="-475920" y="2599200"/>
            <a:ext cx="7410960" cy="39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73;p8"/>
          <p:cNvSpPr/>
          <p:nvPr/>
        </p:nvSpPr>
        <p:spPr>
          <a:xfrm>
            <a:off x="0" y="524196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1275">
            <a:solidFill>
              <a:srgbClr val="ffffff">
                <a:alpha val="88627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Google Shape;174;p8"/>
          <p:cNvSpPr/>
          <p:nvPr/>
        </p:nvSpPr>
        <p:spPr>
          <a:xfrm>
            <a:off x="0" y="613476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1275">
            <a:solidFill>
              <a:srgbClr val="ffffff">
                <a:alpha val="88627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Google Shape;175;p8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CCF36E9D-2EC4-43ED-BA16-F35094938B2B}" type="slidenum">
              <a:rPr b="0" lang="pt-BR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149" name="Google Shape;176;p8"/>
          <p:cNvSpPr/>
          <p:nvPr/>
        </p:nvSpPr>
        <p:spPr>
          <a:xfrm>
            <a:off x="405360" y="1179000"/>
            <a:ext cx="11372040" cy="534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43080" indent="-30456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</a:pPr>
            <a:r>
              <a:rPr b="0" lang="pt-BR" sz="2400" spc="-1" strike="noStrike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</a:rPr>
              <a:t>Planeja e executa as ações do Programa de Auxílios sob a forma de pecúnia;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343080" indent="-30456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</a:rPr>
              <a:t>Principais auxílios oferecidos (processos seletivos por meio de edital): transporte, moradia, discentes mães/pais, formação e emergencial;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457200" indent="-38052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</a:rPr>
              <a:t>Inscrição pelo Sistema Informatizado de Assistência Estudantil do IFCE (SisAE);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457200" indent="-38052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</a:rPr>
              <a:t>Acompanhamento do rendimento acadêmico dos estudantes contemplados com os auxílios estudantis;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151200" indent="-15084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Discussões de temas transversais no projeto - JUVENTUDES EM MOVIMENTO.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150" name="Google Shape;177;p8"/>
          <p:cNvSpPr/>
          <p:nvPr/>
        </p:nvSpPr>
        <p:spPr>
          <a:xfrm>
            <a:off x="0" y="0"/>
            <a:ext cx="12191760" cy="992880"/>
          </a:xfrm>
          <a:prstGeom prst="rect">
            <a:avLst/>
          </a:prstGeom>
          <a:solidFill>
            <a:srgbClr val="15537e"/>
          </a:solidFill>
          <a:ln w="9525">
            <a:solidFill>
              <a:srgbClr val="556a6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pt-BR" sz="4400" spc="-1" strike="noStrike">
                <a:solidFill>
                  <a:srgbClr val="ffffff"/>
                </a:solidFill>
                <a:latin typeface="Calibri"/>
                <a:ea typeface="Calibri"/>
              </a:rPr>
              <a:t>Serviço Social</a:t>
            </a:r>
            <a:endParaRPr b="0" lang="pt-BR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83;g1195872873b_0_0"/>
          <p:cNvSpPr/>
          <p:nvPr/>
        </p:nvSpPr>
        <p:spPr>
          <a:xfrm>
            <a:off x="0" y="524196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1275">
            <a:solidFill>
              <a:srgbClr val="ffffff">
                <a:alpha val="8863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Google Shape;184;g1195872873b_0_0"/>
          <p:cNvSpPr/>
          <p:nvPr/>
        </p:nvSpPr>
        <p:spPr>
          <a:xfrm>
            <a:off x="0" y="613476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1275">
            <a:solidFill>
              <a:srgbClr val="ffffff">
                <a:alpha val="8863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Google Shape;185;g1195872873b_0_0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572B4663-5ADE-4A8A-A787-9351727FB982}" type="slidenum">
              <a:rPr b="0" lang="pt-BR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154" name="Google Shape;186;g1195872873b_0_0"/>
          <p:cNvSpPr/>
          <p:nvPr/>
        </p:nvSpPr>
        <p:spPr>
          <a:xfrm>
            <a:off x="405360" y="1179000"/>
            <a:ext cx="11372040" cy="534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457200" indent="-38052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</a:pPr>
            <a:r>
              <a:rPr b="0" lang="pt-BR" sz="2400" spc="-1" strike="noStrike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</a:rPr>
              <a:t>Informações sobre a Assistência Estudantil no Campus por meio da página: 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2400" spc="-1" strike="noStrike" u="sng">
                <a:solidFill>
                  <a:srgbClr val="0563c1"/>
                </a:solidFill>
                <a:highlight>
                  <a:srgbClr val="ffffff"/>
                </a:highlight>
                <a:uFillTx/>
                <a:latin typeface="Calibri"/>
                <a:ea typeface="Calibri"/>
                <a:hlinkClick r:id="rId1"/>
              </a:rPr>
              <a:t>https://ifce.edu.br/maracanau/menu/assistencia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457200" indent="-38052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</a:rPr>
              <a:t>Acesso ao SISAE: 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2400" spc="-1" strike="noStrike" u="sng">
                <a:solidFill>
                  <a:srgbClr val="0563c1"/>
                </a:solidFill>
                <a:highlight>
                  <a:srgbClr val="ffffff"/>
                </a:highlight>
                <a:uFillTx/>
                <a:latin typeface="Calibri"/>
                <a:ea typeface="Calibri"/>
                <a:hlinkClick r:id="rId2"/>
              </a:rPr>
              <a:t>https://sisae.ifce.edu.br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457200" indent="-38052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</a:rPr>
              <a:t>Manual do aluno para o 1º acesso ao SISAE: 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2400" spc="-1" strike="noStrike" u="sng">
                <a:solidFill>
                  <a:srgbClr val="0563c1"/>
                </a:solidFill>
                <a:highlight>
                  <a:srgbClr val="ffffff"/>
                </a:highlight>
                <a:uFillTx/>
                <a:latin typeface="Calibri"/>
                <a:ea typeface="Calibri"/>
                <a:hlinkClick r:id="rId3"/>
              </a:rPr>
              <a:t>http://manuais.ifce.edu.br/guides/sisae/#a-conheca-o-sisae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457200" indent="-38052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</a:rPr>
              <a:t>Contato: servicosocial@maracanau.ifce.edu.br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</p:txBody>
      </p:sp>
      <p:sp>
        <p:nvSpPr>
          <p:cNvPr id="155" name="Google Shape;187;g1195872873b_0_0"/>
          <p:cNvSpPr/>
          <p:nvPr/>
        </p:nvSpPr>
        <p:spPr>
          <a:xfrm>
            <a:off x="0" y="0"/>
            <a:ext cx="12191760" cy="992880"/>
          </a:xfrm>
          <a:prstGeom prst="rect">
            <a:avLst/>
          </a:prstGeom>
          <a:solidFill>
            <a:srgbClr val="15537e"/>
          </a:solidFill>
          <a:ln w="9525">
            <a:solidFill>
              <a:srgbClr val="556a6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pt-BR" sz="4400" spc="-1" strike="noStrike">
                <a:solidFill>
                  <a:srgbClr val="ffffff"/>
                </a:solidFill>
                <a:latin typeface="Calibri"/>
                <a:ea typeface="Calibri"/>
              </a:rPr>
              <a:t>Serviço Social</a:t>
            </a:r>
            <a:endParaRPr b="0" lang="pt-BR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93;p5"/>
          <p:cNvSpPr/>
          <p:nvPr/>
        </p:nvSpPr>
        <p:spPr>
          <a:xfrm>
            <a:off x="0" y="524196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1275">
            <a:solidFill>
              <a:srgbClr val="ffffff">
                <a:alpha val="88627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Google Shape;194;p5"/>
          <p:cNvSpPr/>
          <p:nvPr/>
        </p:nvSpPr>
        <p:spPr>
          <a:xfrm>
            <a:off x="0" y="613476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1275">
            <a:solidFill>
              <a:srgbClr val="ffffff">
                <a:alpha val="88627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Google Shape;195;p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76A7A1B8-5F8E-4183-AFF2-7CF123792160}" type="slidenum">
              <a:rPr b="0" lang="pt-BR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159" name="Google Shape;196;p5"/>
          <p:cNvSpPr/>
          <p:nvPr/>
        </p:nvSpPr>
        <p:spPr>
          <a:xfrm>
            <a:off x="478440" y="1326240"/>
            <a:ext cx="11234520" cy="7497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marL="151200" indent="-15084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Serviço de Psicologia Escolar Educacional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151200" indent="-15084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Atendimento psicológico breve e de apoio a discentes;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151200" indent="-15084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Encaminhamento para rede de atenção psicossocial em caso de necessidade de psicoterapia clínica; 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151200" indent="-15084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Acompanhamento aos discentes em parceria com a equipe interdisciplinar e com os professores;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151200" indent="-15084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Discussões de temas transversais no projeto - JUVENTUDES EM MOVIMENTO; 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151200" indent="-15084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Contato: renata.alves@ifce.edu.br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343080" indent="-34272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</p:txBody>
      </p:sp>
      <p:sp>
        <p:nvSpPr>
          <p:cNvPr id="160" name="Google Shape;197;p5"/>
          <p:cNvSpPr/>
          <p:nvPr/>
        </p:nvSpPr>
        <p:spPr>
          <a:xfrm>
            <a:off x="0" y="76320"/>
            <a:ext cx="12191760" cy="992880"/>
          </a:xfrm>
          <a:prstGeom prst="rect">
            <a:avLst/>
          </a:prstGeom>
          <a:solidFill>
            <a:srgbClr val="15537e"/>
          </a:solidFill>
          <a:ln w="9525">
            <a:solidFill>
              <a:srgbClr val="556a6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pt-BR" sz="4400" spc="-1" strike="noStrike">
                <a:solidFill>
                  <a:srgbClr val="ffffff"/>
                </a:solidFill>
                <a:latin typeface="Calibri"/>
                <a:ea typeface="Calibri"/>
              </a:rPr>
              <a:t>Serviço de Psicologia</a:t>
            </a:r>
            <a:endParaRPr b="0" lang="pt-BR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203;p7"/>
          <p:cNvSpPr/>
          <p:nvPr/>
        </p:nvSpPr>
        <p:spPr>
          <a:xfrm>
            <a:off x="0" y="524196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1275">
            <a:solidFill>
              <a:srgbClr val="ffffff">
                <a:alpha val="88627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Google Shape;204;p7"/>
          <p:cNvSpPr/>
          <p:nvPr/>
        </p:nvSpPr>
        <p:spPr>
          <a:xfrm>
            <a:off x="0" y="613476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1275">
            <a:solidFill>
              <a:srgbClr val="ffffff">
                <a:alpha val="88627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Google Shape;205;p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4B1C44E2-60E8-42F1-9155-5C610341F6AB}" type="slidenum">
              <a:rPr b="0" lang="pt-BR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164" name="Google Shape;206;p7"/>
          <p:cNvSpPr/>
          <p:nvPr/>
        </p:nvSpPr>
        <p:spPr>
          <a:xfrm>
            <a:off x="396720" y="1290240"/>
            <a:ext cx="11398320" cy="543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Trabalha com alimentação escolar que é distribuída no campus, seguindo o que rege a Política Nacional de Alimentação Estudantil (PNAE).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Fiscalização e acompanhamento do Restaurante Acadêmico e dos lanches (alunos do período integral).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Planeja e executa ações: compra, recebimento, armazenamento, produção e distribuição dos alimentos.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Supervisiona a aplicação das boas práticas higiênicas e sanitárias.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Atua em programas de educação nutricional no projeto JUVENTUDES EM MOVIMENTO.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Contato: diego.bastos@ifce.edu.br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165" name="Google Shape;207;p7"/>
          <p:cNvSpPr/>
          <p:nvPr/>
        </p:nvSpPr>
        <p:spPr>
          <a:xfrm>
            <a:off x="0" y="0"/>
            <a:ext cx="12191760" cy="992880"/>
          </a:xfrm>
          <a:prstGeom prst="rect">
            <a:avLst/>
          </a:prstGeom>
          <a:solidFill>
            <a:srgbClr val="15537e"/>
          </a:solidFill>
          <a:ln w="9525">
            <a:solidFill>
              <a:srgbClr val="556a6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pt-BR" sz="4400" spc="-1" strike="noStrike">
                <a:solidFill>
                  <a:srgbClr val="ffffff"/>
                </a:solidFill>
                <a:latin typeface="Calibri"/>
                <a:ea typeface="Calibri"/>
              </a:rPr>
              <a:t>Serviço de Nutrição </a:t>
            </a:r>
            <a:endParaRPr b="0" lang="pt-BR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213;p11"/>
          <p:cNvSpPr/>
          <p:nvPr/>
        </p:nvSpPr>
        <p:spPr>
          <a:xfrm>
            <a:off x="0" y="524196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1275">
            <a:solidFill>
              <a:srgbClr val="ffffff">
                <a:alpha val="89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Google Shape;214;p11"/>
          <p:cNvSpPr/>
          <p:nvPr/>
        </p:nvSpPr>
        <p:spPr>
          <a:xfrm>
            <a:off x="0" y="613476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1275">
            <a:solidFill>
              <a:srgbClr val="ffffff">
                <a:alpha val="89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Google Shape;215;p11"/>
          <p:cNvSpPr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3008A990-4FD1-4EC7-96F9-10FF4BD2DFE3}" type="slidenum">
              <a:rPr b="0" lang="pt-BR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 b="0" lang="pt-BR" sz="1200" spc="-1" strike="noStrike">
              <a:latin typeface="Arial"/>
            </a:endParaRPr>
          </a:p>
        </p:txBody>
      </p:sp>
      <p:sp>
        <p:nvSpPr>
          <p:cNvPr id="169" name="Google Shape;216;p11"/>
          <p:cNvSpPr/>
          <p:nvPr/>
        </p:nvSpPr>
        <p:spPr>
          <a:xfrm>
            <a:off x="206280" y="1162440"/>
            <a:ext cx="11826720" cy="569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457200" indent="-367920">
              <a:lnSpc>
                <a:spcPct val="100000"/>
              </a:lnSpc>
              <a:buClr>
                <a:srgbClr val="000000"/>
              </a:buClr>
              <a:buFont typeface="Calibri"/>
              <a:buChar char="❏"/>
            </a:pPr>
            <a:r>
              <a:rPr b="0" lang="pt-BR" sz="2200" spc="-1" strike="noStrike">
                <a:solidFill>
                  <a:srgbClr val="000000"/>
                </a:solidFill>
                <a:latin typeface="Calibri"/>
                <a:ea typeface="Calibri"/>
              </a:rPr>
              <a:t>Principais serviços oferecidos pela biblioteca: empréstimo, renovação, devolução e reserva de livros. </a:t>
            </a:r>
            <a:r>
              <a:rPr b="1" lang="pt-BR" sz="2200" spc="-1" strike="noStrike">
                <a:solidFill>
                  <a:srgbClr val="000000"/>
                </a:solidFill>
                <a:latin typeface="Calibri"/>
                <a:ea typeface="Calibri"/>
              </a:rPr>
              <a:t>Regras gerais: </a:t>
            </a:r>
            <a:endParaRPr b="0" lang="pt-BR" sz="2200" spc="-1" strike="noStrike">
              <a:latin typeface="Arial"/>
            </a:endParaRPr>
          </a:p>
          <a:p>
            <a:pPr marL="457200">
              <a:lnSpc>
                <a:spcPct val="100000"/>
              </a:lnSpc>
              <a:tabLst>
                <a:tab algn="l" pos="0"/>
              </a:tabLst>
            </a:pPr>
            <a:r>
              <a:rPr b="0" lang="pt-BR" sz="2200" spc="-1" strike="noStrike">
                <a:solidFill>
                  <a:srgbClr val="000000"/>
                </a:solidFill>
                <a:latin typeface="Calibri"/>
                <a:ea typeface="Calibri"/>
              </a:rPr>
              <a:t>1. Empréstimo de até 5 livros pelo período de 15 dias para devolução, podendo renovar se não tiver fila de reserva; </a:t>
            </a:r>
            <a:endParaRPr b="0" lang="pt-BR" sz="2200" spc="-1" strike="noStrike">
              <a:latin typeface="Arial"/>
            </a:endParaRPr>
          </a:p>
          <a:p>
            <a:pPr marL="457200">
              <a:lnSpc>
                <a:spcPct val="100000"/>
              </a:lnSpc>
              <a:tabLst>
                <a:tab algn="l" pos="0"/>
              </a:tabLst>
            </a:pPr>
            <a:r>
              <a:rPr b="0" lang="pt-BR" sz="2200" spc="-1" strike="noStrike">
                <a:solidFill>
                  <a:srgbClr val="000000"/>
                </a:solidFill>
                <a:latin typeface="Calibri"/>
                <a:ea typeface="Calibri"/>
              </a:rPr>
              <a:t>2. Multas: dias de atraso = dias de suspensão do empréstimo.</a:t>
            </a:r>
            <a:endParaRPr b="0" lang="pt-BR" sz="2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pt-BR" sz="2200" spc="-1" strike="noStrike">
              <a:latin typeface="Arial"/>
            </a:endParaRPr>
          </a:p>
          <a:p>
            <a:pPr marL="457200" indent="-367920" algn="just">
              <a:lnSpc>
                <a:spcPct val="100000"/>
              </a:lnSpc>
              <a:buClr>
                <a:srgbClr val="000000"/>
              </a:buClr>
              <a:buFont typeface="Calibri"/>
              <a:buChar char="❏"/>
              <a:tabLst>
                <a:tab algn="l" pos="0"/>
              </a:tabLst>
            </a:pPr>
            <a:r>
              <a:rPr b="0" lang="pt-BR" sz="2200" spc="-1" strike="noStrike">
                <a:solidFill>
                  <a:srgbClr val="000000"/>
                </a:solidFill>
                <a:latin typeface="Calibri"/>
                <a:ea typeface="Calibri"/>
              </a:rPr>
              <a:t>            </a:t>
            </a:r>
            <a:endParaRPr b="0" lang="pt-BR" sz="22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2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22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2200" spc="-1" strike="noStrike">
              <a:latin typeface="Arial"/>
            </a:endParaRPr>
          </a:p>
          <a:p>
            <a:pPr marL="457200" indent="-367920" algn="just">
              <a:lnSpc>
                <a:spcPct val="100000"/>
              </a:lnSpc>
              <a:buClr>
                <a:srgbClr val="000000"/>
              </a:buClr>
              <a:buFont typeface="Calibri"/>
              <a:buChar char="❏"/>
              <a:tabLst>
                <a:tab algn="l" pos="0"/>
              </a:tabLst>
            </a:pPr>
            <a:r>
              <a:rPr b="0" lang="pt-BR" sz="2200" spc="-1" strike="noStrike">
                <a:solidFill>
                  <a:srgbClr val="000000"/>
                </a:solidFill>
                <a:latin typeface="Calibri"/>
                <a:ea typeface="Calibri"/>
              </a:rPr>
              <a:t>Treinamentos dos serviços ofertados.</a:t>
            </a:r>
            <a:endParaRPr b="0" lang="pt-BR" sz="2200" spc="-1" strike="noStrike">
              <a:latin typeface="Arial"/>
            </a:endParaRPr>
          </a:p>
        </p:txBody>
      </p:sp>
      <p:sp>
        <p:nvSpPr>
          <p:cNvPr id="170" name="Google Shape;217;p11"/>
          <p:cNvSpPr/>
          <p:nvPr/>
        </p:nvSpPr>
        <p:spPr>
          <a:xfrm>
            <a:off x="0" y="0"/>
            <a:ext cx="12191760" cy="992880"/>
          </a:xfrm>
          <a:prstGeom prst="rect">
            <a:avLst/>
          </a:prstGeom>
          <a:solidFill>
            <a:srgbClr val="15537e"/>
          </a:solidFill>
          <a:ln w="9525">
            <a:solidFill>
              <a:srgbClr val="556a6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pt-BR" sz="4400" spc="-1" strike="noStrike">
                <a:solidFill>
                  <a:srgbClr val="ffffff"/>
                </a:solidFill>
                <a:latin typeface="Calibri"/>
                <a:ea typeface="Calibri"/>
              </a:rPr>
              <a:t>Biblioteca</a:t>
            </a:r>
            <a:endParaRPr b="0" lang="pt-BR" sz="4400" spc="-1" strike="noStrike">
              <a:latin typeface="Arial"/>
            </a:endParaRPr>
          </a:p>
        </p:txBody>
      </p:sp>
      <p:pic>
        <p:nvPicPr>
          <p:cNvPr id="171" name="Google Shape;218;p11" descr=""/>
          <p:cNvPicPr/>
          <p:nvPr/>
        </p:nvPicPr>
        <p:blipFill>
          <a:blip r:embed="rId1"/>
          <a:stretch/>
        </p:blipFill>
        <p:spPr>
          <a:xfrm>
            <a:off x="0" y="0"/>
            <a:ext cx="2042280" cy="992880"/>
          </a:xfrm>
          <a:prstGeom prst="rect">
            <a:avLst/>
          </a:prstGeom>
          <a:ln w="0">
            <a:noFill/>
          </a:ln>
        </p:spPr>
      </p:pic>
      <p:pic>
        <p:nvPicPr>
          <p:cNvPr id="172" name="Google Shape;219;p11" descr=""/>
          <p:cNvPicPr/>
          <p:nvPr/>
        </p:nvPicPr>
        <p:blipFill>
          <a:blip r:embed="rId2"/>
          <a:stretch/>
        </p:blipFill>
        <p:spPr>
          <a:xfrm>
            <a:off x="794880" y="4218120"/>
            <a:ext cx="2190240" cy="742680"/>
          </a:xfrm>
          <a:prstGeom prst="rect">
            <a:avLst/>
          </a:prstGeom>
          <a:ln w="0">
            <a:noFill/>
          </a:ln>
        </p:spPr>
      </p:pic>
      <p:pic>
        <p:nvPicPr>
          <p:cNvPr id="173" name="Google Shape;220;p11" descr=""/>
          <p:cNvPicPr/>
          <p:nvPr/>
        </p:nvPicPr>
        <p:blipFill>
          <a:blip r:embed="rId3"/>
          <a:stretch/>
        </p:blipFill>
        <p:spPr>
          <a:xfrm>
            <a:off x="794880" y="5220720"/>
            <a:ext cx="2571480" cy="742680"/>
          </a:xfrm>
          <a:prstGeom prst="rect">
            <a:avLst/>
          </a:prstGeom>
          <a:ln w="0">
            <a:noFill/>
          </a:ln>
        </p:spPr>
      </p:pic>
      <p:pic>
        <p:nvPicPr>
          <p:cNvPr id="174" name="Google Shape;221;p11" descr=""/>
          <p:cNvPicPr/>
          <p:nvPr/>
        </p:nvPicPr>
        <p:blipFill>
          <a:blip r:embed="rId4"/>
          <a:srcRect l="71611" t="11456" r="20270" b="80204"/>
          <a:stretch/>
        </p:blipFill>
        <p:spPr>
          <a:xfrm>
            <a:off x="794880" y="3168360"/>
            <a:ext cx="1430280" cy="826200"/>
          </a:xfrm>
          <a:prstGeom prst="rect">
            <a:avLst/>
          </a:prstGeom>
          <a:ln w="0">
            <a:noFill/>
          </a:ln>
        </p:spPr>
      </p:pic>
      <p:sp>
        <p:nvSpPr>
          <p:cNvPr id="175" name="Google Shape;222;p11"/>
          <p:cNvSpPr/>
          <p:nvPr/>
        </p:nvSpPr>
        <p:spPr>
          <a:xfrm>
            <a:off x="2463480" y="3133080"/>
            <a:ext cx="9161280" cy="85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2200" spc="-1" strike="noStrike">
                <a:solidFill>
                  <a:srgbClr val="000000"/>
                </a:solidFill>
                <a:latin typeface="Calibri"/>
                <a:ea typeface="Calibri"/>
              </a:rPr>
              <a:t>Sistema de gerenciamento da biblioteca (empréstimo, devolução, reserva, etc.)</a:t>
            </a:r>
            <a:endParaRPr b="0" lang="pt-BR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2200" spc="-1" strike="noStrike">
                <a:solidFill>
                  <a:srgbClr val="000000"/>
                </a:solidFill>
                <a:latin typeface="Calibri"/>
                <a:ea typeface="Calibri"/>
              </a:rPr>
              <a:t>Necessário cadastramento na biblioteca.</a:t>
            </a:r>
            <a:endParaRPr b="0" lang="pt-BR" sz="2200" spc="-1" strike="noStrike">
              <a:latin typeface="Arial"/>
            </a:endParaRPr>
          </a:p>
        </p:txBody>
      </p:sp>
      <p:sp>
        <p:nvSpPr>
          <p:cNvPr id="176" name="Google Shape;223;p11"/>
          <p:cNvSpPr/>
          <p:nvPr/>
        </p:nvSpPr>
        <p:spPr>
          <a:xfrm>
            <a:off x="3156120" y="4187520"/>
            <a:ext cx="8197560" cy="85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2200" spc="-1" strike="noStrike">
                <a:solidFill>
                  <a:srgbClr val="000000"/>
                </a:solidFill>
                <a:latin typeface="Calibri"/>
                <a:ea typeface="Calibri"/>
              </a:rPr>
              <a:t>Plataforma virtual de livros digitais.</a:t>
            </a:r>
            <a:endParaRPr b="0" lang="pt-BR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2200" spc="-1" strike="noStrike">
                <a:solidFill>
                  <a:srgbClr val="000000"/>
                </a:solidFill>
                <a:latin typeface="Calibri"/>
                <a:ea typeface="Calibri"/>
              </a:rPr>
              <a:t>Necessário senha SUAP e cadastramento na plataforma.</a:t>
            </a:r>
            <a:endParaRPr b="0" lang="pt-BR" sz="2200" spc="-1" strike="noStrike">
              <a:latin typeface="Arial"/>
            </a:endParaRPr>
          </a:p>
        </p:txBody>
      </p:sp>
      <p:sp>
        <p:nvSpPr>
          <p:cNvPr id="177" name="Google Shape;224;p11"/>
          <p:cNvSpPr/>
          <p:nvPr/>
        </p:nvSpPr>
        <p:spPr>
          <a:xfrm>
            <a:off x="3661920" y="5257440"/>
            <a:ext cx="7962840" cy="85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2200" spc="-1" strike="noStrike">
                <a:solidFill>
                  <a:srgbClr val="000000"/>
                </a:solidFill>
                <a:latin typeface="Calibri"/>
                <a:ea typeface="Calibri"/>
              </a:rPr>
              <a:t>Portal de Periódicos CAPES: revistas e bases de dados científicas.</a:t>
            </a:r>
            <a:endParaRPr b="0" lang="pt-BR" sz="22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2200" spc="-1" strike="noStrike">
                <a:solidFill>
                  <a:srgbClr val="000000"/>
                </a:solidFill>
                <a:latin typeface="Calibri"/>
                <a:ea typeface="Calibri"/>
              </a:rPr>
              <a:t>Acesso ilimitado no campus.</a:t>
            </a:r>
            <a:endParaRPr b="0" lang="pt-BR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230;p12"/>
          <p:cNvSpPr/>
          <p:nvPr/>
        </p:nvSpPr>
        <p:spPr>
          <a:xfrm>
            <a:off x="0" y="524196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1275">
            <a:solidFill>
              <a:srgbClr val="ffffff">
                <a:alpha val="88627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Google Shape;231;p12"/>
          <p:cNvSpPr/>
          <p:nvPr/>
        </p:nvSpPr>
        <p:spPr>
          <a:xfrm>
            <a:off x="0" y="613476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41275">
            <a:solidFill>
              <a:srgbClr val="ffffff">
                <a:alpha val="88627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Google Shape;232;p12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EB5F09E0-9C35-4E92-B2C3-8287A648E605}" type="slidenum">
              <a:rPr b="0" lang="pt-BR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181" name="Google Shape;233;p12"/>
          <p:cNvSpPr/>
          <p:nvPr/>
        </p:nvSpPr>
        <p:spPr>
          <a:xfrm>
            <a:off x="226440" y="1271520"/>
            <a:ext cx="11811240" cy="527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marL="151200" indent="-15084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Objetivo: quebra das barreiras arquitetônicas, tecnológicas, educacionais e atitudinais. </a:t>
            </a:r>
            <a:endParaRPr b="0" lang="pt-BR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151200" indent="-15084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Promover o acesso, a permanência e o êxito de estudantes PNE.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151200" indent="-15084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Qual o público alvo: pessoas com deficiência (auditiva, física, intelectual, visual); transtorno do espectro autista (TEA) e altas habilidades (superdotação).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151200" indent="-15084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Promoção e ações com foco na acessibilidade: 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Projetos: Libras (TILSP); IFCE Inclusivo; Tutoria Napne; Grupo de estudos e pesquisas sobre educação inclusiva; </a:t>
            </a:r>
            <a:endParaRPr b="0" lang="pt-BR" sz="2400" spc="-1" strike="noStrike">
              <a:latin typeface="Arial"/>
            </a:endParaRPr>
          </a:p>
          <a:p>
            <a:pPr marL="151200" indent="-15084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Suporte à gestão sobre acessibilidade instrumental e arquitetônica.</a:t>
            </a:r>
            <a:endParaRPr b="0" lang="pt-BR" sz="24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151200" indent="-150840" algn="just">
              <a:lnSpc>
                <a:spcPct val="100000"/>
              </a:lnSpc>
              <a:buClr>
                <a:srgbClr val="000000"/>
              </a:buClr>
              <a:buFont typeface="Calibri"/>
              <a:buChar char="❑"/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pt-BR" sz="2400" spc="-1" strike="noStrike">
                <a:solidFill>
                  <a:srgbClr val="000000"/>
                </a:solidFill>
                <a:latin typeface="Calibri"/>
                <a:ea typeface="Calibri"/>
              </a:rPr>
              <a:t>T</a:t>
            </a:r>
            <a:r>
              <a:rPr b="0" lang="pt-BR" sz="2400" spc="-1" strike="noStrike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</a:rPr>
              <a:t>elefone: (85) 3512-8754; e-mail: </a:t>
            </a:r>
            <a:r>
              <a:rPr b="0" lang="pt-BR" sz="2400" spc="-1" strike="noStrike" u="sng">
                <a:solidFill>
                  <a:srgbClr val="0563c1"/>
                </a:solidFill>
                <a:highlight>
                  <a:srgbClr val="ffffff"/>
                </a:highlight>
                <a:uFillTx/>
                <a:latin typeface="Calibri"/>
                <a:ea typeface="Calibri"/>
                <a:hlinkClick r:id="rId1"/>
              </a:rPr>
              <a:t>napne.maracanau@ifce.edu.br</a:t>
            </a:r>
            <a:endParaRPr b="0" lang="pt-BR" sz="2400" spc="-1" strike="noStrike">
              <a:latin typeface="Arial"/>
            </a:endParaRPr>
          </a:p>
          <a:p>
            <a:pPr marL="22860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 marL="2286000" algn="just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</p:txBody>
      </p:sp>
      <p:sp>
        <p:nvSpPr>
          <p:cNvPr id="182" name="Google Shape;234;p12"/>
          <p:cNvSpPr/>
          <p:nvPr/>
        </p:nvSpPr>
        <p:spPr>
          <a:xfrm>
            <a:off x="0" y="76320"/>
            <a:ext cx="12191760" cy="992880"/>
          </a:xfrm>
          <a:prstGeom prst="rect">
            <a:avLst/>
          </a:prstGeom>
          <a:solidFill>
            <a:srgbClr val="15537e"/>
          </a:solidFill>
          <a:ln w="9525">
            <a:solidFill>
              <a:srgbClr val="556a6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 fontScale="83000"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pt-BR" sz="4400" spc="-1" strike="noStrike">
                <a:solidFill>
                  <a:srgbClr val="ffffff"/>
                </a:solidFill>
                <a:latin typeface="Calibri"/>
                <a:ea typeface="Calibri"/>
              </a:rPr>
              <a:t>Núcleo de Acessibilidade às Pessoas com </a:t>
            </a:r>
            <a:endParaRPr b="0" lang="pt-BR" sz="4400" spc="-1" strike="noStrike">
              <a:latin typeface="Arial"/>
            </a:endParaRPr>
          </a:p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pt-BR" sz="4400" spc="-1" strike="noStrike">
                <a:solidFill>
                  <a:srgbClr val="ffffff"/>
                </a:solidFill>
                <a:latin typeface="Calibri"/>
                <a:ea typeface="Calibri"/>
              </a:rPr>
              <a:t>Necessidades Educacionais Específicas (NAPNE)</a:t>
            </a:r>
            <a:endParaRPr b="0" lang="pt-BR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LibreOffice/7.1.5.2$Windows_X86_64 LibreOffice_project/85f04e9f809797b8199d13c421bd8a2b025d52b5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cp:revision>0</cp:revision>
  <dc:subject/>
  <dc:title/>
</cp:coreProperties>
</file>