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309" r:id="rId3"/>
    <p:sldId id="312" r:id="rId4"/>
    <p:sldId id="310" r:id="rId5"/>
    <p:sldId id="263" r:id="rId6"/>
    <p:sldId id="311" r:id="rId7"/>
    <p:sldId id="313" r:id="rId8"/>
    <p:sldId id="314" r:id="rId9"/>
    <p:sldId id="325" r:id="rId10"/>
    <p:sldId id="328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6" r:id="rId21"/>
    <p:sldId id="327" r:id="rId22"/>
    <p:sldId id="292" r:id="rId23"/>
    <p:sldId id="329" r:id="rId24"/>
    <p:sldId id="283" r:id="rId25"/>
    <p:sldId id="291" r:id="rId26"/>
    <p:sldId id="324" r:id="rId2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59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15EFA-D5F3-40AA-9E7C-E3405EB24CB1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B02ED-1747-4753-B452-64F7E2D4E4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5242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t>14/06/2023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m relacionada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46"/>
          <a:stretch/>
        </p:blipFill>
        <p:spPr bwMode="auto">
          <a:xfrm>
            <a:off x="0" y="6195954"/>
            <a:ext cx="9175607" cy="6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2" t="23173" r="19698" b="20759"/>
          <a:stretch/>
        </p:blipFill>
        <p:spPr bwMode="auto">
          <a:xfrm>
            <a:off x="7020272" y="186174"/>
            <a:ext cx="1951953" cy="110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08" y="106"/>
            <a:ext cx="9175607" cy="685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2" t="23173" r="19698" b="20759"/>
          <a:stretch/>
        </p:blipFill>
        <p:spPr bwMode="auto">
          <a:xfrm>
            <a:off x="788236" y="1292825"/>
            <a:ext cx="7535917" cy="4272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322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2E3C9F-3813-5D94-01C8-3F43D1D98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Ações afirmativas e de reparação:</a:t>
            </a:r>
            <a:br>
              <a:rPr lang="pt-BR" b="0" dirty="0">
                <a:effectLst/>
              </a:rPr>
            </a:br>
            <a:br>
              <a:rPr lang="pt-BR" dirty="0"/>
            </a:br>
            <a:endParaRPr lang="pt-BR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D85DC6A2-07A6-509F-E26D-081C6ED8C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1DEADDA-D7FD-9920-C5A8-4EA9F32826EE}"/>
              </a:ext>
            </a:extLst>
          </p:cNvPr>
          <p:cNvSpPr txBox="1"/>
          <p:nvPr/>
        </p:nvSpPr>
        <p:spPr>
          <a:xfrm>
            <a:off x="2294021" y="3248344"/>
            <a:ext cx="4588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dirty="0">
                <a:effectLst/>
              </a:rPr>
              <a:t> 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7AD3C87-9CFD-5668-74CE-79E2FA9520E6}"/>
              </a:ext>
            </a:extLst>
          </p:cNvPr>
          <p:cNvSpPr txBox="1"/>
          <p:nvPr/>
        </p:nvSpPr>
        <p:spPr>
          <a:xfrm>
            <a:off x="2294021" y="3248344"/>
            <a:ext cx="4588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dirty="0">
                <a:effectLst/>
              </a:rPr>
              <a:t> </a:t>
            </a:r>
            <a:endParaRPr lang="pt-BR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80678B0-FB04-B6E3-CD5F-8A149982CC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825" t="26189" r="23226" b="24787"/>
          <a:stretch/>
        </p:blipFill>
        <p:spPr>
          <a:xfrm>
            <a:off x="251520" y="0"/>
            <a:ext cx="8892480" cy="6126163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A9B1CBE7-A2F8-22AD-C853-C8A92D803042}"/>
              </a:ext>
            </a:extLst>
          </p:cNvPr>
          <p:cNvSpPr/>
          <p:nvPr/>
        </p:nvSpPr>
        <p:spPr>
          <a:xfrm>
            <a:off x="6732240" y="5517232"/>
            <a:ext cx="2160240" cy="6089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8312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0E3A27DC-9755-9BD2-FE9F-3C6739155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16383" r="13775" b="6580"/>
          <a:stretch/>
        </p:blipFill>
        <p:spPr>
          <a:xfrm>
            <a:off x="0" y="1448778"/>
            <a:ext cx="9144000" cy="54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02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72AE55D-12D3-C7EC-2DA3-800E76EB3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0" t="19185" r="14563" b="6579"/>
          <a:stretch/>
        </p:blipFill>
        <p:spPr>
          <a:xfrm>
            <a:off x="34207" y="1340768"/>
            <a:ext cx="9109793" cy="475252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39BC8D32-21FC-2747-8EBD-040899401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2576" y="404664"/>
            <a:ext cx="8229600" cy="1143000"/>
          </a:xfrm>
        </p:spPr>
        <p:txBody>
          <a:bodyPr/>
          <a:lstStyle/>
          <a:p>
            <a:r>
              <a:rPr lang="pt-BR" dirty="0"/>
              <a:t>LEMBRANÇAS DE INFÂNCIA</a:t>
            </a:r>
          </a:p>
        </p:txBody>
      </p:sp>
    </p:spTree>
    <p:extLst>
      <p:ext uri="{BB962C8B-B14F-4D97-AF65-F5344CB8AC3E}">
        <p14:creationId xmlns:p14="http://schemas.microsoft.com/office/powerpoint/2010/main" val="2032005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446D23D-7309-7345-D246-539E779FD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05B2FC0-B8EF-E611-B8DA-6D59721A0F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8" t="19185" r="13775" b="6579"/>
          <a:stretch/>
        </p:blipFill>
        <p:spPr>
          <a:xfrm>
            <a:off x="1815" y="1441375"/>
            <a:ext cx="9142185" cy="468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69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D8BAE1E-CF07-A235-40EE-B23DFBB67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52" t="16542" r="13325" b="5500"/>
          <a:stretch/>
        </p:blipFill>
        <p:spPr>
          <a:xfrm>
            <a:off x="2032" y="1484784"/>
            <a:ext cx="9141968" cy="4601702"/>
          </a:xfrm>
        </p:spPr>
      </p:pic>
    </p:spTree>
    <p:extLst>
      <p:ext uri="{BB962C8B-B14F-4D97-AF65-F5344CB8AC3E}">
        <p14:creationId xmlns:p14="http://schemas.microsoft.com/office/powerpoint/2010/main" val="3507563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A10B9F-EF62-AA1E-7E7E-600805DF5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AB3329C-C84B-3E27-2BB4-73024AC68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8" t="17785" r="13775" b="5179"/>
          <a:stretch/>
        </p:blipFill>
        <p:spPr>
          <a:xfrm>
            <a:off x="0" y="1448779"/>
            <a:ext cx="9144000" cy="467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02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252D23-AA9C-0BF4-C0B9-62FDCAE59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532A0DC-113A-46EC-004B-E2811B707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16383" r="13775" b="6580"/>
          <a:stretch/>
        </p:blipFill>
        <p:spPr>
          <a:xfrm>
            <a:off x="0" y="1448779"/>
            <a:ext cx="9144000" cy="54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70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A7F35F-378A-E6FC-C518-32ECF44F2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FFEBC89-93C0-7EF3-04E1-BCB3A265B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17784" r="13775" b="6580"/>
          <a:stretch/>
        </p:blipFill>
        <p:spPr>
          <a:xfrm>
            <a:off x="0" y="1369367"/>
            <a:ext cx="9144000" cy="475679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6B2FD38-C697-0870-6E7A-386B4369F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6552" y="445132"/>
            <a:ext cx="8229600" cy="1143000"/>
          </a:xfrm>
        </p:spPr>
        <p:txBody>
          <a:bodyPr/>
          <a:lstStyle/>
          <a:p>
            <a:r>
              <a:rPr lang="pt-BR" dirty="0"/>
              <a:t>RODA NEGRADA</a:t>
            </a:r>
          </a:p>
        </p:txBody>
      </p:sp>
    </p:spTree>
    <p:extLst>
      <p:ext uri="{BB962C8B-B14F-4D97-AF65-F5344CB8AC3E}">
        <p14:creationId xmlns:p14="http://schemas.microsoft.com/office/powerpoint/2010/main" val="3495625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281A5B-DEB8-C29A-5DBD-0B3573104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148B531-C54B-AA74-9C82-E9C79247C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17785" r="12988" b="5179"/>
          <a:stretch/>
        </p:blipFill>
        <p:spPr>
          <a:xfrm>
            <a:off x="0" y="1448779"/>
            <a:ext cx="9144000" cy="54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41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26D902-B94C-48C1-AA6E-3276FB2BA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D69CD3E-AA92-5D66-7950-30864F8FD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16384" r="13775" b="5178"/>
          <a:stretch/>
        </p:blipFill>
        <p:spPr>
          <a:xfrm>
            <a:off x="0" y="1412775"/>
            <a:ext cx="9144000" cy="471338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2876C1A-E93A-C525-7731-2FECD0219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6552" y="445132"/>
            <a:ext cx="8229600" cy="1143000"/>
          </a:xfrm>
        </p:spPr>
        <p:txBody>
          <a:bodyPr/>
          <a:lstStyle/>
          <a:p>
            <a:r>
              <a:rPr lang="pt-BR" dirty="0"/>
              <a:t>RODA INDÍGENA</a:t>
            </a:r>
          </a:p>
        </p:txBody>
      </p:sp>
    </p:spTree>
    <p:extLst>
      <p:ext uri="{BB962C8B-B14F-4D97-AF65-F5344CB8AC3E}">
        <p14:creationId xmlns:p14="http://schemas.microsoft.com/office/powerpoint/2010/main" val="172488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71238" y="2477130"/>
            <a:ext cx="62727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latin typeface="Candara" pitchFamily="34" charset="0"/>
              </a:rPr>
              <a:t>Contextualização</a:t>
            </a:r>
          </a:p>
        </p:txBody>
      </p:sp>
      <p:pic>
        <p:nvPicPr>
          <p:cNvPr id="56322" name="Picture 2" descr="Resultado de imagem para estampa et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78" y="2457985"/>
            <a:ext cx="2915816" cy="104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794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281A5B-DEB8-C29A-5DBD-0B3573104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148B531-C54B-AA74-9C82-E9C79247C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17785" r="12988" b="5179"/>
          <a:stretch/>
        </p:blipFill>
        <p:spPr>
          <a:xfrm>
            <a:off x="0" y="1448779"/>
            <a:ext cx="9144000" cy="540922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C3E667A-4386-1D55-9336-669294263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99" t="44044" r="47048" b="41042"/>
          <a:stretch/>
        </p:blipFill>
        <p:spPr>
          <a:xfrm>
            <a:off x="5868144" y="3212976"/>
            <a:ext cx="360040" cy="115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11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C98EAD-DE8A-19BC-A783-8CE0F68D0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0568" y="175018"/>
            <a:ext cx="8229600" cy="1143000"/>
          </a:xfrm>
        </p:spPr>
        <p:txBody>
          <a:bodyPr/>
          <a:lstStyle/>
          <a:p>
            <a:r>
              <a:rPr lang="pt-BR" sz="4400" dirty="0">
                <a:latin typeface="Candara" pitchFamily="34" charset="0"/>
              </a:rPr>
              <a:t>Momentos formativos entre pares</a:t>
            </a:r>
            <a:endParaRPr lang="pt-BR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E464FC8-310B-434E-1203-33C185284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50" t="19185" r="14563" b="6579"/>
          <a:stretch/>
        </p:blipFill>
        <p:spPr>
          <a:xfrm>
            <a:off x="457200" y="1614881"/>
            <a:ext cx="8229600" cy="449660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B1A2294-4513-1498-68ED-60747A493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3" t="23388" r="58663" b="50000"/>
          <a:stretch/>
        </p:blipFill>
        <p:spPr>
          <a:xfrm>
            <a:off x="485437" y="1772816"/>
            <a:ext cx="2952328" cy="2750223"/>
          </a:xfrm>
          <a:prstGeom prst="ellipse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73313AA-5850-D536-BF9A-DAEF05D3CF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01" t="27590" r="42125" b="14713"/>
          <a:stretch/>
        </p:blipFill>
        <p:spPr>
          <a:xfrm>
            <a:off x="5706233" y="1614881"/>
            <a:ext cx="2952329" cy="2966248"/>
          </a:xfrm>
          <a:prstGeom prst="ellipse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7F72244-54C3-BD37-D80E-356894A788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887" t="33192" r="44488" b="31792"/>
          <a:stretch/>
        </p:blipFill>
        <p:spPr>
          <a:xfrm>
            <a:off x="3131840" y="3429000"/>
            <a:ext cx="2736304" cy="251541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70633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91344" y="233372"/>
            <a:ext cx="5832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  <a:latin typeface="Candara" pitchFamily="34" charset="0"/>
              </a:rPr>
              <a:t>Demandas </a:t>
            </a:r>
            <a:r>
              <a:rPr lang="pt-BR" sz="3200" b="1" dirty="0" err="1">
                <a:solidFill>
                  <a:srgbClr val="C00000"/>
                </a:solidFill>
                <a:latin typeface="Candara" pitchFamily="34" charset="0"/>
              </a:rPr>
              <a:t>Neabi</a:t>
            </a:r>
            <a:r>
              <a:rPr lang="pt-BR" sz="3200" b="1" dirty="0">
                <a:solidFill>
                  <a:srgbClr val="C00000"/>
                </a:solidFill>
                <a:latin typeface="Candara" pitchFamily="34" charset="0"/>
              </a:rPr>
              <a:t> Acaraú 2022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101135"/>
            <a:ext cx="73448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pt-BR" sz="2400" dirty="0">
                <a:latin typeface="Candara" pitchFamily="34" charset="0"/>
              </a:rPr>
              <a:t>Participação na comissão de Heteroidentificação;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 sz="2400" dirty="0">
                <a:latin typeface="Candara" pitchFamily="34" charset="0"/>
              </a:rPr>
              <a:t>Inclusão na Caravana Afro;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 sz="2400" dirty="0">
                <a:latin typeface="Candara" pitchFamily="34" charset="0"/>
              </a:rPr>
              <a:t>Apresentação da Cartilha: "Povo Tremembé e Remanescentes de Quilombo vivendo em Acaraú: Histórias de Luta por Direitos e Reconhecimento”;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 sz="2400" dirty="0">
                <a:latin typeface="Candara" pitchFamily="34" charset="0"/>
              </a:rPr>
              <a:t>Roda Negrada- transcrição das lives;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 sz="2400" dirty="0">
                <a:latin typeface="Candara" pitchFamily="34" charset="0"/>
              </a:rPr>
              <a:t>Roda indígena - transcrição das lives;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 sz="2400" dirty="0">
                <a:latin typeface="Candara" pitchFamily="34" charset="0"/>
              </a:rPr>
              <a:t>Momentos formativos entre pares;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 sz="2400" dirty="0">
                <a:solidFill>
                  <a:srgbClr val="262626"/>
                </a:solidFill>
                <a:latin typeface="-apple-system"/>
              </a:rPr>
              <a:t>O</a:t>
            </a:r>
            <a:r>
              <a:rPr lang="pt-BR" sz="2400" b="0" i="0" dirty="0">
                <a:solidFill>
                  <a:srgbClr val="262626"/>
                </a:solidFill>
                <a:effectLst/>
                <a:latin typeface="-apple-system"/>
              </a:rPr>
              <a:t>ficina Re(ações) necessárias;</a:t>
            </a:r>
            <a:endParaRPr lang="pt-BR" sz="2400" dirty="0">
              <a:latin typeface="Candara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pt-BR" sz="2400" dirty="0">
                <a:latin typeface="Candara" pitchFamily="34" charset="0"/>
              </a:rPr>
              <a:t>Ação de cidadania na minha comunidade;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 sz="2400" dirty="0">
                <a:latin typeface="Candara" pitchFamily="34" charset="0"/>
              </a:rPr>
              <a:t>Cine debate.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400" dirty="0">
              <a:latin typeface="Candara" pitchFamily="34" charset="0"/>
            </a:endParaRPr>
          </a:p>
        </p:txBody>
      </p:sp>
      <p:pic>
        <p:nvPicPr>
          <p:cNvPr id="44034" name="Picture 2" descr="Resultado de imagem para semente no solo mão neg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602" y="3353620"/>
            <a:ext cx="30480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696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E772D57E-9D94-7D45-F753-5C2843AE2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318441"/>
            <a:ext cx="4541304" cy="4830810"/>
          </a:xfrm>
        </p:spPr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EB104A34-FB74-6DD6-0C09-922BB22F22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691004"/>
              </p:ext>
            </p:extLst>
          </p:nvPr>
        </p:nvGraphicFramePr>
        <p:xfrm>
          <a:off x="251520" y="1291275"/>
          <a:ext cx="4114800" cy="4830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715158" imgH="7714896" progId="Acrobat.Document.DC">
                  <p:embed/>
                </p:oleObj>
              </mc:Choice>
              <mc:Fallback>
                <p:oleObj name="Acrobat Document" r:id="rId3" imgW="7715158" imgH="771489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1291275"/>
                        <a:ext cx="4114800" cy="48308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tângulo 6">
            <a:extLst>
              <a:ext uri="{FF2B5EF4-FFF2-40B4-BE49-F238E27FC236}">
                <a16:creationId xmlns:a16="http://schemas.microsoft.com/office/drawing/2014/main" id="{C6FB4E78-06E6-DC32-5026-F0C33CE775E9}"/>
              </a:ext>
            </a:extLst>
          </p:cNvPr>
          <p:cNvSpPr/>
          <p:nvPr/>
        </p:nvSpPr>
        <p:spPr>
          <a:xfrm>
            <a:off x="971600" y="260648"/>
            <a:ext cx="5832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  <a:latin typeface="Candara" pitchFamily="34" charset="0"/>
              </a:rPr>
              <a:t>Atividades Novembro 2022</a:t>
            </a:r>
          </a:p>
        </p:txBody>
      </p:sp>
    </p:spTree>
    <p:extLst>
      <p:ext uri="{BB962C8B-B14F-4D97-AF65-F5344CB8AC3E}">
        <p14:creationId xmlns:p14="http://schemas.microsoft.com/office/powerpoint/2010/main" val="3889281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252536" y="585553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  <a:latin typeface="Candara" pitchFamily="34" charset="0"/>
              </a:rPr>
              <a:t>Nos acompanhe... @neabiacarau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73F0DCF-63EF-D1AF-E49F-95CBEC036B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1650" t="9381" r="22438" b="5179"/>
          <a:stretch/>
        </p:blipFill>
        <p:spPr>
          <a:xfrm>
            <a:off x="395536" y="1556792"/>
            <a:ext cx="8208912" cy="439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28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esultado de imagem para UBUNTU AF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92745"/>
            <a:ext cx="6619875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108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C75F01F-C7D7-6A68-987C-BCB9B80991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0730" t="19803" r="13721" b="6643"/>
          <a:stretch/>
        </p:blipFill>
        <p:spPr>
          <a:xfrm>
            <a:off x="0" y="1420741"/>
            <a:ext cx="9144000" cy="460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14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73DF540-DCC7-A1E5-7DBE-342A36B23A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73" t="37766" r="55060" b="10101"/>
          <a:stretch/>
        </p:blipFill>
        <p:spPr>
          <a:xfrm>
            <a:off x="287524" y="116632"/>
            <a:ext cx="8568952" cy="597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93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71238" y="2477130"/>
            <a:ext cx="62727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latin typeface="Candara" pitchFamily="34" charset="0"/>
              </a:rPr>
              <a:t>Pontos de partida</a:t>
            </a:r>
          </a:p>
        </p:txBody>
      </p:sp>
      <p:pic>
        <p:nvPicPr>
          <p:cNvPr id="59394" name="Picture 2" descr="Resultado de imagem para estampa et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6999"/>
            <a:ext cx="2871238" cy="135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124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7544" y="2015554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latin typeface="Candara" pitchFamily="34" charset="0"/>
              </a:rPr>
              <a:t>O NEABI tem como missão </a:t>
            </a:r>
            <a:r>
              <a:rPr lang="pt-BR" sz="2800" b="1" dirty="0">
                <a:latin typeface="Candara" pitchFamily="34" charset="0"/>
              </a:rPr>
              <a:t>sistematizar, produzir e difundir conhecimentos, fazeres e saberes </a:t>
            </a:r>
            <a:r>
              <a:rPr lang="pt-BR" sz="2800" dirty="0">
                <a:latin typeface="Candara" pitchFamily="34" charset="0"/>
              </a:rPr>
              <a:t>que contribuam para a </a:t>
            </a:r>
            <a:r>
              <a:rPr lang="pt-BR" sz="2800" b="1" dirty="0">
                <a:latin typeface="Candara" pitchFamily="34" charset="0"/>
              </a:rPr>
              <a:t>promoção da equidade racial e dos Direitos Humanos</a:t>
            </a:r>
            <a:r>
              <a:rPr lang="pt-BR" sz="2800" dirty="0">
                <a:latin typeface="Candara" pitchFamily="34" charset="0"/>
              </a:rPr>
              <a:t>, tendo como perspectiva a </a:t>
            </a:r>
            <a:r>
              <a:rPr lang="pt-BR" sz="2800" b="1" dirty="0">
                <a:latin typeface="Candara" pitchFamily="34" charset="0"/>
              </a:rPr>
              <a:t>superação do racismo </a:t>
            </a:r>
            <a:r>
              <a:rPr lang="pt-BR" sz="2800" dirty="0">
                <a:latin typeface="Candara" pitchFamily="34" charset="0"/>
              </a:rPr>
              <a:t>e outras formas de discriminações</a:t>
            </a:r>
            <a:r>
              <a:rPr lang="pt-BR" sz="2800" b="1" dirty="0">
                <a:latin typeface="Candara" pitchFamily="34" charset="0"/>
              </a:rPr>
              <a:t>, ampliação e consolidação da cidadania e dos direitos das populações negras e indígenas no Brasil</a:t>
            </a:r>
            <a:r>
              <a:rPr lang="pt-BR" sz="2800" dirty="0">
                <a:latin typeface="Candara" pitchFamily="34" charset="0"/>
              </a:rPr>
              <a:t>, no Ceará e, em particular, no Instituto Federal do Ceará.</a:t>
            </a:r>
          </a:p>
        </p:txBody>
      </p:sp>
      <p:sp>
        <p:nvSpPr>
          <p:cNvPr id="4" name="Retângulo 3"/>
          <p:cNvSpPr/>
          <p:nvPr/>
        </p:nvSpPr>
        <p:spPr>
          <a:xfrm>
            <a:off x="691952" y="1246113"/>
            <a:ext cx="77768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rgbClr val="C00000"/>
                </a:solidFill>
                <a:latin typeface="Candara" pitchFamily="34" charset="0"/>
              </a:rPr>
              <a:t>Nosso objetivo compartilhado</a:t>
            </a:r>
          </a:p>
        </p:txBody>
      </p:sp>
    </p:spTree>
    <p:extLst>
      <p:ext uri="{BB962C8B-B14F-4D97-AF65-F5344CB8AC3E}">
        <p14:creationId xmlns:p14="http://schemas.microsoft.com/office/powerpoint/2010/main" val="239196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43808" y="1876964"/>
            <a:ext cx="62727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600" b="1" dirty="0">
                <a:latin typeface="Candara" pitchFamily="34" charset="0"/>
              </a:rPr>
              <a:t>Nossa missão, nossas ações</a:t>
            </a:r>
          </a:p>
        </p:txBody>
      </p:sp>
      <p:pic>
        <p:nvPicPr>
          <p:cNvPr id="60418" name="Picture 2" descr="Resultado de imagem para estampa et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976"/>
            <a:ext cx="3895726" cy="139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68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CCB07A-3C95-8068-1D52-541DD8799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DF2B3CC-BCCD-712E-D342-ACF2661B24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9000"/>
                    </a14:imgEffect>
                    <a14:imgEffect>
                      <a14:saturation sat="194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6216" t="38450" r="2242" b="8001"/>
          <a:stretch/>
        </p:blipFill>
        <p:spPr>
          <a:xfrm>
            <a:off x="0" y="0"/>
            <a:ext cx="925252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34713DB-41E3-4FCB-AD41-83B17218CC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0000"/>
          </a:blip>
          <a:srcRect t="16183" b="23608"/>
          <a:stretch/>
        </p:blipFill>
        <p:spPr>
          <a:xfrm>
            <a:off x="7646495" y="188640"/>
            <a:ext cx="1606025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46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33706BF-A7AC-6657-3F09-FA79FD54D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CA4E223-4601-7E89-0635-0FE7CEC144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2307" b="64244"/>
          <a:stretch/>
        </p:blipFill>
        <p:spPr>
          <a:xfrm>
            <a:off x="484710" y="1600200"/>
            <a:ext cx="8335761" cy="38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82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9512" y="5557337"/>
            <a:ext cx="25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atin typeface="Candara" pitchFamily="34" charset="0"/>
              </a:rPr>
              <a:t>Ancestralidade</a:t>
            </a:r>
          </a:p>
        </p:txBody>
      </p:sp>
      <p:sp>
        <p:nvSpPr>
          <p:cNvPr id="4" name="Retângulo 3"/>
          <p:cNvSpPr/>
          <p:nvPr/>
        </p:nvSpPr>
        <p:spPr>
          <a:xfrm>
            <a:off x="6468236" y="1691624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atin typeface="Candara" pitchFamily="34" charset="0"/>
              </a:rPr>
              <a:t>Lugar de fala</a:t>
            </a:r>
          </a:p>
        </p:txBody>
      </p:sp>
      <p:sp>
        <p:nvSpPr>
          <p:cNvPr id="6" name="Retângulo 5"/>
          <p:cNvSpPr/>
          <p:nvPr/>
        </p:nvSpPr>
        <p:spPr>
          <a:xfrm>
            <a:off x="2441043" y="5054098"/>
            <a:ext cx="6403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  <a:latin typeface="Candara" pitchFamily="34" charset="0"/>
              </a:rPr>
              <a:t>Aceitação - Se descobrir índio ou negro</a:t>
            </a:r>
          </a:p>
        </p:txBody>
      </p:sp>
      <p:sp>
        <p:nvSpPr>
          <p:cNvPr id="7" name="Retângulo 6"/>
          <p:cNvSpPr/>
          <p:nvPr/>
        </p:nvSpPr>
        <p:spPr>
          <a:xfrm>
            <a:off x="23990" y="1161635"/>
            <a:ext cx="77768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atin typeface="Candara" pitchFamily="34" charset="0"/>
              </a:rPr>
              <a:t>Escravo? escravizado, colonizado, catequizado...</a:t>
            </a:r>
          </a:p>
        </p:txBody>
      </p:sp>
      <p:sp>
        <p:nvSpPr>
          <p:cNvPr id="8" name="Retângulo 7"/>
          <p:cNvSpPr/>
          <p:nvPr/>
        </p:nvSpPr>
        <p:spPr>
          <a:xfrm>
            <a:off x="-193968" y="658396"/>
            <a:ext cx="4151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  <a:latin typeface="Candara" pitchFamily="34" charset="0"/>
              </a:rPr>
              <a:t>Representatividade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79512" y="4595936"/>
            <a:ext cx="3821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err="1">
                <a:latin typeface="Candara" pitchFamily="34" charset="0"/>
              </a:rPr>
              <a:t>Embranquecimento</a:t>
            </a:r>
            <a:endParaRPr lang="pt-BR" sz="2800" b="1" dirty="0">
              <a:latin typeface="Candara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69655" y="83611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  <a:latin typeface="Candara" pitchFamily="34" charset="0"/>
              </a:rPr>
              <a:t>Pontos de partida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7262573" y="5649326"/>
            <a:ext cx="1872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  <a:latin typeface="Candara" pitchFamily="34" charset="0"/>
              </a:rPr>
              <a:t>Orgulho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4976967" y="4341534"/>
            <a:ext cx="3867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atin typeface="Candara" pitchFamily="34" charset="0"/>
              </a:rPr>
              <a:t>Negação e invisibilidade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5004" y="1749655"/>
            <a:ext cx="5347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  <a:latin typeface="Candara" pitchFamily="34" charset="0"/>
              </a:rPr>
              <a:t>Quem nos contou nossa história?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CD52270-5C30-9AA4-28F1-213930C0E449}"/>
              </a:ext>
            </a:extLst>
          </p:cNvPr>
          <p:cNvSpPr txBox="1"/>
          <p:nvPr/>
        </p:nvSpPr>
        <p:spPr>
          <a:xfrm>
            <a:off x="314193" y="2330534"/>
            <a:ext cx="88112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rgbClr val="002060"/>
                </a:solidFill>
                <a:latin typeface="Candara" panose="020E0502030303020204" pitchFamily="34" charset="0"/>
              </a:rPr>
              <a:t>Fazer valer a Lei 10.639/03 e a Lei 11.645/08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CF058C4-CCEB-8728-B8CA-6B2BB81DA550}"/>
              </a:ext>
            </a:extLst>
          </p:cNvPr>
          <p:cNvSpPr/>
          <p:nvPr/>
        </p:nvSpPr>
        <p:spPr>
          <a:xfrm>
            <a:off x="96503" y="4084016"/>
            <a:ext cx="4880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  <a:latin typeface="Candara" pitchFamily="34" charset="0"/>
              </a:rPr>
              <a:t>Cotas de heteroidentificação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3093419-7ADD-2195-66B2-F73716EDBEEC}"/>
              </a:ext>
            </a:extLst>
          </p:cNvPr>
          <p:cNvSpPr/>
          <p:nvPr/>
        </p:nvSpPr>
        <p:spPr>
          <a:xfrm>
            <a:off x="3067615" y="5538883"/>
            <a:ext cx="4151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atin typeface="Candara" pitchFamily="34" charset="0"/>
              </a:rPr>
              <a:t>Reparação histórica</a:t>
            </a:r>
          </a:p>
        </p:txBody>
      </p:sp>
    </p:spTree>
    <p:extLst>
      <p:ext uri="{BB962C8B-B14F-4D97-AF65-F5344CB8AC3E}">
        <p14:creationId xmlns:p14="http://schemas.microsoft.com/office/powerpoint/2010/main" val="78496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11" grpId="0"/>
      <p:bldP spid="14" grpId="0"/>
      <p:bldP spid="15" grpId="0"/>
      <p:bldP spid="16" grpId="0"/>
      <p:bldP spid="5" grpId="0"/>
      <p:bldP spid="9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232</Words>
  <Application>Microsoft Office PowerPoint</Application>
  <PresentationFormat>Apresentação na tela (4:3)</PresentationFormat>
  <Paragraphs>37</Paragraphs>
  <Slides>26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3" baseType="lpstr">
      <vt:lpstr>-apple-system</vt:lpstr>
      <vt:lpstr>Arial</vt:lpstr>
      <vt:lpstr>Calibri</vt:lpstr>
      <vt:lpstr>Candara</vt:lpstr>
      <vt:lpstr>Wingdings</vt:lpstr>
      <vt:lpstr>Tema do Office</vt:lpstr>
      <vt:lpstr>Adobe Acrobat 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Ações afirmativas e de reparação:  </vt:lpstr>
      <vt:lpstr>Apresentação do PowerPoint</vt:lpstr>
      <vt:lpstr>LEMBRANÇAS DE INFÂNCIA</vt:lpstr>
      <vt:lpstr>Apresentação do PowerPoint</vt:lpstr>
      <vt:lpstr>Apresentação do PowerPoint</vt:lpstr>
      <vt:lpstr>Apresentação do PowerPoint</vt:lpstr>
      <vt:lpstr>Apresentação do PowerPoint</vt:lpstr>
      <vt:lpstr>RODA NEGRADA</vt:lpstr>
      <vt:lpstr>Apresentação do PowerPoint</vt:lpstr>
      <vt:lpstr>RODA INDÍGENA</vt:lpstr>
      <vt:lpstr>Apresentação do PowerPoint</vt:lpstr>
      <vt:lpstr>Momentos formativos entre pares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CATARINA</dc:creator>
  <cp:lastModifiedBy>Catarina Antunes</cp:lastModifiedBy>
  <cp:revision>34</cp:revision>
  <dcterms:created xsi:type="dcterms:W3CDTF">2019-10-29T23:25:52Z</dcterms:created>
  <dcterms:modified xsi:type="dcterms:W3CDTF">2023-06-15T00:21:55Z</dcterms:modified>
</cp:coreProperties>
</file>