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0" r:id="rId6"/>
    <p:sldId id="28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5" r:id="rId16"/>
    <p:sldId id="280" r:id="rId17"/>
    <p:sldId id="274" r:id="rId18"/>
    <p:sldId id="275" r:id="rId19"/>
    <p:sldId id="276" r:id="rId20"/>
    <p:sldId id="277" r:id="rId21"/>
    <p:sldId id="278" r:id="rId22"/>
    <p:sldId id="279" r:id="rId23"/>
    <p:sldId id="272" r:id="rId24"/>
    <p:sldId id="284" r:id="rId25"/>
    <p:sldId id="271" r:id="rId26"/>
    <p:sldId id="273" r:id="rId27"/>
    <p:sldId id="282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3942" autoAdjust="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CA709-00CA-4669-B9D6-B7660157154E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2A2C9-5D93-4C95-943F-7213F0F27A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72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PIBID (Programa Institucional de Bolsa de Iniciação à Docência)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 uma iniciativa que visa melhorar e a valorizar a formação de professores para a educação básica.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estudantes são inseridos no universo das escolas públicas desde o início da sua formação acadêmica para que desenvolvam atividades didático-pedagógicas sob orientação de um docente da licenciatura e de um professor da escola.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2017, o MEC reservou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R$ 45,3 milhões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para permitir o pagamento de 71.675 bolsas do PIBID.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2A2C9-5D93-4C95-943F-7213F0F27AD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02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programa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incentiva a formação de professores em nível superior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para a educação básica e contribui para a valorização do magistério.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intenção é elevar a qualidade da formação inicial de professores nos cursos de licenciatura. Além de inserir esses futuros profissionais no cotidiano de escolas da rede pública de educação.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proporcionar oportunidades de criação e participação em experiências metodológicas, tecnológicas e práticas docentes de caráter inovador e interdisciplinar, esses estudantes podem buscar a superação de problemas identificados no processo de ensino público.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2A2C9-5D93-4C95-943F-7213F0F27AD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67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77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21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37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764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867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59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607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8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14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01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71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9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3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01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45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1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C332-9EF3-4EE2-A128-EA16E0A5AD20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22B7E1-FC3B-4BB0-9275-8471CDAFF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93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Resultado de imagem para logo pib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72" y="5412252"/>
            <a:ext cx="2616531" cy="13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12" y="5303313"/>
            <a:ext cx="1685110" cy="149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52" y="745201"/>
            <a:ext cx="5943101" cy="40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 descr="imagem Cape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71" b="4630"/>
          <a:stretch>
            <a:fillRect/>
          </a:stretch>
        </p:blipFill>
        <p:spPr bwMode="auto">
          <a:xfrm>
            <a:off x="4428309" y="5518085"/>
            <a:ext cx="1594754" cy="1045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7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027" t="21339" r="9305" b="10268"/>
          <a:stretch/>
        </p:blipFill>
        <p:spPr>
          <a:xfrm>
            <a:off x="-31819" y="378823"/>
            <a:ext cx="12128025" cy="620485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pt-BR" dirty="0" smtClean="0"/>
              <a:t>Parcerias com escolas e secretarias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6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2825" t="20982" r="10411" b="9019"/>
          <a:stretch/>
        </p:blipFill>
        <p:spPr>
          <a:xfrm>
            <a:off x="177517" y="609600"/>
            <a:ext cx="11905627" cy="63529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30630"/>
            <a:ext cx="8596668" cy="862148"/>
          </a:xfrm>
        </p:spPr>
        <p:txBody>
          <a:bodyPr>
            <a:normAutofit/>
          </a:bodyPr>
          <a:lstStyle/>
          <a:p>
            <a:r>
              <a:rPr lang="pt-BR" dirty="0" smtClean="0"/>
              <a:t>Grupos de estudos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2825" t="21518" r="9004" b="10090"/>
          <a:stretch/>
        </p:blipFill>
        <p:spPr>
          <a:xfrm>
            <a:off x="-57025" y="222068"/>
            <a:ext cx="12249025" cy="66302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83" y="0"/>
            <a:ext cx="8596668" cy="1320800"/>
          </a:xfrm>
        </p:spPr>
        <p:txBody>
          <a:bodyPr/>
          <a:lstStyle/>
          <a:p>
            <a:r>
              <a:rPr lang="pt-BR" dirty="0" smtClean="0"/>
              <a:t>Vivências e experiências significativas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6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2825" t="19732" r="8804" b="9376"/>
          <a:stretch/>
        </p:blipFill>
        <p:spPr>
          <a:xfrm>
            <a:off x="99898" y="1"/>
            <a:ext cx="12092102" cy="70252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898" y="204651"/>
            <a:ext cx="8596668" cy="1955938"/>
          </a:xfrm>
        </p:spPr>
        <p:txBody>
          <a:bodyPr>
            <a:normAutofit/>
          </a:bodyPr>
          <a:lstStyle/>
          <a:p>
            <a:r>
              <a:rPr lang="pt-BR" dirty="0"/>
              <a:t>Apresentação de trabalhos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 </a:t>
            </a:r>
            <a:r>
              <a:rPr lang="pt-BR" dirty="0"/>
              <a:t>participação</a:t>
            </a:r>
            <a:br>
              <a:rPr lang="pt-BR" dirty="0"/>
            </a:br>
            <a:r>
              <a:rPr lang="pt-BR" dirty="0"/>
              <a:t>em eventos científicos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1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52698"/>
            <a:ext cx="8596668" cy="1306284"/>
          </a:xfrm>
        </p:spPr>
        <p:txBody>
          <a:bodyPr>
            <a:normAutofit/>
          </a:bodyPr>
          <a:lstStyle/>
          <a:p>
            <a:r>
              <a:rPr lang="pt-BR" b="1" dirty="0"/>
              <a:t>Permanência e </a:t>
            </a:r>
            <a:r>
              <a:rPr lang="pt-BR" b="1" dirty="0" smtClean="0"/>
              <a:t>Êxito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dirty="0" err="1" smtClean="0"/>
              <a:t>Pibid</a:t>
            </a:r>
            <a:r>
              <a:rPr lang="pt-BR" sz="2800" dirty="0" smtClean="0"/>
              <a:t> – Matemática – Crateús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45022"/>
            <a:ext cx="11514666" cy="5502164"/>
          </a:xfrm>
        </p:spPr>
        <p:txBody>
          <a:bodyPr>
            <a:normAutofit lnSpcReduction="10000"/>
          </a:bodyPr>
          <a:lstStyle/>
          <a:p>
            <a:r>
              <a:rPr lang="pt-BR" sz="2400" b="1" dirty="0" smtClean="0"/>
              <a:t>2010 – 2017 </a:t>
            </a:r>
          </a:p>
          <a:p>
            <a:r>
              <a:rPr lang="pt-BR" sz="2400" b="1" dirty="0" smtClean="0"/>
              <a:t>De 45 concludentes – 38 bolsistas do PIBID</a:t>
            </a:r>
          </a:p>
          <a:p>
            <a:endParaRPr lang="pt-BR" sz="2400" b="1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sz="2400" b="1" dirty="0" smtClean="0"/>
              <a:t>4 ex-alunos selecionados em Mestrado</a:t>
            </a:r>
          </a:p>
          <a:p>
            <a:r>
              <a:rPr lang="pt-BR" sz="2400" b="1" dirty="0" smtClean="0"/>
              <a:t>De 20 ex-alunos que passaram no último concurso18 eram ex-bolsistas do PIBID</a:t>
            </a:r>
          </a:p>
          <a:p>
            <a:endParaRPr lang="pt-BR" sz="2400" dirty="0"/>
          </a:p>
        </p:txBody>
      </p:sp>
      <p:pic>
        <p:nvPicPr>
          <p:cNvPr id="4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0" y="2638833"/>
            <a:ext cx="4176658" cy="269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2638834"/>
            <a:ext cx="4294332" cy="26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9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Trabalhos apresentados (2015- 2016)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PIBID – Educação Física – Canindé </a:t>
            </a:r>
            <a:endParaRPr lang="pt-BR" sz="32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935463"/>
              </p:ext>
            </p:extLst>
          </p:nvPr>
        </p:nvGraphicFramePr>
        <p:xfrm>
          <a:off x="305265" y="2415578"/>
          <a:ext cx="5685631" cy="3566607"/>
        </p:xfrm>
        <a:graphic>
          <a:graphicData uri="http://schemas.openxmlformats.org/drawingml/2006/table">
            <a:tbl>
              <a:tblPr/>
              <a:tblGrid>
                <a:gridCol w="2230376">
                  <a:extLst>
                    <a:ext uri="{9D8B030D-6E8A-4147-A177-3AD203B41FA5}">
                      <a16:colId xmlns:a16="http://schemas.microsoft.com/office/drawing/2014/main" val="2298815491"/>
                    </a:ext>
                  </a:extLst>
                </a:gridCol>
                <a:gridCol w="2102404">
                  <a:extLst>
                    <a:ext uri="{9D8B030D-6E8A-4147-A177-3AD203B41FA5}">
                      <a16:colId xmlns:a16="http://schemas.microsoft.com/office/drawing/2014/main" val="2234373648"/>
                    </a:ext>
                  </a:extLst>
                </a:gridCol>
                <a:gridCol w="1352851">
                  <a:extLst>
                    <a:ext uri="{9D8B030D-6E8A-4147-A177-3AD203B41FA5}">
                      <a16:colId xmlns:a16="http://schemas.microsoft.com/office/drawing/2014/main" val="25628616"/>
                    </a:ext>
                  </a:extLst>
                </a:gridCol>
              </a:tblGrid>
              <a:tr h="32423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 do Evento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certificados por evento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do Evento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9252"/>
                  </a:ext>
                </a:extLst>
              </a:tr>
              <a:tr h="32423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CONGREFE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29075"/>
                  </a:ext>
                </a:extLst>
              </a:tr>
              <a:tr h="32423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 FÓRUM MUNDIAL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55544"/>
                  </a:ext>
                </a:extLst>
              </a:tr>
              <a:tr h="32423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MUNDO UNIFOR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81255"/>
                  </a:ext>
                </a:extLst>
              </a:tr>
              <a:tr h="32423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UNIVERSO IFCE-IV SEMIC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283616"/>
                  </a:ext>
                </a:extLst>
              </a:tr>
              <a:tr h="32423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SENACEM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993653"/>
                  </a:ext>
                </a:extLst>
              </a:tr>
              <a:tr h="32423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UNIVERSO IFCE-V SEMIC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517254"/>
                  </a:ext>
                </a:extLst>
              </a:tr>
              <a:tr h="32423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SEMEF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6582"/>
                  </a:ext>
                </a:extLst>
              </a:tr>
              <a:tr h="32423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XVI CCDEFPLP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87600"/>
                  </a:ext>
                </a:extLst>
              </a:tr>
              <a:tr h="32423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ABADÀCADÊMICO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28117"/>
                  </a:ext>
                </a:extLst>
              </a:tr>
              <a:tr h="324237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produções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48246"/>
                  </a:ext>
                </a:extLst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66" y="2060026"/>
            <a:ext cx="5803962" cy="42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32319" y="2292741"/>
            <a:ext cx="4807131" cy="4578322"/>
          </a:xfrm>
        </p:spPr>
        <p:txBody>
          <a:bodyPr/>
          <a:lstStyle/>
          <a:p>
            <a:r>
              <a:rPr lang="pt-BR" sz="3200" dirty="0" smtClean="0"/>
              <a:t>357 </a:t>
            </a:r>
            <a:r>
              <a:rPr lang="pt-BR" sz="3200" dirty="0"/>
              <a:t>- participantes</a:t>
            </a:r>
          </a:p>
          <a:p>
            <a:r>
              <a:rPr lang="pt-BR" sz="3200" dirty="0"/>
              <a:t>145 - trabalhos </a:t>
            </a:r>
          </a:p>
          <a:p>
            <a:r>
              <a:rPr lang="pt-BR" sz="3200" dirty="0"/>
              <a:t>1 – Edição da Conexões</a:t>
            </a:r>
          </a:p>
          <a:p>
            <a:endParaRPr lang="pt-BR" dirty="0"/>
          </a:p>
        </p:txBody>
      </p:sp>
      <p:sp>
        <p:nvSpPr>
          <p:cNvPr id="4" name="AutoShape 2" descr="IMG_32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IMG_321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8" name="Picture 6" descr="Nenhuma descriÃ§Ã£o de foto disponÃ­v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7"/>
            <a:ext cx="6528254" cy="652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677886"/>
            <a:ext cx="7254241" cy="42454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444" y="196669"/>
            <a:ext cx="8596668" cy="13208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7384" y="4643653"/>
            <a:ext cx="5551714" cy="1926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" y="522514"/>
            <a:ext cx="5682342" cy="3641447"/>
          </a:xfrm>
        </p:spPr>
      </p:pic>
    </p:spTree>
    <p:extLst>
      <p:ext uri="{BB962C8B-B14F-4D97-AF65-F5344CB8AC3E}">
        <p14:creationId xmlns:p14="http://schemas.microsoft.com/office/powerpoint/2010/main" val="20403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1426754"/>
            <a:ext cx="8186058" cy="54573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3965" y="266475"/>
            <a:ext cx="6043749" cy="166392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1" y="266475"/>
            <a:ext cx="4518453" cy="3012302"/>
          </a:xfrm>
        </p:spPr>
      </p:pic>
    </p:spTree>
    <p:extLst>
      <p:ext uri="{BB962C8B-B14F-4D97-AF65-F5344CB8AC3E}">
        <p14:creationId xmlns:p14="http://schemas.microsoft.com/office/powerpoint/2010/main" val="29481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209005"/>
            <a:ext cx="11090364" cy="6522909"/>
          </a:xfrm>
        </p:spPr>
      </p:pic>
    </p:spTree>
    <p:extLst>
      <p:ext uri="{BB962C8B-B14F-4D97-AF65-F5344CB8AC3E}">
        <p14:creationId xmlns:p14="http://schemas.microsoft.com/office/powerpoint/2010/main" val="23865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2342" t="27451" r="13330" b="16855"/>
          <a:stretch/>
        </p:blipFill>
        <p:spPr>
          <a:xfrm>
            <a:off x="320424" y="230136"/>
            <a:ext cx="11631707" cy="648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17007" r="11597"/>
          <a:stretch/>
        </p:blipFill>
        <p:spPr>
          <a:xfrm>
            <a:off x="332172" y="4062095"/>
            <a:ext cx="5368834" cy="33945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" y="96657"/>
            <a:ext cx="5822155" cy="3881437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88" y="1580606"/>
            <a:ext cx="5875020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 imagem pode conter: 3 pessoas, pessoas em pÃ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4" y="48084"/>
            <a:ext cx="3942029" cy="52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758"/>
            <a:ext cx="5176398" cy="2906332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87" y="3416380"/>
            <a:ext cx="5162430" cy="3350180"/>
          </a:xfrm>
          <a:prstGeom prst="rect">
            <a:avLst/>
          </a:prstGeom>
        </p:spPr>
      </p:pic>
      <p:pic>
        <p:nvPicPr>
          <p:cNvPr id="7170" name="Picture 2" descr="A imagem pode conter: 3 pessoas, pessoas sorrindo, pessoas praticando esportes, pessoas no palco e quadra de basquetebo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31844"/>
          <a:stretch/>
        </p:blipFill>
        <p:spPr bwMode="auto">
          <a:xfrm>
            <a:off x="2834640" y="2901381"/>
            <a:ext cx="3541788" cy="395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2" y="609600"/>
            <a:ext cx="4069079" cy="5425440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06" y="121920"/>
            <a:ext cx="6187440" cy="41249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37" y="3322320"/>
            <a:ext cx="5656216" cy="37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68164"/>
            <a:ext cx="8596668" cy="252548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/>
              <a:t>V ENCONTRO DO PIBID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400" dirty="0" smtClean="0">
                <a:solidFill>
                  <a:schemeClr val="tx1"/>
                </a:solidFill>
              </a:rPr>
              <a:t>24 e 25 de Maio 2019 - Fortaleza</a:t>
            </a:r>
            <a:br>
              <a:rPr lang="pt-BR" sz="2400" dirty="0" smtClean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/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700" b="1" dirty="0"/>
              <a:t>(</a:t>
            </a:r>
            <a:r>
              <a:rPr lang="pt-BR" sz="2700" b="1" cap="all" dirty="0"/>
              <a:t>Re)construindo territórios de aprendizagem na formação docente</a:t>
            </a:r>
            <a:r>
              <a:rPr lang="pt-BR" b="1" dirty="0"/>
              <a:t/>
            </a:r>
            <a:br>
              <a:rPr lang="pt-BR" b="1" dirty="0"/>
            </a:b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83155"/>
            <a:ext cx="11514666" cy="5064486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sz="2600" dirty="0" smtClean="0"/>
              <a:t>Instalações (auditórios, quadra, ginásio, piscinas, salas de aulas (oficinas e alojamento)</a:t>
            </a:r>
          </a:p>
          <a:p>
            <a:r>
              <a:rPr lang="pt-BR" sz="2600" dirty="0" smtClean="0"/>
              <a:t>Aluguel dos expositores para a apresentação de banners</a:t>
            </a:r>
          </a:p>
          <a:p>
            <a:r>
              <a:rPr lang="pt-BR" sz="2600" dirty="0" smtClean="0"/>
              <a:t>450 Pastas e impressões</a:t>
            </a:r>
          </a:p>
          <a:p>
            <a:r>
              <a:rPr lang="pt-BR" sz="2600" dirty="0" smtClean="0"/>
              <a:t>450 blocos de notas</a:t>
            </a:r>
          </a:p>
          <a:p>
            <a:r>
              <a:rPr lang="pt-BR" sz="2600" dirty="0" smtClean="0"/>
              <a:t>450 Crachás </a:t>
            </a:r>
          </a:p>
          <a:p>
            <a:r>
              <a:rPr lang="pt-BR" sz="2600" dirty="0" smtClean="0"/>
              <a:t>450 certificados</a:t>
            </a:r>
          </a:p>
          <a:p>
            <a:r>
              <a:rPr lang="pt-BR" sz="2600" dirty="0" smtClean="0"/>
              <a:t>50 camisas para a organização do evento</a:t>
            </a:r>
          </a:p>
          <a:p>
            <a:r>
              <a:rPr lang="pt-BR" sz="2600" dirty="0" smtClean="0"/>
              <a:t>10.000,00 para alimentação dos bolsistas IFCE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746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41890"/>
            <a:ext cx="8596668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b="1" dirty="0"/>
              <a:t>V ENCONTRO DO PIBID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>
                <a:solidFill>
                  <a:schemeClr val="tx1"/>
                </a:solidFill>
              </a:rPr>
              <a:t>24 e 25 de Maio 2019 - </a:t>
            </a:r>
            <a:r>
              <a:rPr lang="pt-BR" sz="3200" dirty="0" smtClean="0">
                <a:solidFill>
                  <a:schemeClr val="tx1"/>
                </a:solidFill>
              </a:rPr>
              <a:t>Fortaleza</a:t>
            </a:r>
            <a:r>
              <a:rPr lang="pt-BR" sz="3200" dirty="0">
                <a:solidFill>
                  <a:schemeClr val="tx1"/>
                </a:solidFill>
              </a:rPr>
              <a:t/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2200" b="1" dirty="0"/>
              <a:t>(</a:t>
            </a:r>
            <a:r>
              <a:rPr lang="pt-BR" sz="2200" b="1" cap="all" dirty="0"/>
              <a:t>Re)construindo territórios de aprendizagem na formação docente</a:t>
            </a:r>
            <a:r>
              <a:rPr lang="pt-BR" sz="2200" b="1" dirty="0"/>
              <a:t/>
            </a:r>
            <a:br>
              <a:rPr lang="pt-BR" sz="2200" b="1" dirty="0"/>
            </a:b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680139"/>
            <a:ext cx="8596668" cy="3944548"/>
          </a:xfrm>
        </p:spPr>
        <p:txBody>
          <a:bodyPr/>
          <a:lstStyle/>
          <a:p>
            <a:r>
              <a:rPr lang="pt-BR" sz="2600" dirty="0" smtClean="0"/>
              <a:t>Disponibilização de automóvel para deslocamento de palestrantes em Fortaleza</a:t>
            </a:r>
          </a:p>
          <a:p>
            <a:r>
              <a:rPr lang="pt-BR" sz="2600" dirty="0" smtClean="0"/>
              <a:t>Confecção de 4 banners e 1 fundo de palco</a:t>
            </a:r>
          </a:p>
          <a:p>
            <a:r>
              <a:rPr lang="pt-BR" sz="2600" dirty="0" smtClean="0"/>
              <a:t>450 canetas</a:t>
            </a:r>
          </a:p>
          <a:p>
            <a:r>
              <a:rPr lang="pt-BR" sz="2600" dirty="0" smtClean="0"/>
              <a:t>Placas homenagens</a:t>
            </a:r>
          </a:p>
          <a:p>
            <a:r>
              <a:rPr lang="pt-BR" sz="2600" dirty="0"/>
              <a:t>Equipe técnica e de </a:t>
            </a:r>
            <a:r>
              <a:rPr lang="pt-BR" sz="2600" dirty="0" smtClean="0"/>
              <a:t>terceirizados </a:t>
            </a:r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00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O que falta?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2759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Alimentação para 2 dias (5 refeições) = </a:t>
            </a:r>
            <a:r>
              <a:rPr lang="pt-BR" sz="2800" b="1" dirty="0" smtClean="0"/>
              <a:t>30.000,00</a:t>
            </a:r>
          </a:p>
          <a:p>
            <a:r>
              <a:rPr lang="pt-BR" sz="2800" dirty="0" smtClean="0"/>
              <a:t>Campus Fortaleza - 10.000,00 </a:t>
            </a:r>
          </a:p>
          <a:p>
            <a:r>
              <a:rPr lang="pt-BR" sz="2800" dirty="0" smtClean="0"/>
              <a:t>PROEN - 5.000,00</a:t>
            </a:r>
          </a:p>
          <a:p>
            <a:endParaRPr lang="pt-BR" sz="2800" dirty="0" smtClean="0"/>
          </a:p>
          <a:p>
            <a:pPr marL="0" indent="0">
              <a:buNone/>
            </a:pPr>
            <a:r>
              <a:rPr lang="pt-BR" sz="3200" b="1" dirty="0" smtClean="0"/>
              <a:t>  15.000,00 / 15 Campus = 1.000,00</a:t>
            </a:r>
          </a:p>
          <a:p>
            <a:pPr marL="0" indent="0">
              <a:buNone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1217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/>
              <a:t>O que falta?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160589"/>
            <a:ext cx="11288243" cy="3880773"/>
          </a:xfrm>
        </p:spPr>
        <p:txBody>
          <a:bodyPr/>
          <a:lstStyle/>
          <a:p>
            <a:r>
              <a:rPr lang="pt-BR" sz="2800" dirty="0"/>
              <a:t>5</a:t>
            </a:r>
            <a:r>
              <a:rPr lang="pt-BR" sz="2800" dirty="0" smtClean="0"/>
              <a:t>00 </a:t>
            </a:r>
            <a:r>
              <a:rPr lang="pt-BR" sz="2800" dirty="0"/>
              <a:t>Camisas x 16,00 =  </a:t>
            </a:r>
            <a:r>
              <a:rPr lang="pt-BR" sz="2800" dirty="0" smtClean="0"/>
              <a:t>8.000,00</a:t>
            </a:r>
            <a:endParaRPr lang="pt-BR" sz="2800" dirty="0"/>
          </a:p>
          <a:p>
            <a:r>
              <a:rPr lang="pt-BR" sz="2800" dirty="0" smtClean="0"/>
              <a:t>8.000,00 / 15 Campus = </a:t>
            </a:r>
            <a:r>
              <a:rPr lang="pt-BR" sz="2800" b="1" dirty="0" smtClean="0"/>
              <a:t>533,33</a:t>
            </a:r>
          </a:p>
          <a:p>
            <a:endParaRPr lang="pt-BR" sz="2800" b="1" dirty="0"/>
          </a:p>
          <a:p>
            <a:endParaRPr lang="pt-BR" sz="2800" b="1" dirty="0" smtClean="0"/>
          </a:p>
          <a:p>
            <a:r>
              <a:rPr lang="pt-BR" sz="3200" b="1" dirty="0" smtClean="0"/>
              <a:t>1.000,00 (alimentação) + 533,33 (camisas) = 1.533,33</a:t>
            </a:r>
            <a:endParaRPr lang="pt-BR" sz="32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58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39986"/>
            <a:ext cx="8596668" cy="1320800"/>
          </a:xfrm>
        </p:spPr>
        <p:txBody>
          <a:bodyPr/>
          <a:lstStyle/>
          <a:p>
            <a:r>
              <a:rPr lang="pt-BR" dirty="0" smtClean="0"/>
              <a:t>Resultados esperados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993228"/>
            <a:ext cx="8596668" cy="5707117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Participação de aproximadamente 400 bolsistas do IFCE</a:t>
            </a:r>
          </a:p>
          <a:p>
            <a:r>
              <a:rPr lang="pt-BR" sz="2400" dirty="0" smtClean="0"/>
              <a:t>Participação de bolsistas de outras </a:t>
            </a:r>
            <a:r>
              <a:rPr lang="pt-BR" sz="2400" dirty="0" err="1" smtClean="0"/>
              <a:t>IEs</a:t>
            </a:r>
            <a:r>
              <a:rPr lang="pt-BR" sz="2400" dirty="0" smtClean="0"/>
              <a:t> (UECE, UFC e UVA)</a:t>
            </a:r>
          </a:p>
          <a:p>
            <a:r>
              <a:rPr lang="pt-BR" sz="2400" dirty="0" smtClean="0"/>
              <a:t>Apresentação de aproximadamente 150 trabalhos</a:t>
            </a:r>
          </a:p>
          <a:p>
            <a:r>
              <a:rPr lang="pt-BR" sz="2400" dirty="0" smtClean="0"/>
              <a:t>Lançamento da edição da Revista Conexões / PIDID (2017)</a:t>
            </a:r>
          </a:p>
          <a:p>
            <a:r>
              <a:rPr lang="pt-BR" sz="2400" dirty="0" smtClean="0"/>
              <a:t>Produção de uma nova edição da revista Conexões / PIBID (2019)</a:t>
            </a:r>
          </a:p>
          <a:p>
            <a:r>
              <a:rPr lang="pt-BR" sz="2400" dirty="0" smtClean="0"/>
              <a:t>7 E-books (1 para cada área de conhecimento)</a:t>
            </a:r>
          </a:p>
          <a:p>
            <a:r>
              <a:rPr lang="pt-BR" sz="2400" dirty="0" smtClean="0"/>
              <a:t>Realização de 3 Palestras</a:t>
            </a:r>
          </a:p>
          <a:p>
            <a:r>
              <a:rPr lang="pt-BR" sz="2400" dirty="0" smtClean="0"/>
              <a:t>Apresentação de 19 vivências</a:t>
            </a:r>
          </a:p>
          <a:p>
            <a:r>
              <a:rPr lang="pt-BR" sz="2400" dirty="0" smtClean="0"/>
              <a:t>Atividades artísticas e culturais</a:t>
            </a:r>
          </a:p>
          <a:p>
            <a:r>
              <a:rPr lang="pt-BR" sz="2400" dirty="0" smtClean="0"/>
              <a:t>Atividades de lazer e esportivas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566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368" y="529895"/>
            <a:ext cx="8596668" cy="1190171"/>
          </a:xfrm>
        </p:spPr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 descr="EducaÃ§Ã£o nÃ£o transforma o mundo. EducaÃ§Ã£o muda as pessoas. Pessoas transformam o mundo.... Frase de Paulo Frei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76" y="2160589"/>
            <a:ext cx="7963482" cy="44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Resultado de imagem para logo pib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4" y="3726313"/>
            <a:ext cx="2994506" cy="149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imagem Cap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71" b="4630"/>
          <a:stretch>
            <a:fillRect/>
          </a:stretch>
        </p:blipFill>
        <p:spPr bwMode="auto">
          <a:xfrm>
            <a:off x="610796" y="5309439"/>
            <a:ext cx="2073088" cy="129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6" y="1870823"/>
            <a:ext cx="1947465" cy="17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5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Equipe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23849"/>
            <a:ext cx="8596668" cy="4871544"/>
          </a:xfrm>
        </p:spPr>
        <p:txBody>
          <a:bodyPr>
            <a:normAutofit/>
          </a:bodyPr>
          <a:lstStyle/>
          <a:p>
            <a:r>
              <a:rPr lang="pt-BR" sz="3200" dirty="0"/>
              <a:t>1 CI (Coordenador Institucional)</a:t>
            </a:r>
          </a:p>
          <a:p>
            <a:r>
              <a:rPr lang="pt-BR" sz="3200" dirty="0"/>
              <a:t>1 Funcionário (auxiliar na gestão administrativa)</a:t>
            </a:r>
          </a:p>
          <a:p>
            <a:endParaRPr lang="pt-BR" sz="3200" dirty="0"/>
          </a:p>
          <a:p>
            <a:pPr marL="0" indent="0">
              <a:buNone/>
            </a:pPr>
            <a:r>
              <a:rPr lang="pt-BR" sz="3200" dirty="0"/>
              <a:t>Núcleo de Iniciação a Docência </a:t>
            </a:r>
          </a:p>
          <a:p>
            <a:r>
              <a:rPr lang="pt-BR" sz="3200" dirty="0"/>
              <a:t>1 CA (Coordenador de Área) </a:t>
            </a:r>
          </a:p>
          <a:p>
            <a:r>
              <a:rPr lang="pt-BR" sz="3200" dirty="0"/>
              <a:t>3 Supervisores</a:t>
            </a:r>
          </a:p>
          <a:p>
            <a:r>
              <a:rPr lang="pt-BR" sz="3200" dirty="0"/>
              <a:t>30 discentes (24 com bolsas e 6 </a:t>
            </a:r>
            <a:r>
              <a:rPr lang="pt-BR" sz="3200" dirty="0" smtClean="0"/>
              <a:t>voluntários)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42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8469" t="29197" r="27879" b="25267"/>
          <a:stretch/>
        </p:blipFill>
        <p:spPr>
          <a:xfrm>
            <a:off x="491832" y="609600"/>
            <a:ext cx="11042671" cy="57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880291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600" b="1" dirty="0" smtClean="0"/>
              <a:t>TOTAL DE BOLSAS = 544</a:t>
            </a:r>
          </a:p>
          <a:p>
            <a:pPr marL="0" indent="0">
              <a:buNone/>
            </a:pPr>
            <a:r>
              <a:rPr lang="pt-BR" sz="2400" b="1" dirty="0" smtClean="0"/>
              <a:t>Voluntários </a:t>
            </a:r>
            <a:r>
              <a:rPr lang="pt-BR" sz="2400" b="1" dirty="0"/>
              <a:t>= </a:t>
            </a:r>
            <a:r>
              <a:rPr lang="pt-BR" sz="2400" b="1" dirty="0" smtClean="0"/>
              <a:t>103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962" t="34911" r="10610" b="25493"/>
          <a:stretch/>
        </p:blipFill>
        <p:spPr>
          <a:xfrm>
            <a:off x="134472" y="310605"/>
            <a:ext cx="11887200" cy="53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9758" y="5604963"/>
            <a:ext cx="8596668" cy="1213867"/>
          </a:xfrm>
        </p:spPr>
        <p:txBody>
          <a:bodyPr/>
          <a:lstStyle/>
          <a:p>
            <a:endParaRPr lang="pt-BR" dirty="0" smtClean="0"/>
          </a:p>
          <a:p>
            <a:r>
              <a:rPr lang="pt-BR" sz="2800" dirty="0" err="1" smtClean="0"/>
              <a:t>Prof.Licenciatura</a:t>
            </a:r>
            <a:r>
              <a:rPr lang="pt-BR" sz="2800" dirty="0" smtClean="0"/>
              <a:t> - 49.502,00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7592" t="12683" r="8901" b="17096"/>
          <a:stretch/>
        </p:blipFill>
        <p:spPr>
          <a:xfrm>
            <a:off x="26894" y="189186"/>
            <a:ext cx="12165106" cy="55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553842"/>
              </p:ext>
            </p:extLst>
          </p:nvPr>
        </p:nvGraphicFramePr>
        <p:xfrm>
          <a:off x="574766" y="-26126"/>
          <a:ext cx="11025051" cy="7002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5595">
                  <a:extLst>
                    <a:ext uri="{9D8B030D-6E8A-4147-A177-3AD203B41FA5}">
                      <a16:colId xmlns:a16="http://schemas.microsoft.com/office/drawing/2014/main" val="1074281703"/>
                    </a:ext>
                  </a:extLst>
                </a:gridCol>
                <a:gridCol w="2029481">
                  <a:extLst>
                    <a:ext uri="{9D8B030D-6E8A-4147-A177-3AD203B41FA5}">
                      <a16:colId xmlns:a16="http://schemas.microsoft.com/office/drawing/2014/main" val="828454557"/>
                    </a:ext>
                  </a:extLst>
                </a:gridCol>
                <a:gridCol w="5939975">
                  <a:extLst>
                    <a:ext uri="{9D8B030D-6E8A-4147-A177-3AD203B41FA5}">
                      <a16:colId xmlns:a16="http://schemas.microsoft.com/office/drawing/2014/main" val="1337897843"/>
                    </a:ext>
                  </a:extLst>
                </a:gridCol>
              </a:tblGrid>
              <a:tr h="539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Subprojeto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Campus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Coordenadores de Área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3612939492"/>
                  </a:ext>
                </a:extLst>
              </a:tr>
              <a:tr h="39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BIOLOGIA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Paracuru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ILEANE OLIVEIRA BARROS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 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1869956173"/>
                  </a:ext>
                </a:extLst>
              </a:tr>
              <a:tr h="19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ED. FÍSICA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Canindé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SAMARA MOURA BARRETO DE ABREU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838580752"/>
                  </a:ext>
                </a:extLst>
              </a:tr>
              <a:tr h="19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FÍSICA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Fortaleza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MAIRTON CAVALCANTE ROMEU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3730368139"/>
                  </a:ext>
                </a:extLst>
              </a:tr>
              <a:tr h="39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FÍSICA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Cedro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ROBERTA DA SILVA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22308398"/>
                  </a:ext>
                </a:extLst>
              </a:tr>
              <a:tr h="39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GEOGRÁFIA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Crateús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ANTONIO AVELAR MACEDO NERI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 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741177485"/>
                  </a:ext>
                </a:extLst>
              </a:tr>
              <a:tr h="39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GEOGRÁFIA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Iguatu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ROSANI DE LIMA DOMICIANO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 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3497058943"/>
                  </a:ext>
                </a:extLst>
              </a:tr>
              <a:tr h="39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GEOGRÁFIA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Quixadá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DANIELLE RODRIGUES DA SILVA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2772616561"/>
                  </a:ext>
                </a:extLst>
              </a:tr>
              <a:tr h="19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LETRAS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Baturité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ALISANDRA CAVALCANTE FERNANDES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2668486384"/>
                  </a:ext>
                </a:extLst>
              </a:tr>
              <a:tr h="369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LETRAS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Camocim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LOURDES RAFAELLA SANTOS FLORENCIO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321592183"/>
                  </a:ext>
                </a:extLst>
              </a:tr>
              <a:tr h="19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LETRAS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Crateús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ROSANGELA VIEIRA FREIRE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1421706492"/>
                  </a:ext>
                </a:extLst>
              </a:tr>
              <a:tr h="39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LETRAS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Umirim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MARIA MICHELE COLAÇO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4267949181"/>
                  </a:ext>
                </a:extLst>
              </a:tr>
              <a:tr h="39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LETRAS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Tianguá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LAURO INÁCIO DE MOURA FILHO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175174937"/>
                  </a:ext>
                </a:extLst>
              </a:tr>
              <a:tr h="19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MATAMÁTICA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Cedro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RAFAEL BRAZ DE MACÊDO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3467222657"/>
                  </a:ext>
                </a:extLst>
              </a:tr>
              <a:tr h="39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MATAMÁTICA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Maranguape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FABIANO GERALDO BARBOSA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657547985"/>
                  </a:ext>
                </a:extLst>
              </a:tr>
              <a:tr h="19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MATEMÁTICA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Canindé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KIARA LIMA COSTA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2656879657"/>
                  </a:ext>
                </a:extLst>
              </a:tr>
              <a:tr h="369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MATEMÁTICA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Juazeiro do N.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MARCOS ANTÔNIO DE MACEDO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1266083515"/>
                  </a:ext>
                </a:extLst>
              </a:tr>
              <a:tr h="19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QUIMÍCA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Iguatu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NEIDIMAR LOPES MATIAS DE PAULA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3709774887"/>
                  </a:ext>
                </a:extLst>
              </a:tr>
              <a:tr h="39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QUIMÍCA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Boa Viagem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TATIANA PAZ LONGO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3089084637"/>
                  </a:ext>
                </a:extLst>
              </a:tr>
              <a:tr h="39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QUIMÍCA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Aracati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JOÃO PAULO GUERREIRO DE ALMEIDA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90" marR="25990" marT="0" marB="0" anchor="ctr"/>
                </a:tc>
                <a:extLst>
                  <a:ext uri="{0D108BD9-81ED-4DB2-BD59-A6C34878D82A}">
                    <a16:rowId xmlns:a16="http://schemas.microsoft.com/office/drawing/2014/main" val="68499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5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2" y="826135"/>
            <a:ext cx="5266549" cy="38670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28164"/>
            <a:ext cx="8596668" cy="1320800"/>
          </a:xfrm>
        </p:spPr>
        <p:txBody>
          <a:bodyPr/>
          <a:lstStyle/>
          <a:p>
            <a:r>
              <a:rPr lang="pt-BR" dirty="0" smtClean="0"/>
              <a:t>Formação dos bolsistas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69" y="1110344"/>
            <a:ext cx="5755221" cy="32985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50" b="39882"/>
          <a:stretch/>
        </p:blipFill>
        <p:spPr>
          <a:xfrm>
            <a:off x="2801983" y="3852506"/>
            <a:ext cx="5003074" cy="28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04503"/>
            <a:ext cx="8596668" cy="1239449"/>
          </a:xfrm>
        </p:spPr>
        <p:txBody>
          <a:bodyPr/>
          <a:lstStyle/>
          <a:p>
            <a:r>
              <a:rPr lang="pt-BR" dirty="0" smtClean="0"/>
              <a:t>Oficinas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2927" t="21518" r="9306" b="10447"/>
          <a:stretch/>
        </p:blipFill>
        <p:spPr>
          <a:xfrm>
            <a:off x="0" y="770708"/>
            <a:ext cx="12105139" cy="60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7097</TotalTime>
  <Words>514</Words>
  <Application>Microsoft Office PowerPoint</Application>
  <PresentationFormat>Widescreen</PresentationFormat>
  <Paragraphs>196</Paragraphs>
  <Slides>28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Facetado</vt:lpstr>
      <vt:lpstr>Apresentação do PowerPoint</vt:lpstr>
      <vt:lpstr>Apresentação do PowerPoint</vt:lpstr>
      <vt:lpstr>Equipe</vt:lpstr>
      <vt:lpstr>Apresentação do PowerPoint</vt:lpstr>
      <vt:lpstr>Apresentação do PowerPoint</vt:lpstr>
      <vt:lpstr>Apresentação do PowerPoint</vt:lpstr>
      <vt:lpstr>Apresentação do PowerPoint</vt:lpstr>
      <vt:lpstr>Formação dos bolsistas</vt:lpstr>
      <vt:lpstr>Oficinas </vt:lpstr>
      <vt:lpstr>Parcerias com escolas e secretarias</vt:lpstr>
      <vt:lpstr>Grupos de estudos </vt:lpstr>
      <vt:lpstr>Vivências e experiências significativas</vt:lpstr>
      <vt:lpstr>Apresentação de trabalhos  e participação em eventos científicos</vt:lpstr>
      <vt:lpstr>Permanência e Êxito Pibid – Matemática – Crateús </vt:lpstr>
      <vt:lpstr>Trabalhos apresentados (2015- 2016) PIBID – Educação Física – Canindé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 ENCONTRO DO PIBID 24 e 25 de Maio 2019 - Fortaleza  (Re)construindo territórios de aprendizagem na formação docente </vt:lpstr>
      <vt:lpstr>V ENCONTRO DO PIBID 24 e 25 de Maio 2019 - Fortaleza (Re)construindo territórios de aprendizagem na formação docente </vt:lpstr>
      <vt:lpstr>O que falta?</vt:lpstr>
      <vt:lpstr>O que falta?</vt:lpstr>
      <vt:lpstr>Resultados esperados 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Andreyson Calixto de Brito</dc:creator>
  <cp:lastModifiedBy>Andreyson Calixto de Brito</cp:lastModifiedBy>
  <cp:revision>59</cp:revision>
  <dcterms:created xsi:type="dcterms:W3CDTF">2019-03-13T11:11:05Z</dcterms:created>
  <dcterms:modified xsi:type="dcterms:W3CDTF">2019-03-19T13:35:38Z</dcterms:modified>
</cp:coreProperties>
</file>