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9"/>
  </p:notesMasterIdLst>
  <p:sldIdLst>
    <p:sldId id="256" r:id="rId3"/>
    <p:sldId id="315" r:id="rId4"/>
    <p:sldId id="317" r:id="rId5"/>
    <p:sldId id="316" r:id="rId6"/>
    <p:sldId id="303" r:id="rId7"/>
    <p:sldId id="282" r:id="rId8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95">
          <p15:clr>
            <a:srgbClr val="A4A3A4"/>
          </p15:clr>
        </p15:guide>
        <p15:guide id="2" pos="37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C2E"/>
    <a:srgbClr val="25BD33"/>
    <a:srgbClr val="47B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45" autoAdjust="0"/>
  </p:normalViewPr>
  <p:slideViewPr>
    <p:cSldViewPr>
      <p:cViewPr>
        <p:scale>
          <a:sx n="77" d="100"/>
          <a:sy n="77" d="100"/>
        </p:scale>
        <p:origin x="-354" y="204"/>
      </p:cViewPr>
      <p:guideLst>
        <p:guide orient="horz" pos="2195"/>
        <p:guide pos="37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98DB3-EA95-4463-8237-C2970083D590}" type="datetimeFigureOut">
              <a:rPr lang="pt-BR" smtClean="0"/>
              <a:t>15/10/2023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F8817-BEA4-420D-A98B-E15BFD9C0A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712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8817-BEA4-420D-A98B-E15BFD9C0AE2}" type="slidenum">
              <a:rPr lang="pt-BR" smtClean="0"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270" tIns="104270" rIns="104270" bIns="104270" anchor="t" anchorCtr="0">
            <a:noAutofit/>
          </a:bodyPr>
          <a:lstStyle/>
          <a:p>
            <a:pPr>
              <a:buSzPts val="1100"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84144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270" tIns="104270" rIns="104270" bIns="104270" anchor="t" anchorCtr="0">
            <a:noAutofit/>
          </a:bodyPr>
          <a:lstStyle/>
          <a:p>
            <a:pPr>
              <a:buSzPts val="1100"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270" tIns="104270" rIns="104270" bIns="104270" anchor="t" anchorCtr="0">
            <a:noAutofit/>
          </a:bodyPr>
          <a:lstStyle/>
          <a:p>
            <a:pPr>
              <a:buSzPts val="1100"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80927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270" tIns="104270" rIns="104270" bIns="104270" anchor="t" anchorCtr="0">
            <a:noAutofit/>
          </a:bodyPr>
          <a:lstStyle/>
          <a:p>
            <a:pPr>
              <a:buSzPts val="1100"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1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Slide de Títul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Título e Conteúdo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Duas Partes de Conteúdo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Cabeçalho da Seção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Comparação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Somente Título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Em branc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Conteúdo com Legenda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Título e Texto Vertica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Texto e Título Vertical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60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61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62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3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4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5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6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7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8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9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70" name="PlaceHolder 12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6A04122-B786-423F-A0A5-B5B8D44C205E}" type="datetime">
              <a:rPr lang="en-US" sz="900" b="0" strike="noStrike" spc="-1">
                <a:solidFill>
                  <a:srgbClr val="8B8B8B"/>
                </a:solidFill>
                <a:latin typeface="Trebuchet MS" panose="020B0603020202020204"/>
              </a:rPr>
              <a:t>10/15/2023</a:t>
            </a:fld>
            <a:endParaRPr lang="pt-BR" sz="900" b="0" strike="noStrike" spc="-1">
              <a:latin typeface="Times New Roman" panose="02020603050405020304"/>
            </a:endParaRPr>
          </a:p>
        </p:txBody>
      </p:sp>
      <p:sp>
        <p:nvSpPr>
          <p:cNvPr id="171" name="PlaceHolder 13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  <p:sp>
        <p:nvSpPr>
          <p:cNvPr id="172" name="PlaceHolder 14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8477AB5-6962-4155-80F9-2323C7E1E0B0}" type="slidenum">
              <a:rPr lang="en-US" sz="900" b="0" strike="noStrike" spc="-1">
                <a:solidFill>
                  <a:srgbClr val="90C226"/>
                </a:solidFill>
                <a:latin typeface="Trebuchet MS" panose="020B0603020202020204"/>
              </a:rPr>
              <a:t>‹nº›</a:t>
            </a:fld>
            <a:endParaRPr lang="pt-BR" sz="900" b="0" strike="noStrike" spc="-1">
              <a:latin typeface="Times New Roman" panose="02020603050405020304"/>
            </a:endParaRPr>
          </a:p>
        </p:txBody>
      </p:sp>
      <p:sp>
        <p:nvSpPr>
          <p:cNvPr id="173" name="PlaceHolder 1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Trebuchet MS" panose="020B0603020202020204"/>
              </a:rPr>
              <a:t>Clique para editar o formato do texto do título</a:t>
            </a:r>
          </a:p>
        </p:txBody>
      </p:sp>
      <p:sp>
        <p:nvSpPr>
          <p:cNvPr id="174" name="PlaceHolder 1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800" b="0" strike="noStrike" spc="-1">
                <a:solidFill>
                  <a:srgbClr val="404040"/>
                </a:solidFill>
                <a:latin typeface="Trebuchet MS" panose="020B0603020202020204"/>
              </a:rPr>
              <a:t>Clique para editar o formato do texto da estrutura de tópicos</a:t>
            </a: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Trebuchet MS" panose="020B0603020202020204"/>
              </a:rPr>
              <a:t>2.º nível da estrutura de tópicos</a:t>
            </a: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200" b="0" strike="noStrike" spc="-1">
                <a:solidFill>
                  <a:srgbClr val="404040"/>
                </a:solidFill>
                <a:latin typeface="Trebuchet MS" panose="020B0603020202020204"/>
              </a:rPr>
              <a:t>3.º nível da estrutura de tópicos</a:t>
            </a: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1200" b="0" strike="noStrike" spc="-1">
                <a:solidFill>
                  <a:srgbClr val="404040"/>
                </a:solidFill>
                <a:latin typeface="Trebuchet MS" panose="020B0603020202020204"/>
              </a:rPr>
              <a:t>4.º nível da estrutura de tópicos</a:t>
            </a: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 panose="020B0603020202020204"/>
              </a:rPr>
              <a:t>5.º nível da estrutura de tópicos</a:t>
            </a: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 panose="020B0603020202020204"/>
              </a:rPr>
              <a:t>6.º nível da estrutura de tópicos</a:t>
            </a: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 panose="020B0603020202020204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 kern="0"/>
          </a:p>
        </p:txBody>
      </p:sp>
      <p:sp>
        <p:nvSpPr>
          <p:cNvPr id="9" name="Google Shape;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 kern="0"/>
          </a:p>
        </p:txBody>
      </p:sp>
      <p:sp>
        <p:nvSpPr>
          <p:cNvPr id="10" name="Google Shape;1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 kern="0"/>
              <a:t>‹nº›</a:t>
            </a:fld>
            <a:endParaRPr ker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1" r:id="rId9"/>
    <p:sldLayoutId id="214748367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Planilha_do_Microsoft_Excel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pngall.com/checklist-pn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" name="Rectangle 224">
            <a:extLst>
              <a:ext uri="{FF2B5EF4-FFF2-40B4-BE49-F238E27FC236}">
                <a16:creationId xmlns:a16="http://schemas.microsoft.com/office/drawing/2014/main" xmlns="" id="{3346177D-ADC4-4968-B747-5CFCD390B5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ttps://lh6.googleusercontent.com/hYAnelc04WRJ7Y3be4GQi7jI4MiYKtdau3m6-YRs-HMjClqUHAKpx0-x-bcC-YUxsxCmmRBSiorbSkM3cIP8lXHYs6vd_7mD60RB9k7ddw_VIeDwYgEaqFKSZT6lDxEjYgl83v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9416" y="476672"/>
            <a:ext cx="1182315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1" name="TextShape 1"/>
          <p:cNvSpPr txBox="1"/>
          <p:nvPr/>
        </p:nvSpPr>
        <p:spPr>
          <a:xfrm>
            <a:off x="1631504" y="2276872"/>
            <a:ext cx="9577064" cy="31974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algn="ctr">
              <a:lnSpc>
                <a:spcPct val="9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en-US" sz="3600" b="1" strike="noStrike" spc="-1" dirty="0"/>
              <a:t>DIRETORIA DE ADMINISTRAÇÃO E PLANEJAMENTO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en-US" sz="3600" b="1" spc="-1" dirty="0"/>
              <a:t>   IFCE/CAMPUS JUAZEIRO DO NORTE</a:t>
            </a:r>
            <a:endParaRPr lang="en-US" sz="3600" b="1" strike="noStrike" spc="-1" dirty="0"/>
          </a:p>
          <a:p>
            <a:pPr marL="194945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3600" spc="-1" dirty="0"/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0" algn="l"/>
              </a:tabLst>
            </a:pPr>
            <a:endParaRPr lang="en-US" sz="3600" spc="-1" dirty="0"/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0" algn="l"/>
              </a:tabLst>
            </a:pPr>
            <a:endParaRPr lang="en-US" sz="3600" spc="-1" dirty="0"/>
          </a:p>
          <a:p>
            <a:pPr algn="ctr">
              <a:lnSpc>
                <a:spcPct val="9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en-US" sz="3600" spc="-1" dirty="0"/>
              <a:t>	</a:t>
            </a:r>
            <a:r>
              <a:rPr lang="en-US" sz="3600" spc="-1" dirty="0" err="1"/>
              <a:t>Alcivânia</a:t>
            </a:r>
            <a:r>
              <a:rPr lang="en-US" sz="3600" spc="-1" dirty="0"/>
              <a:t> Carla Campos Nascimento</a:t>
            </a:r>
            <a:endParaRPr lang="en-US" sz="3600" strike="noStrike" spc="-1" dirty="0"/>
          </a:p>
          <a:p>
            <a:pPr marL="194945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800" b="0" strike="noStrike" spc="-1" dirty="0"/>
          </a:p>
          <a:p>
            <a:pPr marL="194945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spc="-1" dirty="0"/>
          </a:p>
          <a:p>
            <a:pPr marL="194945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strike="noStrike" spc="-1" dirty="0"/>
          </a:p>
          <a:p>
            <a:pPr marL="194945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strike="noStrike" spc="-1" dirty="0"/>
          </a:p>
        </p:txBody>
      </p:sp>
      <p:sp>
        <p:nvSpPr>
          <p:cNvPr id="236" name="Rectangle 226">
            <a:extLst>
              <a:ext uri="{FF2B5EF4-FFF2-40B4-BE49-F238E27FC236}">
                <a16:creationId xmlns:a16="http://schemas.microsoft.com/office/drawing/2014/main" xmlns="" id="{0844A943-BF79-4FEA-ABB1-3BD54D2366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28">
            <a:extLst>
              <a:ext uri="{FF2B5EF4-FFF2-40B4-BE49-F238E27FC236}">
                <a16:creationId xmlns:a16="http://schemas.microsoft.com/office/drawing/2014/main" xmlns="" id="{6437CC72-F4A8-4DC3-AFAB-D22C482C81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1" name="Rectangle 100">
            <a:extLst>
              <a:ext uri="{FF2B5EF4-FFF2-40B4-BE49-F238E27FC236}">
                <a16:creationId xmlns:a16="http://schemas.microsoft.com/office/drawing/2014/main" xmlns="" id="{8FC9BE17-9A7B-462D-AE50-3D87773873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 descr="Planilha e calculadora">
            <a:extLst>
              <a:ext uri="{FF2B5EF4-FFF2-40B4-BE49-F238E27FC236}">
                <a16:creationId xmlns:a16="http://schemas.microsoft.com/office/drawing/2014/main" xmlns="" id="{6CB9D8A8-C13E-968C-1193-FC78E3A1202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9" t="9091" r="2189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03" name="Rectangle 102">
            <a:extLst>
              <a:ext uri="{FF2B5EF4-FFF2-40B4-BE49-F238E27FC236}">
                <a16:creationId xmlns:a16="http://schemas.microsoft.com/office/drawing/2014/main" xmlns="" id="{3EBE8569-6AEC-4B8C-8D53-2DE337CDBA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FD4BF0A0-3ED3-9614-2F76-689FC050A81B}"/>
              </a:ext>
            </a:extLst>
          </p:cNvPr>
          <p:cNvSpPr/>
          <p:nvPr/>
        </p:nvSpPr>
        <p:spPr>
          <a:xfrm>
            <a:off x="338560" y="2186031"/>
            <a:ext cx="7306911" cy="11247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DISTRIBUIÇÃO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ORÇAMENTÁRIA</a:t>
            </a:r>
            <a:endParaRPr lang="en-US" sz="54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xmlns="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body" idx="1"/>
          </p:nvPr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0" lvl="0" indent="-228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endParaRPr lang="en-US" sz="1700" kern="1200" dirty="0">
              <a:solidFill>
                <a:schemeClr val="tx1"/>
              </a:solidFill>
              <a:latin typeface="+mn-lt"/>
              <a:ea typeface="+mn-ea"/>
              <a:cs typeface="+mn-cs"/>
              <a:sym typeface="Times New Roman" panose="02020603050405020304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endParaRPr lang="en-US" sz="1700" kern="1200" dirty="0">
              <a:solidFill>
                <a:schemeClr val="tx1"/>
              </a:solidFill>
              <a:latin typeface="+mn-lt"/>
              <a:ea typeface="+mn-ea"/>
              <a:cs typeface="+mn-cs"/>
              <a:sym typeface="Times New Roman" panose="02020603050405020304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0" y="6416177"/>
            <a:ext cx="12192000" cy="441823"/>
          </a:xfrm>
          <a:prstGeom prst="rect">
            <a:avLst/>
          </a:prstGeom>
          <a:solidFill>
            <a:srgbClr val="70AC2E"/>
          </a:solidFill>
          <a:ln w="9525" cap="flat" cmpd="sng">
            <a:solidFill>
              <a:schemeClr val="bg1">
                <a:lumMod val="95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 panose="020B0604020202020204"/>
              <a:buNone/>
            </a:pPr>
            <a:endParaRPr kern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60" y="1124744"/>
            <a:ext cx="429736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478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503633"/>
              </p:ext>
            </p:extLst>
          </p:nvPr>
        </p:nvGraphicFramePr>
        <p:xfrm>
          <a:off x="911225" y="188913"/>
          <a:ext cx="10040938" cy="652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lanilha" r:id="rId4" imgW="10286907" imgH="6686525" progId="Excel.Sheet.12">
                  <p:embed/>
                </p:oleObj>
              </mc:Choice>
              <mc:Fallback>
                <p:oleObj name="Planilha" r:id="rId4" imgW="10286907" imgH="66865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1225" y="188913"/>
                        <a:ext cx="10040938" cy="6526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472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0" name="Rectangle 121">
            <a:extLst>
              <a:ext uri="{FF2B5EF4-FFF2-40B4-BE49-F238E27FC236}">
                <a16:creationId xmlns:a16="http://schemas.microsoft.com/office/drawing/2014/main" xmlns="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FD4BF0A0-3ED3-9614-2F76-689FC050A81B}"/>
              </a:ext>
            </a:extLst>
          </p:cNvPr>
          <p:cNvSpPr/>
          <p:nvPr/>
        </p:nvSpPr>
        <p:spPr>
          <a:xfrm>
            <a:off x="640080" y="325369"/>
            <a:ext cx="4368602" cy="19568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INFORMES</a:t>
            </a:r>
            <a:endParaRPr lang="en-US" sz="54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1" name="sketchy line">
            <a:extLst>
              <a:ext uri="{FF2B5EF4-FFF2-40B4-BE49-F238E27FC236}">
                <a16:creationId xmlns:a16="http://schemas.microsoft.com/office/drawing/2014/main" xmlns="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Google Shape;95;p2"/>
          <p:cNvSpPr txBox="1">
            <a:spLocks noGrp="1"/>
          </p:cNvSpPr>
          <p:nvPr>
            <p:ph type="body" idx="1"/>
          </p:nvPr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endParaRPr lang="en-US" sz="2200" kern="1200">
              <a:solidFill>
                <a:schemeClr val="tx1"/>
              </a:solidFill>
              <a:latin typeface="+mn-lt"/>
              <a:ea typeface="+mn-ea"/>
              <a:cs typeface="+mn-cs"/>
              <a:sym typeface="Times New Roman" panose="02020603050405020304"/>
            </a:endParaRPr>
          </a:p>
          <a:p>
            <a:pPr marL="0" lvl="0" indent="-228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endParaRPr lang="en-US" sz="2200" kern="1200">
              <a:solidFill>
                <a:schemeClr val="tx1"/>
              </a:solidFill>
              <a:latin typeface="+mn-lt"/>
              <a:ea typeface="+mn-ea"/>
              <a:cs typeface="+mn-cs"/>
              <a:sym typeface="Times New Roman" panose="02020603050405020304"/>
            </a:endParaRPr>
          </a:p>
        </p:txBody>
      </p:sp>
      <p:pic>
        <p:nvPicPr>
          <p:cNvPr id="19" name="Imagem 18" descr="Ícone&#10;&#10;Descrição gerada automaticamente">
            <a:extLst>
              <a:ext uri="{FF2B5EF4-FFF2-40B4-BE49-F238E27FC236}">
                <a16:creationId xmlns:a16="http://schemas.microsoft.com/office/drawing/2014/main" xmlns="" id="{CA2B6927-0BB9-10A3-D559-CD96F8AD60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r="2207" b="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96" name="Google Shape;96;p2"/>
          <p:cNvSpPr/>
          <p:nvPr/>
        </p:nvSpPr>
        <p:spPr>
          <a:xfrm>
            <a:off x="0" y="6416177"/>
            <a:ext cx="12192000" cy="441823"/>
          </a:xfrm>
          <a:prstGeom prst="rect">
            <a:avLst/>
          </a:prstGeom>
          <a:solidFill>
            <a:srgbClr val="70AC2E"/>
          </a:solidFill>
          <a:ln w="9525" cap="flat" cmpd="sng">
            <a:solidFill>
              <a:schemeClr val="bg1">
                <a:lumMod val="95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 panose="020B0604020202020204"/>
              <a:buNone/>
            </a:pPr>
            <a:endParaRPr kern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570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title"/>
          </p:nvPr>
        </p:nvSpPr>
        <p:spPr>
          <a:xfrm>
            <a:off x="191344" y="365125"/>
            <a:ext cx="1180931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SzPts val="4000"/>
            </a:pPr>
            <a:r>
              <a:rPr lang="pt-BR" altLang="en-US" sz="3200" b="1" dirty="0">
                <a:latin typeface="+mj-lt"/>
              </a:rPr>
              <a:t>DIRETORIA DE ADMINISTRAÇÃO E PLANEJAMENTO </a:t>
            </a:r>
            <a:br>
              <a:rPr lang="pt-BR" altLang="en-US" sz="3200" b="1" dirty="0">
                <a:latin typeface="+mj-lt"/>
              </a:rPr>
            </a:br>
            <a:r>
              <a:rPr lang="pt-BR" altLang="en-US" sz="3200" b="1" dirty="0">
                <a:latin typeface="+mj-lt"/>
              </a:rPr>
              <a:t>IFCE/CAMPUS JUAZEIRO DO NORTE</a:t>
            </a:r>
            <a:endParaRPr sz="3200" dirty="0">
              <a:latin typeface="+mj-lt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228600" lvl="0" indent="-508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dirty="0">
              <a:solidFill>
                <a:schemeClr val="accent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0" y="6416177"/>
            <a:ext cx="12192000" cy="441823"/>
          </a:xfrm>
          <a:prstGeom prst="rect">
            <a:avLst/>
          </a:prstGeom>
          <a:solidFill>
            <a:srgbClr val="70AC2E"/>
          </a:solidFill>
          <a:ln w="9525" cap="flat" cmpd="sng">
            <a:solidFill>
              <a:schemeClr val="bg1">
                <a:lumMod val="95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 panose="020B0604020202020204"/>
              <a:buNone/>
            </a:pPr>
            <a:endParaRPr kern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" name="Subtítulo 2"/>
          <p:cNvSpPr txBox="1"/>
          <p:nvPr/>
        </p:nvSpPr>
        <p:spPr>
          <a:xfrm>
            <a:off x="52705" y="1772816"/>
            <a:ext cx="12092305" cy="4464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285750" indent="-285750">
              <a:lnSpc>
                <a:spcPct val="200000"/>
              </a:lnSpc>
              <a:buFont typeface="Wingdings" panose="05000000000000000000" charset="0"/>
              <a:buChar char="Ø"/>
            </a:pPr>
            <a:endParaRPr lang="pt-BR" altLang="en-US" sz="3600" dirty="0"/>
          </a:p>
          <a:p>
            <a:pPr marL="571500" indent="-571500">
              <a:lnSpc>
                <a:spcPct val="200000"/>
              </a:lnSpc>
              <a:buSzPct val="100000"/>
              <a:buFont typeface="Wingdings" panose="05000000000000000000" pitchFamily="2" charset="2"/>
              <a:buChar char="§"/>
            </a:pPr>
            <a:endParaRPr lang="pt-BR" altLang="en-US" sz="3600" b="1" dirty="0">
              <a:latin typeface="+mn-lt"/>
            </a:endParaRPr>
          </a:p>
          <a:p>
            <a:pPr marL="571500" indent="-571500">
              <a:lnSpc>
                <a:spcPct val="100000"/>
              </a:lnSpc>
              <a:buSzPct val="100000"/>
              <a:buFont typeface="Wingdings" panose="05000000000000000000" pitchFamily="2" charset="2"/>
              <a:buChar char="§"/>
            </a:pPr>
            <a:endParaRPr lang="pt-BR" altLang="en-US" sz="3600" b="1" dirty="0">
              <a:latin typeface="+mn-lt"/>
            </a:endParaRPr>
          </a:p>
          <a:p>
            <a:pPr marL="571500" indent="-571500">
              <a:lnSpc>
                <a:spcPct val="100000"/>
              </a:lnSpc>
              <a:buSzPct val="100000"/>
              <a:buFont typeface="Wingdings" panose="05000000000000000000" charset="0"/>
              <a:buChar char="Ø"/>
            </a:pPr>
            <a:endParaRPr lang="pt-BR" sz="3600" dirty="0" smtClean="0"/>
          </a:p>
          <a:p>
            <a:pPr marL="571500" indent="-571500">
              <a:lnSpc>
                <a:spcPct val="100000"/>
              </a:lnSpc>
              <a:buSzPct val="100000"/>
              <a:buFont typeface="Wingdings" panose="05000000000000000000" charset="0"/>
              <a:buChar char="Ø"/>
            </a:pPr>
            <a:endParaRPr lang="pt-BR" sz="3600" dirty="0"/>
          </a:p>
          <a:p>
            <a:pPr marL="571500" indent="-571500">
              <a:lnSpc>
                <a:spcPct val="100000"/>
              </a:lnSpc>
              <a:buSzPct val="100000"/>
              <a:buFont typeface="Wingdings" panose="05000000000000000000" charset="0"/>
              <a:buChar char="Ø"/>
            </a:pPr>
            <a:endParaRPr lang="pt-BR" sz="3600" dirty="0" smtClean="0"/>
          </a:p>
          <a:p>
            <a:pPr marL="571500" indent="-571500">
              <a:lnSpc>
                <a:spcPct val="100000"/>
              </a:lnSpc>
              <a:buSzPct val="100000"/>
              <a:buFont typeface="Wingdings" panose="05000000000000000000" charset="0"/>
              <a:buChar char="Ø"/>
            </a:pPr>
            <a:endParaRPr lang="pt-BR" sz="3600" dirty="0"/>
          </a:p>
          <a:p>
            <a:pPr marL="571500" indent="-571500">
              <a:lnSpc>
                <a:spcPct val="100000"/>
              </a:lnSpc>
              <a:buSzPct val="100000"/>
              <a:buFont typeface="Wingdings" panose="05000000000000000000" charset="0"/>
              <a:buChar char="Ø"/>
            </a:pPr>
            <a:endParaRPr lang="pt-BR" sz="3600" dirty="0" smtClean="0"/>
          </a:p>
          <a:p>
            <a:pPr marL="571500" indent="-571500">
              <a:lnSpc>
                <a:spcPct val="100000"/>
              </a:lnSpc>
              <a:buSzPct val="100000"/>
              <a:buFont typeface="Wingdings" panose="05000000000000000000" charset="0"/>
              <a:buChar char="Ø"/>
            </a:pPr>
            <a:endParaRPr lang="pt-BR" sz="3600" dirty="0" smtClean="0"/>
          </a:p>
          <a:p>
            <a:pPr marL="571500" indent="-571500">
              <a:lnSpc>
                <a:spcPct val="100000"/>
              </a:lnSpc>
              <a:buSzPct val="100000"/>
              <a:buFont typeface="Wingdings" panose="05000000000000000000" charset="0"/>
              <a:buChar char="Ø"/>
            </a:pPr>
            <a:r>
              <a:rPr lang="pt-BR" sz="3600" dirty="0" smtClean="0"/>
              <a:t>Implantação </a:t>
            </a:r>
            <a:r>
              <a:rPr lang="pt-BR" sz="3600" dirty="0"/>
              <a:t>do Sistema Integrado de Gestão Patrimonial - SIADS - Módulo ALMOXARIFADO - </a:t>
            </a:r>
            <a:r>
              <a:rPr lang="pt-BR" sz="3600" dirty="0" smtClean="0"/>
              <a:t>SEI </a:t>
            </a:r>
            <a:r>
              <a:rPr lang="pt-BR" sz="3200" dirty="0"/>
              <a:t>23261.002170/2023-58</a:t>
            </a:r>
            <a:r>
              <a:rPr lang="pt-BR" sz="3200" dirty="0" smtClean="0"/>
              <a:t>;</a:t>
            </a:r>
            <a:r>
              <a:rPr lang="pt-BR" altLang="en-US" sz="3200" b="1" dirty="0">
                <a:latin typeface="+mn-lt"/>
              </a:rPr>
              <a:t> </a:t>
            </a:r>
          </a:p>
          <a:p>
            <a:pPr marL="571500" indent="-571500">
              <a:lnSpc>
                <a:spcPct val="200000"/>
              </a:lnSpc>
              <a:buSzPct val="100000"/>
              <a:buFont typeface="Wingdings" panose="05000000000000000000" charset="0"/>
              <a:buChar char="Ø"/>
            </a:pPr>
            <a:r>
              <a:rPr lang="pt-BR" sz="3600" dirty="0"/>
              <a:t>R</a:t>
            </a:r>
            <a:r>
              <a:rPr lang="pt-BR" sz="3600" dirty="0" smtClean="0"/>
              <a:t>evisão/alteração </a:t>
            </a:r>
            <a:r>
              <a:rPr lang="pt-BR" sz="3600" dirty="0"/>
              <a:t>do Plano de Contratações Anual - 2024</a:t>
            </a:r>
            <a:r>
              <a:rPr lang="pt-BR" sz="3600" dirty="0" smtClean="0"/>
              <a:t>;</a:t>
            </a:r>
          </a:p>
          <a:p>
            <a:pPr marL="571500" indent="-571500">
              <a:lnSpc>
                <a:spcPct val="200000"/>
              </a:lnSpc>
              <a:buSzPct val="100000"/>
              <a:buFont typeface="Wingdings" panose="05000000000000000000" charset="0"/>
              <a:buChar char="Ø"/>
            </a:pPr>
            <a:r>
              <a:rPr lang="pt-BR" sz="3600" dirty="0"/>
              <a:t>Contratação de link de internet dedicado</a:t>
            </a:r>
            <a:r>
              <a:rPr lang="pt-BR" sz="3600" dirty="0" smtClean="0"/>
              <a:t>;</a:t>
            </a:r>
          </a:p>
          <a:p>
            <a:pPr marL="571500" indent="-571500">
              <a:lnSpc>
                <a:spcPct val="200000"/>
              </a:lnSpc>
              <a:buSzPct val="100000"/>
              <a:buFont typeface="Wingdings" panose="05000000000000000000" charset="0"/>
              <a:buChar char="Ø"/>
            </a:pPr>
            <a:r>
              <a:rPr lang="pt-BR" sz="3600" dirty="0"/>
              <a:t>Ampliação do Restaurante Acadêmico.</a:t>
            </a:r>
            <a:endParaRPr lang="pt-BR" sz="3600" dirty="0" smtClean="0"/>
          </a:p>
          <a:p>
            <a:pPr marL="571500" indent="-571500">
              <a:lnSpc>
                <a:spcPct val="200000"/>
              </a:lnSpc>
              <a:buSzPct val="100000"/>
              <a:buFont typeface="Wingdings" panose="05000000000000000000" charset="0"/>
              <a:buChar char="Ø"/>
            </a:pPr>
            <a:endParaRPr lang="pt-BR" altLang="en-US" sz="3600" b="1" dirty="0" smtClean="0">
              <a:solidFill>
                <a:schemeClr val="tx1"/>
              </a:solidFill>
              <a:latin typeface="+mn-lt"/>
              <a:sym typeface="+mn-ea"/>
            </a:endParaRPr>
          </a:p>
          <a:p>
            <a:pPr marL="571500" indent="-571500">
              <a:lnSpc>
                <a:spcPct val="200000"/>
              </a:lnSpc>
              <a:buSzPct val="100000"/>
              <a:buFont typeface="Wingdings" panose="05000000000000000000" charset="0"/>
              <a:buChar char="Ø"/>
            </a:pPr>
            <a:endParaRPr lang="pt-BR" altLang="en-US" sz="3600" b="1" dirty="0" smtClean="0">
              <a:solidFill>
                <a:schemeClr val="tx1"/>
              </a:solidFill>
              <a:latin typeface="+mn-lt"/>
              <a:sym typeface="+mn-ea"/>
            </a:endParaRPr>
          </a:p>
          <a:p>
            <a:pPr marL="571500" indent="-571500">
              <a:lnSpc>
                <a:spcPct val="200000"/>
              </a:lnSpc>
              <a:buSzPct val="100000"/>
              <a:buFont typeface="Wingdings" panose="05000000000000000000" pitchFamily="2" charset="2"/>
              <a:buChar char="§"/>
            </a:pPr>
            <a:endParaRPr lang="pt-BR" altLang="en-US" sz="3600" b="1" dirty="0">
              <a:latin typeface="+mn-lt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charset="0"/>
              <a:buChar char="Ø"/>
            </a:pPr>
            <a:endParaRPr lang="pt-BR" altLang="en-US" sz="3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200000"/>
              </a:lnSpc>
              <a:buFont typeface="Wingdings" panose="05000000000000000000" charset="0"/>
              <a:buChar char="Ø"/>
            </a:pPr>
            <a:endParaRPr lang="pt-BR" altLang="en-US" sz="3600" dirty="0">
              <a:solidFill>
                <a:schemeClr val="tx1"/>
              </a:solidFill>
            </a:endParaRPr>
          </a:p>
        </p:txBody>
      </p:sp>
      <p:cxnSp>
        <p:nvCxnSpPr>
          <p:cNvPr id="9" name="Google Shape;97;p2"/>
          <p:cNvCxnSpPr/>
          <p:nvPr/>
        </p:nvCxnSpPr>
        <p:spPr>
          <a:xfrm rot="10800000" flipH="1">
            <a:off x="1044314" y="1556792"/>
            <a:ext cx="10308771" cy="39189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C61293E-6EBE-43EF-A52C-9BEBFD7679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tângulo 2"/>
          <p:cNvSpPr/>
          <p:nvPr/>
        </p:nvSpPr>
        <p:spPr>
          <a:xfrm>
            <a:off x="5297762" y="329184"/>
            <a:ext cx="6251110" cy="1783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dirty="0" err="1">
                <a:latin typeface="+mj-lt"/>
                <a:ea typeface="+mj-ea"/>
                <a:cs typeface="+mj-cs"/>
              </a:rPr>
              <a:t>Obrigada</a:t>
            </a:r>
            <a:r>
              <a:rPr lang="en-US" sz="5400" b="1" dirty="0">
                <a:latin typeface="+mj-lt"/>
                <a:ea typeface="+mj-ea"/>
                <a:cs typeface="+mj-cs"/>
              </a:rPr>
              <a:t>!</a:t>
            </a:r>
          </a:p>
        </p:txBody>
      </p:sp>
      <p:pic>
        <p:nvPicPr>
          <p:cNvPr id="2" name="Picture 2" descr="https://lh6.googleusercontent.com/hYAnelc04WRJ7Y3be4GQi7jI4MiYKtdau3m6-YRs-HMjClqUHAKpx0-x-bcC-YUxsxCmmRBSiorbSkM3cIP8lXHYs6vd_7mD60RB9k7ddw_VIeDwYgEaqFKSZT6lDxEjYgl83vQ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9" r="8900" b="1"/>
          <a:stretch/>
        </p:blipFill>
        <p:spPr bwMode="auto">
          <a:xfrm>
            <a:off x="674966" y="520496"/>
            <a:ext cx="1820634" cy="2680902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xmlns="" id="{21540236-BFD5-4A9D-8840-4703E7F768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tângulo 3"/>
          <p:cNvSpPr/>
          <p:nvPr/>
        </p:nvSpPr>
        <p:spPr>
          <a:xfrm>
            <a:off x="674966" y="4745736"/>
            <a:ext cx="10873906" cy="1444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/>
              <a:t>Alcivânia</a:t>
            </a:r>
            <a:r>
              <a:rPr lang="en-US" sz="2800" dirty="0"/>
              <a:t> Carla Campos Nascimento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dap.jua@ifce.edu.br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32</Words>
  <Application>Microsoft Office PowerPoint</Application>
  <PresentationFormat>Personalizar</PresentationFormat>
  <Paragraphs>34</Paragraphs>
  <Slides>6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Office Theme</vt:lpstr>
      <vt:lpstr>Tema do Office</vt:lpstr>
      <vt:lpstr>Planilha do Microsoft Excel</vt:lpstr>
      <vt:lpstr>Apresentação do PowerPoint</vt:lpstr>
      <vt:lpstr>Apresentação do PowerPoint</vt:lpstr>
      <vt:lpstr>Apresentação do PowerPoint</vt:lpstr>
      <vt:lpstr>Apresentação do PowerPoint</vt:lpstr>
      <vt:lpstr>DIRETORIA DE ADMINISTRAÇÃO E PLANEJAMENTO  IFCE/CAMPUS JUAZEIRO DO NORTE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CPAT</dc:creator>
  <cp:lastModifiedBy>Alcivania</cp:lastModifiedBy>
  <cp:revision>182</cp:revision>
  <dcterms:created xsi:type="dcterms:W3CDTF">2021-03-29T23:45:00Z</dcterms:created>
  <dcterms:modified xsi:type="dcterms:W3CDTF">2023-10-15T13:28:30Z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  <property fmtid="{D5CDD505-2E9C-101B-9397-08002B2CF9AE}" pid="12" name="ICV">
    <vt:lpwstr>46F37042463B43858A2209DA50F89FBA</vt:lpwstr>
  </property>
  <property fmtid="{D5CDD505-2E9C-101B-9397-08002B2CF9AE}" pid="13" name="KSOProductBuildVer">
    <vt:lpwstr>1046-11.2.0.11486</vt:lpwstr>
  </property>
</Properties>
</file>