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315" r:id="rId4"/>
    <p:sldId id="313" r:id="rId5"/>
    <p:sldId id="311" r:id="rId6"/>
    <p:sldId id="314" r:id="rId7"/>
    <p:sldId id="301" r:id="rId8"/>
    <p:sldId id="317" r:id="rId9"/>
    <p:sldId id="302" r:id="rId10"/>
    <p:sldId id="305" r:id="rId11"/>
    <p:sldId id="306" r:id="rId12"/>
    <p:sldId id="316" r:id="rId13"/>
    <p:sldId id="303" r:id="rId14"/>
    <p:sldId id="312" r:id="rId15"/>
    <p:sldId id="282" r:id="rId16"/>
  </p:sldIdLst>
  <p:sldSz cx="12192000" cy="6858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>
          <p15:clr>
            <a:srgbClr val="A4A3A4"/>
          </p15:clr>
        </p15:guide>
        <p15:guide id="2" pos="37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25BD33"/>
    <a:srgbClr val="47B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45" autoAdjust="0"/>
  </p:normalViewPr>
  <p:slideViewPr>
    <p:cSldViewPr>
      <p:cViewPr varScale="1">
        <p:scale>
          <a:sx n="68" d="100"/>
          <a:sy n="68" d="100"/>
        </p:scale>
        <p:origin x="72" y="156"/>
      </p:cViewPr>
      <p:guideLst>
        <p:guide orient="horz" pos="2195"/>
        <p:guide pos="3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98DB3-EA95-4463-8237-C2970083D590}" type="datetimeFigureOut">
              <a:rPr lang="pt-BR" smtClean="0"/>
              <a:t>21/03/2023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8817-BEA4-420D-A98B-E15BFD9C0AE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8817-BEA4-420D-A98B-E15BFD9C0AE2}" type="slidenum">
              <a:rPr lang="pt-BR" smtClean="0"/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092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14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50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6762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1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40" cy="481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0" tIns="104270" rIns="104270" bIns="10427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21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 panose="020B0603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0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1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2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4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5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6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7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8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9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0" name="PlaceHolder 12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6A04122-B786-423F-A0A5-B5B8D44C205E}" type="datetime">
              <a:rPr lang="en-US" sz="900" b="0" strike="noStrike" spc="-1">
                <a:solidFill>
                  <a:srgbClr val="8B8B8B"/>
                </a:solidFill>
                <a:latin typeface="Trebuchet MS" panose="020B0603020202020204"/>
              </a:rPr>
              <a:t>3/21/2023</a:t>
            </a:fld>
            <a:endParaRPr lang="pt-BR" sz="900" b="0" strike="noStrike" spc="-1">
              <a:latin typeface="Times New Roman" panose="02020603050405020304"/>
            </a:endParaRPr>
          </a:p>
        </p:txBody>
      </p:sp>
      <p:sp>
        <p:nvSpPr>
          <p:cNvPr id="171" name="PlaceHolder 13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 panose="02020603050405020304"/>
            </a:endParaRPr>
          </a:p>
        </p:txBody>
      </p:sp>
      <p:sp>
        <p:nvSpPr>
          <p:cNvPr id="172" name="PlaceHolder 14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477AB5-6962-4155-80F9-2323C7E1E0B0}" type="slidenum">
              <a:rPr lang="en-US" sz="900" b="0" strike="noStrike" spc="-1">
                <a:solidFill>
                  <a:srgbClr val="90C226"/>
                </a:solidFill>
                <a:latin typeface="Trebuchet MS" panose="020B0603020202020204"/>
              </a:rPr>
              <a:t>‹nº›</a:t>
            </a:fld>
            <a:endParaRPr lang="pt-BR" sz="900" b="0" strike="noStrike" spc="-1">
              <a:latin typeface="Times New Roman" panose="02020603050405020304"/>
            </a:endParaRPr>
          </a:p>
        </p:txBody>
      </p:sp>
      <p:sp>
        <p:nvSpPr>
          <p:cNvPr id="173" name="PlaceHolder 1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Clique para editar o formato do texto do título</a:t>
            </a:r>
          </a:p>
        </p:txBody>
      </p:sp>
      <p:sp>
        <p:nvSpPr>
          <p:cNvPr id="174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 panose="020B0603020202020204"/>
              </a:rPr>
              <a:t>Clique para editar o formato do texto da estrutura de tópicos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 panose="020B0603020202020204"/>
              </a:rPr>
              <a:t>2.º nível da estrutura de tópicos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 panose="020B0603020202020204"/>
              </a:rPr>
              <a:t>3.º nível da estrutura de tópicos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 panose="020B0603020202020204"/>
              </a:rPr>
              <a:t>4.º nível da estrutura de tópicos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 panose="020B0603020202020204"/>
              </a:rPr>
              <a:t>5.º nível da estrutura de tópicos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 panose="020B0603020202020204"/>
              </a:rPr>
              <a:t>6.º nível da estrutura de tópicos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 panose="020B0603020202020204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kern="0"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kern="0"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pt-BR" kern="0"/>
              <a:t>‹nº›</a:t>
            </a:fld>
            <a:endParaRPr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checklist-pn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" name="Rectangle 224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s://lh6.googleusercontent.com/hYAnelc04WRJ7Y3be4GQi7jI4MiYKtdau3m6-YRs-HMjClqUHAKpx0-x-bcC-YUxsxCmmRBSiorbSkM3cIP8lXHYs6vd_7mD60RB9k7ddw_VIeDwYgEaqFKSZT6lDxEjYgl83v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17" y="476672"/>
            <a:ext cx="118231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TextShape 1"/>
          <p:cNvSpPr txBox="1"/>
          <p:nvPr/>
        </p:nvSpPr>
        <p:spPr>
          <a:xfrm>
            <a:off x="1631504" y="2276872"/>
            <a:ext cx="9577064" cy="31974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br>
              <a:rPr lang="en-US" sz="2000" dirty="0"/>
            </a:b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3600" b="1" strike="noStrike" spc="-1" dirty="0"/>
              <a:t>DIRETORIA DE ADMINISTRAÇÃO E PLANEJAMENTO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3600" b="1" spc="-1" dirty="0"/>
              <a:t>   IFCE/CAMPUS JUAZEIRO DO NORTE</a:t>
            </a:r>
            <a:endParaRPr lang="en-US" sz="3600" b="1" strike="noStrike" spc="-1" dirty="0"/>
          </a:p>
          <a:p>
            <a:pPr marL="1949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3600" spc="-1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endParaRPr lang="en-US" sz="3600" spc="-1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endParaRPr lang="en-US" sz="3600" spc="-1" dirty="0"/>
          </a:p>
          <a:p>
            <a:pPr algn="ctr"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3600" spc="-1" dirty="0"/>
              <a:t>	</a:t>
            </a:r>
            <a:r>
              <a:rPr lang="en-US" sz="3600" spc="-1" dirty="0" err="1"/>
              <a:t>Alcivânia</a:t>
            </a:r>
            <a:r>
              <a:rPr lang="en-US" sz="3600" spc="-1" dirty="0"/>
              <a:t> Carla Campos Nascimento</a:t>
            </a:r>
            <a:endParaRPr lang="en-US" sz="3600" strike="noStrike" spc="-1" dirty="0"/>
          </a:p>
          <a:p>
            <a:pPr marL="1949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800" b="0" strike="noStrike" spc="-1" dirty="0"/>
          </a:p>
          <a:p>
            <a:pPr marL="1949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spc="-1" dirty="0"/>
          </a:p>
          <a:p>
            <a:pPr marL="1949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b="0" strike="noStrike" spc="-1" dirty="0"/>
          </a:p>
          <a:p>
            <a:pPr marL="1949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b="0" strike="noStrike" spc="-1" dirty="0"/>
          </a:p>
        </p:txBody>
      </p:sp>
      <p:sp>
        <p:nvSpPr>
          <p:cNvPr id="236" name="Rectangle 22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28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dirty="0">
              <a:solidFill>
                <a:schemeClr val="accent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71363" y="620686"/>
          <a:ext cx="11449273" cy="5300372"/>
        </p:xfrm>
        <a:graphic>
          <a:graphicData uri="http://schemas.openxmlformats.org/drawingml/2006/table">
            <a:tbl>
              <a:tblPr/>
              <a:tblGrid>
                <a:gridCol w="683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RESUMO(AÇÃO FUNCIONAMENTO)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>
                          <a:effectLst/>
                          <a:latin typeface="+mn-lt"/>
                        </a:rPr>
                        <a:t>R$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>
                          <a:effectLst/>
                          <a:latin typeface="+mn-lt"/>
                        </a:rPr>
                        <a:t>LIMITE AUTORIZADO PARA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effectLst/>
                          <a:latin typeface="+mn-lt"/>
                        </a:rPr>
                        <a:t>R$ </a:t>
                      </a:r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sym typeface="+mn-ea"/>
                        </a:rPr>
                        <a:t>2.555.710,00</a:t>
                      </a:r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effectLst/>
                          <a:latin typeface="+mn-lt"/>
                        </a:rPr>
                        <a:t>  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>
                          <a:effectLst/>
                          <a:latin typeface="+mn-lt"/>
                        </a:rPr>
                        <a:t>      DESPESAS COM TERCEIRIZADOS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R$ </a:t>
                      </a:r>
                      <a:r>
                        <a:rPr lang="pt-BR" sz="3200" b="0" dirty="0">
                          <a:effectLst/>
                          <a:latin typeface="+mn-lt"/>
                          <a:sym typeface="+mn-ea"/>
                        </a:rPr>
                        <a:t>2.816.185,15</a:t>
                      </a:r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DESPESAS OUTROS SERVIÇOS PJ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R$ </a:t>
                      </a:r>
                      <a:r>
                        <a:rPr lang="pt-BR" sz="3200" b="0" dirty="0">
                          <a:effectLst/>
                          <a:latin typeface="+mn-lt"/>
                          <a:sym typeface="+mn-ea"/>
                        </a:rPr>
                        <a:t>745.196,38</a:t>
                      </a:r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>
                          <a:effectLst/>
                          <a:latin typeface="+mn-lt"/>
                        </a:rPr>
                        <a:t>      Outras despesas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R$ 12.000,00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0,5%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03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800" b="1" i="0" u="none" strike="noStrike">
                          <a:effectLst/>
                          <a:latin typeface="+mn-lt"/>
                        </a:rPr>
                        <a:t>(=) VALOR TOTAL DAS DESPESAS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effectLst/>
                          <a:latin typeface="+mn-lt"/>
                        </a:rPr>
                        <a:t>R$ 3.573.381,53</a:t>
                      </a:r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0" i="0" u="none" strike="noStrike" dirty="0">
                          <a:effectLst/>
                          <a:latin typeface="+mn-lt"/>
                        </a:rPr>
                        <a:t>140%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21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(=) </a:t>
                      </a:r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SALDO ORÇAMENTÁRIO(RESULTADO)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(R$ 1.017.671,53)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4BF0A0-3ED3-9614-2F76-689FC050A81B}"/>
              </a:ext>
            </a:extLst>
          </p:cNvPr>
          <p:cNvSpPr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INFORMES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  <a:p>
            <a:pPr marL="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CA2B6927-0BB9-10A3-D559-CD96F8AD6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20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599D38B-2524-1E63-498C-34332C3AB654}"/>
              </a:ext>
            </a:extLst>
          </p:cNvPr>
          <p:cNvSpPr txBox="1"/>
          <p:nvPr/>
        </p:nvSpPr>
        <p:spPr>
          <a:xfrm>
            <a:off x="9440927" y="6657945"/>
            <a:ext cx="27510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s://www.pngall.com/checklist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1344" y="365125"/>
            <a:ext cx="11809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pt-BR" altLang="en-US" sz="3200" b="1" dirty="0">
                <a:latin typeface="+mj-lt"/>
              </a:rPr>
              <a:t>DIRETORIA DE ADMINISTRAÇÃO E PLANEJAMENTO </a:t>
            </a:r>
            <a:br>
              <a:rPr lang="pt-BR" altLang="en-US" sz="3200" b="1" dirty="0">
                <a:latin typeface="+mj-lt"/>
              </a:rPr>
            </a:br>
            <a:r>
              <a:rPr lang="pt-BR" altLang="en-US" sz="3200" b="1" dirty="0">
                <a:latin typeface="+mj-lt"/>
              </a:rPr>
              <a:t>IFCE/CAMPUS JUAZEIRO DO NORTE</a:t>
            </a:r>
            <a:endParaRPr sz="3200" dirty="0"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dirty="0">
              <a:solidFill>
                <a:schemeClr val="accent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Subtítulo 2"/>
          <p:cNvSpPr txBox="1"/>
          <p:nvPr/>
        </p:nvSpPr>
        <p:spPr>
          <a:xfrm>
            <a:off x="52705" y="2035175"/>
            <a:ext cx="12092305" cy="413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pt-BR" altLang="en-US" sz="3600" dirty="0"/>
          </a:p>
          <a:p>
            <a:pPr marL="571500" indent="-571500">
              <a:lnSpc>
                <a:spcPct val="200000"/>
              </a:lnSpc>
              <a:buSzPct val="100000"/>
              <a:buFont typeface="Wingdings" panose="05000000000000000000" pitchFamily="2" charset="2"/>
              <a:buChar char="§"/>
            </a:pPr>
            <a:endParaRPr lang="pt-BR" altLang="en-US" sz="3600" b="1" dirty="0">
              <a:latin typeface="+mn-lt"/>
            </a:endParaRPr>
          </a:p>
          <a:p>
            <a:pPr marL="571500" indent="-5715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endParaRPr lang="pt-BR" altLang="en-US" sz="3600" b="1" dirty="0">
              <a:latin typeface="+mn-lt"/>
            </a:endParaRPr>
          </a:p>
          <a:p>
            <a:pPr marL="571500" indent="-571500">
              <a:lnSpc>
                <a:spcPct val="100000"/>
              </a:lnSpc>
              <a:buSzPct val="100000"/>
              <a:buFont typeface="Wingdings" panose="05000000000000000000" charset="0"/>
              <a:buChar char="Ø"/>
            </a:pPr>
            <a:r>
              <a:rPr lang="pt-BR" altLang="en-US" sz="3600" b="1" dirty="0">
                <a:latin typeface="+mn-lt"/>
              </a:rPr>
              <a:t>Elaboração do Plano de Contratações Anual - 2024; </a:t>
            </a:r>
          </a:p>
          <a:p>
            <a:pPr marL="571500" indent="-571500">
              <a:lnSpc>
                <a:spcPct val="200000"/>
              </a:lnSpc>
              <a:buSzPct val="100000"/>
              <a:buFont typeface="Wingdings" panose="05000000000000000000" charset="0"/>
              <a:buChar char="Ø"/>
            </a:pPr>
            <a:r>
              <a:rPr lang="pt-BR" altLang="en-US" sz="3600" b="1" dirty="0">
                <a:latin typeface="+mn-lt"/>
                <a:sym typeface="+mn-ea"/>
              </a:rPr>
              <a:t>Módulo SUAP: abrir chamado&gt;Infraestrutura;</a:t>
            </a:r>
          </a:p>
          <a:p>
            <a:pPr marL="571500" indent="-571500">
              <a:lnSpc>
                <a:spcPct val="200000"/>
              </a:lnSpc>
              <a:buSzPct val="100000"/>
              <a:buFont typeface="Wingdings" panose="05000000000000000000" charset="0"/>
              <a:buChar char="Ø"/>
            </a:pPr>
            <a:r>
              <a:rPr lang="pt-BR" altLang="en-US" sz="3600" b="1" dirty="0">
                <a:solidFill>
                  <a:schemeClr val="tx1"/>
                </a:solidFill>
                <a:latin typeface="+mn-lt"/>
                <a:sym typeface="+mn-ea"/>
              </a:rPr>
              <a:t>Requisições SUAP: bens patrimoniais.</a:t>
            </a:r>
          </a:p>
          <a:p>
            <a:pPr marL="571500" indent="-571500">
              <a:lnSpc>
                <a:spcPct val="200000"/>
              </a:lnSpc>
              <a:buSzPct val="100000"/>
              <a:buFont typeface="Wingdings" panose="05000000000000000000" pitchFamily="2" charset="2"/>
              <a:buChar char="§"/>
            </a:pPr>
            <a:endParaRPr lang="pt-BR" altLang="en-US" sz="3600" b="1" dirty="0">
              <a:latin typeface="+mn-l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pt-BR" altLang="en-US" sz="3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endParaRPr lang="pt-BR" altLang="en-US" sz="3600" dirty="0">
              <a:solidFill>
                <a:schemeClr val="tx1"/>
              </a:solidFill>
            </a:endParaRPr>
          </a:p>
        </p:txBody>
      </p:sp>
      <p:cxnSp>
        <p:nvCxnSpPr>
          <p:cNvPr id="9" name="Google Shape;97;p2"/>
          <p:cNvCxnSpPr/>
          <p:nvPr/>
        </p:nvCxnSpPr>
        <p:spPr>
          <a:xfrm rot="10800000" flipH="1">
            <a:off x="1044314" y="1556792"/>
            <a:ext cx="10308771" cy="3918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262890" y="266700"/>
            <a:ext cx="11611610" cy="63658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+mj-lt"/>
                <a:ea typeface="+mj-ea"/>
                <a:cs typeface="+mj-cs"/>
              </a:rPr>
              <a:t>Obrigada</a:t>
            </a:r>
            <a:r>
              <a:rPr lang="en-US" sz="5400" b="1" dirty="0"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2" name="Picture 2" descr="https://lh6.googleusercontent.com/hYAnelc04WRJ7Y3be4GQi7jI4MiYKtdau3m6-YRs-HMjClqUHAKpx0-x-bcC-YUxsxCmmRBSiorbSkM3cIP8lXHYs6vd_7mD60RB9k7ddw_VIeDwYgEaqFKSZT6lDxEjYgl83v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r="8900" b="1"/>
          <a:stretch/>
        </p:blipFill>
        <p:spPr bwMode="auto">
          <a:xfrm>
            <a:off x="674966" y="520496"/>
            <a:ext cx="1820634" cy="2680902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674966" y="4745736"/>
            <a:ext cx="10873906" cy="1444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Alcivânia</a:t>
            </a:r>
            <a:r>
              <a:rPr lang="en-US" sz="2800" dirty="0"/>
              <a:t> Carla Campos Nascimento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dap.jua@ifce.edu.br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Planilha e calculadora">
            <a:extLst>
              <a:ext uri="{FF2B5EF4-FFF2-40B4-BE49-F238E27FC236}">
                <a16:creationId xmlns:a16="http://schemas.microsoft.com/office/drawing/2014/main" id="{6CB9D8A8-C13E-968C-1193-FC78E3A1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9091" r="218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4BF0A0-3ED3-9614-2F76-689FC050A81B}"/>
              </a:ext>
            </a:extLst>
          </p:cNvPr>
          <p:cNvSpPr/>
          <p:nvPr/>
        </p:nvSpPr>
        <p:spPr>
          <a:xfrm>
            <a:off x="338560" y="2186031"/>
            <a:ext cx="7306911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DISTRIBUIÇÃO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ORÇAMENTÁRIA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478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t-BR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lang="pt-BR" dirty="0">
              <a:solidFill>
                <a:schemeClr val="accent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57081"/>
              </p:ext>
            </p:extLst>
          </p:nvPr>
        </p:nvGraphicFramePr>
        <p:xfrm>
          <a:off x="911225" y="836295"/>
          <a:ext cx="9875520" cy="4563110"/>
        </p:xfrm>
        <a:graphic>
          <a:graphicData uri="http://schemas.openxmlformats.org/drawingml/2006/table">
            <a:tbl>
              <a:tblPr/>
              <a:tblGrid>
                <a:gridCol w="330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0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IFCE/ CAMPUS JUAZEIRO DO NORTE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9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DISTRIBUIÇÃO ORÇAMENTÁRIA 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96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AÇÃO ORÇAMENTÁRIA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Funcionamento da instituição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Assistência aos estudantes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Capacitação de servidores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4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479425" y="404495"/>
          <a:ext cx="11397615" cy="5046345"/>
        </p:xfrm>
        <a:graphic>
          <a:graphicData uri="http://schemas.openxmlformats.org/drawingml/2006/table">
            <a:tbl>
              <a:tblPr/>
              <a:tblGrid>
                <a:gridCol w="3417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2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09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IFCE/ CAMPUS JUAZEIRO DO NORTE </a:t>
                      </a:r>
                    </a:p>
                    <a:p>
                      <a:pPr algn="ctr" fontAlgn="ctr"/>
                      <a:r>
                        <a:rPr lang="pt-BR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sym typeface="+mn-ea"/>
                        </a:rPr>
                        <a:t>DISTRIBUIÇÃO ORÇAMENTÁRIA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96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AÇÃO ORÇAMENTÁRIA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Exercício 2022 (R$)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altLang="en-US" sz="2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sym typeface="+mn-ea"/>
                        </a:rPr>
                        <a:t>Exercício 2023 (R$)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Comparativo(R$)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8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sym typeface="+mn-ea"/>
                        </a:rPr>
                        <a:t>Funcionamento da instituição</a:t>
                      </a:r>
                      <a:endParaRPr lang="pt-BR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alt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2.547.745,00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2.555.710,00 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 7.965,00 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sym typeface="+mn-ea"/>
                        </a:rPr>
                        <a:t>Assistência aos estudantes</a:t>
                      </a:r>
                      <a:endParaRPr lang="pt-BR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alt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1.342.880,00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1.330.405,00 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12.475,00</a:t>
                      </a:r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dirty="0">
                          <a:effectLst/>
                          <a:latin typeface="+mn-lt"/>
                          <a:sym typeface="+mn-ea"/>
                        </a:rPr>
                        <a:t>Capacitação de servidores</a:t>
                      </a:r>
                      <a:endParaRPr lang="pt-BR" sz="3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alt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72.000,00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pt-BR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44.932,00</a:t>
                      </a:r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27.068,00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5B93689-B557-30A9-12D6-7DAF6B4A5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9" t="9091" r="7960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4BF0A0-3ED3-9614-2F76-689FC050A81B}"/>
              </a:ext>
            </a:extLst>
          </p:cNvPr>
          <p:cNvSpPr/>
          <p:nvPr/>
        </p:nvSpPr>
        <p:spPr>
          <a:xfrm>
            <a:off x="269162" y="2022983"/>
            <a:ext cx="568282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ASSISTÊNCIA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AOS ESTUDANTES</a:t>
            </a:r>
            <a:endParaRPr lang="en-US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137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59897" y="188640"/>
          <a:ext cx="11009630" cy="6043859"/>
        </p:xfrm>
        <a:graphic>
          <a:graphicData uri="http://schemas.openxmlformats.org/drawingml/2006/table">
            <a:tbl>
              <a:tblPr/>
              <a:tblGrid>
                <a:gridCol w="668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84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IFCE/ CAMPUS JUAZEIRO DO NORTE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1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AÇÃO ORÇAMENTÁRIA 2994: ASSISTÊNCIA AOS ESTUDANTES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DESCRIÇÃO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DISTRIBUIÇÃO(R$)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3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Despesas com gêneros alimentícios(Restaurante Acadêmico)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   930.405,00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49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Despesas com auxílios estudantis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   400.000,00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5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Total(R$)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1.330.405,00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D4BF0A0-3ED3-9614-2F76-689FC050A81B}"/>
              </a:ext>
            </a:extLst>
          </p:cNvPr>
          <p:cNvSpPr/>
          <p:nvPr/>
        </p:nvSpPr>
        <p:spPr>
          <a:xfrm>
            <a:off x="5159896" y="259846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FUNCIONAMENTO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DA INSTITUIÇÃO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CD52C0-A4E9-E8B8-1FA5-47C3DF55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r="40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695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dirty="0">
              <a:solidFill>
                <a:schemeClr val="accent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0" y="6416177"/>
            <a:ext cx="12192000" cy="441823"/>
          </a:xfrm>
          <a:prstGeom prst="rect">
            <a:avLst/>
          </a:prstGeom>
          <a:solidFill>
            <a:srgbClr val="70AC2E"/>
          </a:solidFill>
          <a:ln w="9525" cap="flat" cmpd="sng">
            <a:solidFill>
              <a:schemeClr val="bg1">
                <a:lumMod val="9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 panose="020B0604020202020204"/>
              <a:buNone/>
            </a:pPr>
            <a:endParaRPr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79376" y="404664"/>
          <a:ext cx="11376484" cy="5832678"/>
        </p:xfrm>
        <a:graphic>
          <a:graphicData uri="http://schemas.openxmlformats.org/drawingml/2006/table">
            <a:tbl>
              <a:tblPr/>
              <a:tblGrid>
                <a:gridCol w="775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3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effectLst/>
                          <a:latin typeface="+mn-lt"/>
                        </a:rPr>
                        <a:t>IFCE /CAMPUS JUAZEIRO DO NORTE - EXERCÍCIO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effectLst/>
                          <a:latin typeface="+mn-lt"/>
                        </a:rPr>
                        <a:t>DETALHAMENTO - DISTRIBUIÇÃO ORÇAMENTÁRIA - AÇÃO 20RL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9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Contratos :: Locação de mão de obra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DESPESAS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>
                          <a:effectLst/>
                          <a:latin typeface="+mn-lt"/>
                        </a:rPr>
                        <a:t>Valor Total (R$)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023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>
                          <a:effectLst/>
                          <a:latin typeface="+mn-lt"/>
                        </a:rPr>
                        <a:t>Serviços Terceirizados - Infraestrutura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  1.127.147,47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023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Serviços de vigilância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    647.116,54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05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Serviços de recepção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    340.831,92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023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Serviços de motoristas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    176.677,51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023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Serviços de aux. de merendeira, cozinheira, copeira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    524.411,71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481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 TOTAL(R$)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+mn-lt"/>
                        </a:rPr>
                        <a:t>          2.816.185,15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dirty="0">
              <a:solidFill>
                <a:schemeClr val="accent2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346539"/>
              </p:ext>
            </p:extLst>
          </p:nvPr>
        </p:nvGraphicFramePr>
        <p:xfrm>
          <a:off x="623570" y="173990"/>
          <a:ext cx="10907395" cy="6510020"/>
        </p:xfrm>
        <a:graphic>
          <a:graphicData uri="http://schemas.openxmlformats.org/drawingml/2006/table">
            <a:tbl>
              <a:tblPr/>
              <a:tblGrid>
                <a:gridCol w="78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5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Contratos :: Outros Serviços Pessoa Jurídica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DESPESAS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>
                          <a:effectLst/>
                          <a:latin typeface="+mn-lt"/>
                        </a:rPr>
                        <a:t>Valor Total (R$)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>
                          <a:effectLst/>
                          <a:latin typeface="+mn-lt"/>
                        </a:rPr>
                        <a:t>Combustível/manutenção veicular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>
                          <a:effectLst/>
                          <a:latin typeface="+mn-lt"/>
                        </a:rPr>
                        <a:t>               60.000,00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 dirty="0">
                          <a:effectLst/>
                          <a:latin typeface="+mn-lt"/>
                        </a:rPr>
                        <a:t>Manutenção de elevador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>
                          <a:effectLst/>
                          <a:latin typeface="+mn-lt"/>
                        </a:rPr>
                        <a:t>                 8.400,00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Locação de impressoras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>
                          <a:effectLst/>
                          <a:latin typeface="+mn-lt"/>
                        </a:rPr>
                        <a:t>               30.140,04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Fornecimento de energia elétrica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360.000,00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Serviços de telefonia fixa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  31.971,84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altLang="en-US" sz="2600" b="0" i="0" u="none" strike="noStrike">
                          <a:effectLst/>
                          <a:latin typeface="+mn-lt"/>
                        </a:rPr>
                        <a:t>Serviços postais - correios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altLang="en-US" sz="2600" b="1" i="0" u="none" strike="noStrike" dirty="0">
                          <a:effectLst/>
                          <a:latin typeface="+mn-lt"/>
                        </a:rPr>
                        <a:t>                 1.200,00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2600">
                          <a:effectLst/>
                          <a:latin typeface="+mn-lt"/>
                          <a:sym typeface="+mn-ea"/>
                        </a:rPr>
                        <a:t>Manutenção de ares-condicionados</a:t>
                      </a:r>
                      <a:endParaRPr lang="pt-BR" altLang="en-US" sz="26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2600" b="1" dirty="0">
                          <a:effectLst/>
                          <a:latin typeface="+mn-lt"/>
                          <a:sym typeface="+mn-ea"/>
                        </a:rPr>
                        <a:t>             177.608,52</a:t>
                      </a:r>
                      <a:endParaRPr lang="pt-BR" altLang="en-US" sz="2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Serviços de desinsetização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    5.930,98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Seguro veicular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    6.000,00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Aquisição de gás GLP(Restaurante Acadêmico)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  55.350,00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effectLst/>
                          <a:latin typeface="+mn-lt"/>
                        </a:rPr>
                        <a:t>Recarga/manutenção extintores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     4.595,00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Passagens terrestres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TOTAL(R$)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745.196,38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pt-BR" sz="2400" b="0" i="0" u="none" strike="noStrike" dirty="0">
                          <a:effectLst/>
                          <a:latin typeface="+mn-lt"/>
                        </a:rPr>
                        <a:t>Outras despesas: Diárias para servidores </a:t>
                      </a:r>
                      <a:endParaRPr lang="pt-BR" sz="2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effectLst/>
                          <a:latin typeface="+mn-lt"/>
                        </a:rPr>
                        <a:t>            12.000,00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428</Words>
  <Application>Microsoft Office PowerPoint</Application>
  <PresentationFormat>Widescreen</PresentationFormat>
  <Paragraphs>137</Paragraphs>
  <Slides>14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</vt:lpstr>
      <vt:lpstr>Calibri</vt:lpstr>
      <vt:lpstr>Noto Sans Symbols</vt:lpstr>
      <vt:lpstr>Symbol</vt:lpstr>
      <vt:lpstr>Times New Roman</vt:lpstr>
      <vt:lpstr>Trebuchet MS</vt:lpstr>
      <vt:lpstr>Wingdings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DIRETORIA DE ADMINISTRAÇÃO E PLANEJAMENTO  IFCE/CAMPUS JUAZEIRO DO NORTE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CPAT</dc:creator>
  <cp:lastModifiedBy>Rodrigo Lemos</cp:lastModifiedBy>
  <cp:revision>176</cp:revision>
  <dcterms:created xsi:type="dcterms:W3CDTF">2021-03-29T23:45:00Z</dcterms:created>
  <dcterms:modified xsi:type="dcterms:W3CDTF">2023-03-21T23:52:31Z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  <property fmtid="{D5CDD505-2E9C-101B-9397-08002B2CF9AE}" pid="12" name="ICV">
    <vt:lpwstr>46F37042463B43858A2209DA50F89FBA</vt:lpwstr>
  </property>
  <property fmtid="{D5CDD505-2E9C-101B-9397-08002B2CF9AE}" pid="13" name="KSOProductBuildVer">
    <vt:lpwstr>1046-11.2.0.11486</vt:lpwstr>
  </property>
</Properties>
</file>