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hdphoto1.wdp" ContentType="image/vnd.ms-photo"/>
  <Override PartName="/ppt/media/image2.png" ContentType="image/png"/>
  <Override PartName="/ppt/media/image7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4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5.jpeg" ContentType="image/jpeg"/>
  <Override PartName="/ppt/media/image13.png" ContentType="image/png"/>
  <Override PartName="/ppt/media/image16.jpeg" ContentType="image/jpeg"/>
  <Override PartName="/ppt/media/image17.png" ContentType="image/png"/>
  <Override PartName="/ppt/media/hdphoto2.wdp" ContentType="image/vnd.ms-photo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128EC9-6ECF-442B-9C27-FF9ACABD55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98CF26-75CC-415E-9C03-9BCE2310B22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78BCDE-60F9-4FC3-8CC1-A83D7358942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790180-A949-4F8F-8F6D-C2CF50C3A04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D86AAD8-B20F-4647-969F-1A12D41E49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E72E6A5-29B8-4DB7-A52A-1D80148EA5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3DD022-962D-46B2-A608-117E2C735B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980790C-22C6-4E62-907B-FB4E1D3EC8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9658ED9-F0A0-4F2F-9195-2733374808C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4DC54E7-30BD-428E-A472-1128090CBC6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441AD5E-0DEE-49D4-BE53-2750193065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F1441B-9F2C-490D-9038-F5E7FE912B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551A571-EAB3-4F99-9446-11EEC20FF7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02EA4E-11C3-4021-88BC-BB04A41CB1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D606207-59E4-4C23-824B-3ACC50358D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6C57FEE-20FF-4BF8-A49D-8C372DF52C9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956C3CB-8601-4B12-9746-EE5A89786A2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38EE97-BE82-403C-B2BE-F8C92729CF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28E31A-1102-4908-B0DD-5646FC49864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2F180A-FB39-4AC0-97B1-88A2EEFCB5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2F25F0-8F2E-4399-ACAF-00758C231E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E99041-753C-4A86-9D6F-C5C3F6A91C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8AD432-BDC2-47D5-B87F-989FF3C5FB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BF1BCF-FE95-40E6-9793-FD0CA4A1E1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9CC9B5-FE2D-4599-A284-AE05FD04A75F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5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76E701-BF7F-46D3-9928-AD47F35ABA5F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microsoft.com/office/2007/relationships/hdphoto" Target="../media/hdphoto1.wdp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microsoft.com/office/2007/relationships/hdphoto" Target="../media/hdphoto2.wdp"/><Relationship Id="rId3" Type="http://schemas.openxmlformats.org/officeDocument/2006/relationships/image" Target="../media/image2.png"/><Relationship Id="rId4" Type="http://schemas.openxmlformats.org/officeDocument/2006/relationships/hyperlink" Target="mailto:aestudantiljua@ifce.edu.br" TargetMode="External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qacademico.ifce.edu.br/qacademico/index.asp?t=1001" TargetMode="Externa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29320" y="2997000"/>
            <a:ext cx="8711640" cy="230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800" spc="-1" strike="noStrike">
                <a:solidFill>
                  <a:srgbClr val="006666"/>
                </a:solidFill>
                <a:latin typeface="Arial"/>
              </a:rPr>
              <a:t>DEPARTAMENTO </a:t>
            </a:r>
            <a:br>
              <a:rPr sz="3800"/>
            </a:br>
            <a:r>
              <a:rPr b="1" lang="pt-BR" sz="3800" spc="-1" strike="noStrike">
                <a:solidFill>
                  <a:srgbClr val="006666"/>
                </a:solidFill>
                <a:latin typeface="Arial"/>
              </a:rPr>
              <a:t>DE ASSUNTOS ESTUDANTIS – DAE</a:t>
            </a:r>
            <a:br>
              <a:rPr sz="3800"/>
            </a:br>
            <a:r>
              <a:rPr b="1" i="1" lang="pt-BR" sz="3000" spc="-1" strike="noStrike">
                <a:solidFill>
                  <a:srgbClr val="000000"/>
                </a:solidFill>
                <a:latin typeface="Arial"/>
              </a:rPr>
              <a:t>POLÍTICA DE ASSISTÊNCIA ESTUDANTIL</a:t>
            </a:r>
            <a:endParaRPr b="0" lang="pt-BR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2" descr="C:\Users\elaine\Desktop\Logo_assistência estudantil.jpg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colorTemp="6250" sat="16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852000" y="742320"/>
            <a:ext cx="4678920" cy="1611720"/>
          </a:xfrm>
          <a:prstGeom prst="rect">
            <a:avLst/>
          </a:prstGeom>
          <a:ln w="0">
            <a:noFill/>
          </a:ln>
        </p:spPr>
      </p:pic>
      <p:sp>
        <p:nvSpPr>
          <p:cNvPr id="84" name="Título 1"/>
          <p:cNvSpPr/>
          <p:nvPr/>
        </p:nvSpPr>
        <p:spPr>
          <a:xfrm>
            <a:off x="1723320" y="5261040"/>
            <a:ext cx="5787000" cy="6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6000"/>
          </a:bodyPr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6666"/>
                </a:solidFill>
                <a:latin typeface="Arial"/>
                <a:ea typeface="DejaVu Sans"/>
              </a:rPr>
              <a:t>2023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4" descr="logo-vertical-ifce.png — Instituto Federal de Educação, Ciência e  Tecnologia do Ceará IFCE"/>
          <p:cNvPicPr/>
          <p:nvPr/>
        </p:nvPicPr>
        <p:blipFill>
          <a:blip r:embed="rId3"/>
          <a:stretch/>
        </p:blipFill>
        <p:spPr>
          <a:xfrm>
            <a:off x="611640" y="303120"/>
            <a:ext cx="2614680" cy="260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6666"/>
                </a:solidFill>
                <a:latin typeface="Arial"/>
              </a:rPr>
              <a:t>EQUIPE DAE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99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Tânia Souza Seixas –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Recepcionista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Mônica Laurentino –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Recepcionista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Fabrícia Leite –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Psicóloga/Chefe de Departamento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Elaine Vieira –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Assistente Social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Samyra Cruz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– Assistente Social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Maria Cláudia –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Assistente Social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Alcilene Loiola –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Assistente de Alunos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José Chagas de Oliveira –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Assistente de Alunos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Miselane da Silva Araújo –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Nutricionista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Jacob Oliveira –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Médico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(Afastamento)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Lindomar Gomes –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Enfermeiro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Orbélia Gomes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– Técnica em Enfermagem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Rosane Furtado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– Odontóloga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Vicente Evaldo -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Odontólogo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Espaço Reservado para Conteúdo 5" descr=""/>
          <p:cNvPicPr/>
          <p:nvPr/>
        </p:nvPicPr>
        <p:blipFill>
          <a:blip r:embed="rId1"/>
          <a:stretch/>
        </p:blipFill>
        <p:spPr>
          <a:xfrm>
            <a:off x="1861200" y="2020320"/>
            <a:ext cx="1076040" cy="19598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6666"/>
                </a:solidFill>
                <a:latin typeface="Arial"/>
              </a:rPr>
              <a:t>EQUIPE DAE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Imagem 7" descr=""/>
          <p:cNvPicPr/>
          <p:nvPr/>
        </p:nvPicPr>
        <p:blipFill>
          <a:blip r:embed="rId2"/>
          <a:stretch/>
        </p:blipFill>
        <p:spPr>
          <a:xfrm>
            <a:off x="3510000" y="4437000"/>
            <a:ext cx="1197000" cy="21157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91" name="Imagem 8" descr=""/>
          <p:cNvPicPr/>
          <p:nvPr/>
        </p:nvPicPr>
        <p:blipFill>
          <a:blip r:embed="rId3"/>
          <a:srcRect l="0" t="16660" r="0" b="0"/>
          <a:stretch/>
        </p:blipFill>
        <p:spPr>
          <a:xfrm>
            <a:off x="230760" y="5164920"/>
            <a:ext cx="1438560" cy="1488600"/>
          </a:xfrm>
          <a:prstGeom prst="rect">
            <a:avLst/>
          </a:prstGeom>
          <a:ln w="0">
            <a:solidFill>
              <a:srgbClr val="00b050"/>
            </a:solidFill>
          </a:ln>
        </p:spPr>
      </p:pic>
      <p:pic>
        <p:nvPicPr>
          <p:cNvPr id="92" name="Imagem 9" descr=""/>
          <p:cNvPicPr/>
          <p:nvPr/>
        </p:nvPicPr>
        <p:blipFill>
          <a:blip r:embed="rId4"/>
          <a:stretch/>
        </p:blipFill>
        <p:spPr>
          <a:xfrm>
            <a:off x="7641720" y="3573720"/>
            <a:ext cx="1195920" cy="15897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93" name="Imagem 10" descr=""/>
          <p:cNvPicPr/>
          <p:nvPr/>
        </p:nvPicPr>
        <p:blipFill>
          <a:blip r:embed="rId5"/>
          <a:stretch/>
        </p:blipFill>
        <p:spPr>
          <a:xfrm>
            <a:off x="155520" y="1693080"/>
            <a:ext cx="1488600" cy="15346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94" name="Imagem 11" descr=""/>
          <p:cNvPicPr/>
          <p:nvPr/>
        </p:nvPicPr>
        <p:blipFill>
          <a:blip r:embed="rId6"/>
          <a:srcRect l="0" t="30045" r="14926" b="0"/>
          <a:stretch/>
        </p:blipFill>
        <p:spPr>
          <a:xfrm>
            <a:off x="5299200" y="5164920"/>
            <a:ext cx="1391400" cy="15289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95" name="Imagem 13" descr=""/>
          <p:cNvPicPr/>
          <p:nvPr/>
        </p:nvPicPr>
        <p:blipFill>
          <a:blip r:embed="rId7"/>
          <a:stretch/>
        </p:blipFill>
        <p:spPr>
          <a:xfrm>
            <a:off x="7641720" y="1677960"/>
            <a:ext cx="1078560" cy="17204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96" name="Picture 2" descr=""/>
          <p:cNvPicPr/>
          <p:nvPr/>
        </p:nvPicPr>
        <p:blipFill>
          <a:blip r:embed="rId8"/>
          <a:stretch/>
        </p:blipFill>
        <p:spPr>
          <a:xfrm>
            <a:off x="3222720" y="2061000"/>
            <a:ext cx="1156680" cy="186948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97" name="AutoShape 2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8" name="AutoShape 4"/>
          <p:cNvSpPr/>
          <p:nvPr/>
        </p:nvSpPr>
        <p:spPr>
          <a:xfrm>
            <a:off x="307800" y="792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99" name="Picture 10" descr=""/>
          <p:cNvPicPr/>
          <p:nvPr/>
        </p:nvPicPr>
        <p:blipFill>
          <a:blip r:embed="rId9"/>
          <a:stretch/>
        </p:blipFill>
        <p:spPr>
          <a:xfrm>
            <a:off x="4868280" y="3229920"/>
            <a:ext cx="1126080" cy="150156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100" name="Picture 11" descr=""/>
          <p:cNvPicPr/>
          <p:nvPr/>
        </p:nvPicPr>
        <p:blipFill>
          <a:blip r:embed="rId10"/>
          <a:stretch/>
        </p:blipFill>
        <p:spPr>
          <a:xfrm>
            <a:off x="4722120" y="1602000"/>
            <a:ext cx="1271880" cy="14641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101" name="Picture 14" descr=""/>
          <p:cNvPicPr/>
          <p:nvPr/>
        </p:nvPicPr>
        <p:blipFill>
          <a:blip r:embed="rId11"/>
          <a:stretch/>
        </p:blipFill>
        <p:spPr>
          <a:xfrm>
            <a:off x="223200" y="3474360"/>
            <a:ext cx="1339560" cy="143316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102" name="Picture 15" descr=""/>
          <p:cNvPicPr/>
          <p:nvPr/>
        </p:nvPicPr>
        <p:blipFill>
          <a:blip r:embed="rId12"/>
          <a:stretch/>
        </p:blipFill>
        <p:spPr>
          <a:xfrm>
            <a:off x="7092360" y="5260680"/>
            <a:ext cx="1390320" cy="13903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103" name="" descr=""/>
          <p:cNvPicPr/>
          <p:nvPr/>
        </p:nvPicPr>
        <p:blipFill>
          <a:blip r:embed="rId13"/>
          <a:stretch/>
        </p:blipFill>
        <p:spPr>
          <a:xfrm rot="463200">
            <a:off x="1927080" y="4394160"/>
            <a:ext cx="1239840" cy="1997280"/>
          </a:xfrm>
          <a:prstGeom prst="rect">
            <a:avLst/>
          </a:prstGeom>
          <a:ln w="0">
            <a:noFill/>
          </a:ln>
        </p:spPr>
      </p:pic>
      <p:pic>
        <p:nvPicPr>
          <p:cNvPr id="104" name="" descr=""/>
          <p:cNvPicPr/>
          <p:nvPr/>
        </p:nvPicPr>
        <p:blipFill>
          <a:blip r:embed="rId14"/>
          <a:stretch/>
        </p:blipFill>
        <p:spPr>
          <a:xfrm rot="21554400">
            <a:off x="6131160" y="2475360"/>
            <a:ext cx="1361160" cy="183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round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6666"/>
                </a:solidFill>
                <a:latin typeface="Arial"/>
              </a:rPr>
              <a:t>PROGRAMAS E SERVIÇOS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67640" y="1556640"/>
            <a:ext cx="8228160" cy="492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14440" indent="-5144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Programa de Auxílios Estudantis: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6666"/>
              </a:buClr>
              <a:buFont typeface="Wingdings" charset="2"/>
              <a:buChar char=""/>
            </a:pPr>
            <a:r>
              <a:rPr b="1" lang="pt-BR" sz="2000" spc="-1" strike="noStrike">
                <a:solidFill>
                  <a:srgbClr val="006666"/>
                </a:solidFill>
                <a:latin typeface="Arial"/>
              </a:rPr>
              <a:t>Solicitação através de Edital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Moradia;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Transporte;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Discentes Mães e Pais; e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Formação.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c00000"/>
                </a:solidFill>
                <a:latin typeface="Arial"/>
              </a:rPr>
              <a:t>PREVISÃO DE LANÇAMENTO DO EDITAL 2023.1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6666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1" lang="pt-BR" sz="2000" spc="-1" strike="noStrike">
                <a:solidFill>
                  <a:srgbClr val="006666"/>
                </a:solidFill>
                <a:latin typeface="Arial"/>
              </a:rPr>
              <a:t>Solicitação avulsa: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Didático-pedagógico;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Óculos; e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Emergencial.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1" i="1" lang="pt-BR" sz="2100" spc="-1" strike="noStrike">
                <a:solidFill>
                  <a:srgbClr val="006666"/>
                </a:solidFill>
                <a:latin typeface="Arial"/>
              </a:rPr>
              <a:t>Onde solicitar? </a:t>
            </a:r>
            <a:endParaRPr b="0" lang="pt-BR" sz="21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1" i="1" lang="pt-BR" sz="2100" spc="-1" strike="noStrike">
                <a:solidFill>
                  <a:srgbClr val="000000"/>
                </a:solidFill>
                <a:latin typeface="Arial"/>
              </a:rPr>
              <a:t>No Sistema Informatizado de Assistência Estudantil - SisAE</a:t>
            </a:r>
            <a:endParaRPr b="0" lang="pt-BR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round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6666"/>
                </a:solidFill>
                <a:latin typeface="Arial"/>
              </a:rPr>
              <a:t>PROGRAMAS E SERVIÇOS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67640" y="1556640"/>
            <a:ext cx="8228160" cy="510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14440" indent="-51444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Calibri"/>
              <a:buAutoNum type="arabicPeriod" startAt="2"/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</a:rPr>
              <a:t>Serviço de Alimentação: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pt-BR" sz="2200" spc="-1" strike="noStrike">
                <a:solidFill>
                  <a:srgbClr val="006666"/>
                </a:solidFill>
                <a:latin typeface="Arial"/>
              </a:rPr>
              <a:t>Restaurante Acadêmico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Lanche (manhã) - GRATUITO;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Almoço – </a:t>
            </a:r>
            <a:r>
              <a:rPr b="1" lang="pt-BR" sz="2400" spc="-1" strike="noStrike">
                <a:solidFill>
                  <a:srgbClr val="000000"/>
                </a:solidFill>
                <a:latin typeface="Arial"/>
              </a:rPr>
              <a:t>R$ 1,50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(um real e cinquenta centavos);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Lanche (tarde) – GRATUITO;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Lanche (noite) – GRATUITO.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c00000"/>
                </a:solidFill>
                <a:latin typeface="Arial"/>
              </a:rPr>
              <a:t>O acesso ao restaurante acontece por meio do “cartão de identificação do(a) estudante” e a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reserva do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almoço</a:t>
            </a:r>
            <a:r>
              <a:rPr b="1" lang="pt-BR" sz="2000" spc="-1" strike="noStrike">
                <a:solidFill>
                  <a:srgbClr val="c00000"/>
                </a:solidFill>
                <a:latin typeface="Arial"/>
              </a:rPr>
              <a:t> utilizando o seu código individual: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666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pt-BR" sz="2000" spc="-1" strike="noStrike">
                <a:solidFill>
                  <a:srgbClr val="006666"/>
                </a:solidFill>
                <a:latin typeface="Arial"/>
              </a:rPr>
              <a:t>SITE: </a:t>
            </a:r>
            <a:r>
              <a:rPr b="1" lang="pt-BR" sz="2000" spc="-1" strike="noStrike" u="sng">
                <a:solidFill>
                  <a:srgbClr val="0070c0"/>
                </a:solidFill>
                <a:uFillTx/>
                <a:latin typeface="Arial"/>
              </a:rPr>
              <a:t>gerencia.juazeiro.ifce.edu.br/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pt-BR" sz="2000" spc="-1" strike="noStrike" u="sng">
                <a:solidFill>
                  <a:srgbClr val="0070c0"/>
                </a:solidFill>
                <a:uFillTx/>
                <a:latin typeface="Arial"/>
              </a:rPr>
              <a:t>geradmifjuazeiro/login/seg_Login.php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666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pt-BR" sz="2000" spc="-1" strike="noStrike">
                <a:solidFill>
                  <a:srgbClr val="006666"/>
                </a:solidFill>
                <a:latin typeface="Arial"/>
              </a:rPr>
              <a:t>TERMINAL do RA até as 08h30 do dia.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ff0000"/>
                </a:solidFill>
                <a:latin typeface="Arial"/>
              </a:rPr>
              <a:t>Durante a 1ª semana de aula, o discente deve informar na recepção do RA a reserva do almoço.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6157080" y="4500000"/>
            <a:ext cx="2302920" cy="146124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round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6666"/>
                </a:solidFill>
                <a:latin typeface="Arial"/>
              </a:rPr>
              <a:t>PROGRAMAS E SERVIÇOS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67640" y="1556640"/>
            <a:ext cx="8228160" cy="492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AutoNum type="arabicPeriod" startAt="3"/>
              <a:tabLst>
                <a:tab algn="l" pos="0"/>
              </a:tabLst>
            </a:pPr>
            <a:r>
              <a:rPr b="1" lang="pt-BR" sz="2500" spc="-1" strike="noStrike">
                <a:solidFill>
                  <a:srgbClr val="000000"/>
                </a:solidFill>
                <a:latin typeface="Arial"/>
              </a:rPr>
              <a:t>Serviço de Psicologia;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AutoNum type="arabicPeriod" startAt="3"/>
              <a:tabLst>
                <a:tab algn="l" pos="0"/>
              </a:tabLst>
            </a:pPr>
            <a:r>
              <a:rPr b="1" lang="pt-BR" sz="2500" spc="-1" strike="noStrike">
                <a:solidFill>
                  <a:srgbClr val="000000"/>
                </a:solidFill>
                <a:latin typeface="Arial"/>
              </a:rPr>
              <a:t>Serviço Social;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AutoNum type="arabicPeriod" startAt="5"/>
              <a:tabLst>
                <a:tab algn="l" pos="0"/>
              </a:tabLst>
            </a:pPr>
            <a:r>
              <a:rPr b="1" lang="pt-BR" sz="2500" spc="-1" strike="noStrike">
                <a:solidFill>
                  <a:srgbClr val="000000"/>
                </a:solidFill>
                <a:latin typeface="Arial"/>
              </a:rPr>
              <a:t>Assistência ao Educando; e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AutoNum type="arabicPeriod" startAt="6"/>
              <a:tabLst>
                <a:tab algn="l" pos="0"/>
              </a:tabLst>
            </a:pPr>
            <a:r>
              <a:rPr b="1" lang="pt-BR" sz="2500" spc="-1" strike="noStrike">
                <a:solidFill>
                  <a:srgbClr val="000000"/>
                </a:solidFill>
                <a:latin typeface="Arial"/>
              </a:rPr>
              <a:t>Serviços de Saúde: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pt-BR" sz="2500" spc="-1" strike="noStrike">
                <a:solidFill>
                  <a:srgbClr val="000000"/>
                </a:solidFill>
                <a:latin typeface="Arial"/>
              </a:rPr>
              <a:t>Enfermagem; e 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pt-BR" sz="2500" spc="-1" strike="noStrike">
                <a:solidFill>
                  <a:srgbClr val="000000"/>
                </a:solidFill>
                <a:latin typeface="Arial"/>
              </a:rPr>
              <a:t>Odontologia.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c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t-BR" sz="2500" spc="-1" strike="noStrike">
                <a:solidFill>
                  <a:srgbClr val="c00000"/>
                </a:solidFill>
                <a:latin typeface="Arial"/>
              </a:rPr>
              <a:t>Atendimentos individuais e coletivos por </a:t>
            </a:r>
            <a:r>
              <a:rPr b="1" lang="pt-BR" sz="2500" spc="-1" strike="noStrike" u="sng">
                <a:solidFill>
                  <a:srgbClr val="c00000"/>
                </a:solidFill>
                <a:uFillTx/>
                <a:latin typeface="Arial"/>
              </a:rPr>
              <a:t>agendamento</a:t>
            </a:r>
            <a:r>
              <a:rPr b="1" lang="pt-BR" sz="2500" spc="-1" strike="noStrike">
                <a:solidFill>
                  <a:srgbClr val="c00000"/>
                </a:solidFill>
                <a:latin typeface="Arial"/>
              </a:rPr>
              <a:t> ou demanda espontânea.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Espaço Reservado para Conteúdo 2"/>
          <p:cNvSpPr/>
          <p:nvPr/>
        </p:nvSpPr>
        <p:spPr>
          <a:xfrm>
            <a:off x="5708880" y="1772640"/>
            <a:ext cx="2662920" cy="12945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pt-BR" sz="2000" spc="-1" strike="noStrike">
                <a:solidFill>
                  <a:srgbClr val="006666"/>
                </a:solidFill>
                <a:latin typeface="Arial"/>
                <a:ea typeface="DejaVu Sans"/>
              </a:rPr>
              <a:t>HORÁRIO DE ATENDIMENTO: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t-BR" sz="2400" spc="-1" strike="noStrike">
                <a:solidFill>
                  <a:srgbClr val="006666"/>
                </a:solidFill>
                <a:latin typeface="Arial"/>
                <a:ea typeface="DejaVu Sans"/>
              </a:rPr>
              <a:t>08h às 20h30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Espaço Reservado para Conteúdo 2"/>
          <p:cNvSpPr/>
          <p:nvPr/>
        </p:nvSpPr>
        <p:spPr>
          <a:xfrm>
            <a:off x="4644000" y="3789000"/>
            <a:ext cx="3742920" cy="12945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pt-BR" sz="2000" spc="-1" strike="noStrike">
                <a:solidFill>
                  <a:srgbClr val="006666"/>
                </a:solidFill>
                <a:latin typeface="Arial"/>
                <a:ea typeface="DejaVu Sans"/>
              </a:rPr>
              <a:t>HORÁRIO DE ATENDIMENTO: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pt-BR" sz="2500" spc="-1" strike="noStrike">
                <a:solidFill>
                  <a:srgbClr val="006666"/>
                </a:solidFill>
                <a:latin typeface="Arial"/>
                <a:ea typeface="DejaVu Sans"/>
              </a:rPr>
              <a:t>08h-12h e 13h-17h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29320" y="2709000"/>
            <a:ext cx="8711640" cy="187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5500" spc="-1" strike="noStrike">
                <a:solidFill>
                  <a:srgbClr val="000000"/>
                </a:solidFill>
                <a:latin typeface="Arial"/>
              </a:rPr>
              <a:t>Sejam bem-vindos!!!</a:t>
            </a:r>
            <a:endParaRPr b="0" lang="pt-BR" sz="5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Picture 2" descr="C:\Users\elaine\Desktop\Logo_assistência estudantil.jpg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colorTemp="6250" sat="16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852000" y="742320"/>
            <a:ext cx="4678920" cy="161172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4" descr="logo-vertical-ifce.png — Instituto Federal de Educação, Ciência e  Tecnologia do Ceará IFCE"/>
          <p:cNvPicPr/>
          <p:nvPr/>
        </p:nvPicPr>
        <p:blipFill>
          <a:blip r:embed="rId3"/>
          <a:stretch/>
        </p:blipFill>
        <p:spPr>
          <a:xfrm>
            <a:off x="611640" y="303120"/>
            <a:ext cx="2614680" cy="2604600"/>
          </a:xfrm>
          <a:prstGeom prst="rect">
            <a:avLst/>
          </a:prstGeom>
          <a:ln w="0">
            <a:noFill/>
          </a:ln>
        </p:spPr>
      </p:pic>
      <p:sp>
        <p:nvSpPr>
          <p:cNvPr id="117" name="Título 1"/>
          <p:cNvSpPr/>
          <p:nvPr/>
        </p:nvSpPr>
        <p:spPr>
          <a:xfrm>
            <a:off x="611640" y="4653000"/>
            <a:ext cx="8135640" cy="14385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7000"/>
          </a:bodyPr>
          <a:p>
            <a:pPr algn="ctr">
              <a:lnSpc>
                <a:spcPct val="100000"/>
              </a:lnSpc>
            </a:pPr>
            <a:r>
              <a:rPr b="1" lang="pt-BR" sz="3800" spc="-1" strike="noStrike">
                <a:solidFill>
                  <a:srgbClr val="006666"/>
                </a:solidFill>
                <a:latin typeface="Arial"/>
                <a:ea typeface="DejaVu Sans"/>
              </a:rPr>
              <a:t>E-MAIL: </a:t>
            </a:r>
            <a:r>
              <a:rPr b="1" lang="pt-BR" sz="3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aestudantiljua@ifce.edu.br</a:t>
            </a:r>
            <a:endParaRPr b="0" lang="pt-BR" sz="3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6666"/>
                </a:solidFill>
                <a:latin typeface="Arial"/>
                <a:ea typeface="DejaVu Sans"/>
              </a:rPr>
              <a:t>Telefone: (88) 2101.5321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round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400" spc="-1" strike="noStrike">
                <a:solidFill>
                  <a:srgbClr val="006666"/>
                </a:solidFill>
                <a:latin typeface="Arial"/>
              </a:rPr>
              <a:t>Coordenação de Controle Acadêmico CCA</a:t>
            </a:r>
            <a:endParaRPr b="0" lang="pt-BR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67640" y="1556640"/>
            <a:ext cx="8228160" cy="492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pt-BR" sz="2400" spc="-1" strike="noStrike">
                <a:solidFill>
                  <a:srgbClr val="ff4000"/>
                </a:solidFill>
                <a:latin typeface="Arial Black"/>
              </a:rPr>
              <a:t>CONFIRMAÇÃO DE MATRÍCULA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08 a 12/05/2023 – Balcão da CCA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 startAt="2"/>
              <a:tabLst>
                <a:tab algn="l" pos="0"/>
              </a:tabLst>
            </a:pPr>
            <a:r>
              <a:rPr b="0" lang="pt-BR" sz="2400" spc="-1" strike="noStrike">
                <a:solidFill>
                  <a:srgbClr val="2a6099"/>
                </a:solidFill>
                <a:latin typeface="Arial Black"/>
              </a:rPr>
              <a:t>ACESSO AO Q-ACADÊMICO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Site: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pt-BR" sz="20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1"/>
              </a:rPr>
              <a:t>https://qacademico.ifce.edu.br/qacademico/index.asp?t=1001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L</a:t>
            </a: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ogin: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nº da Matrícula (20222024010165)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Senha padrão inicial: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123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 startAt="2"/>
              <a:tabLst>
                <a:tab algn="l" pos="0"/>
              </a:tabLst>
            </a:pPr>
            <a:r>
              <a:rPr b="0" lang="pt-BR" sz="2400" spc="-1" strike="noStrike">
                <a:solidFill>
                  <a:srgbClr val="127622"/>
                </a:solidFill>
                <a:latin typeface="Arial Black"/>
                <a:ea typeface="Microsoft YaHei"/>
              </a:rPr>
              <a:t>CRIAÇÃO DO E-MAIL INSTITUCIONAL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Sistema Unificado de Administração Pública – SUAP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Site: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pt-BR" sz="24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suap.ifce.edu.br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Login: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nº da Matrícula (20222024010165)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Senha: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@IFCEddnnaaaa (DN)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Application>LibreOffice/7.5.2.2$Windows_X86_64 LibreOffice_project/53bb9681a964705cf672590721dbc85eb4d0c3a2</Application>
  <AppVersion>15.0000</AppVersion>
  <Words>325</Words>
  <Paragraphs>73</Paragraphs>
  <Company>Hewlett-Packard Company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2014-05-23T17:02:01Z</dcterms:created>
  <dc:creator>elaine</dc:creator>
  <dc:description/>
  <dc:language>pt-BR</dc:language>
  <cp:lastModifiedBy/>
  <cp:lastPrinted>2023-05-08T07:45:46Z</cp:lastPrinted>
  <dcterms:modified xsi:type="dcterms:W3CDTF">2023-05-09T10:41:48Z</dcterms:modified>
  <cp:revision>44</cp:revision>
  <dc:subject/>
  <dc:title>COORDENAÇÃO DE ASSISTÊNCIA ESTUDANTIL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(4:3)</vt:lpwstr>
  </property>
  <property fmtid="{D5CDD505-2E9C-101B-9397-08002B2CF9AE}" pid="3" name="Slides">
    <vt:i4>8</vt:i4>
  </property>
</Properties>
</file>