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6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7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8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9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0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5">
  <p:sldMasterIdLst>
    <p:sldMasterId id="2147483660" r:id="rId1"/>
  </p:sldMasterIdLst>
  <p:notesMasterIdLst>
    <p:notesMasterId r:id="rId23"/>
  </p:notesMasterIdLst>
  <p:handoutMasterIdLst>
    <p:handoutMasterId r:id="rId24"/>
  </p:handoutMasterIdLst>
  <p:sldIdLst>
    <p:sldId id="710" r:id="rId2"/>
    <p:sldId id="658" r:id="rId3"/>
    <p:sldId id="693" r:id="rId4"/>
    <p:sldId id="709" r:id="rId5"/>
    <p:sldId id="697" r:id="rId6"/>
    <p:sldId id="700" r:id="rId7"/>
    <p:sldId id="699" r:id="rId8"/>
    <p:sldId id="702" r:id="rId9"/>
    <p:sldId id="705" r:id="rId10"/>
    <p:sldId id="717" r:id="rId11"/>
    <p:sldId id="715" r:id="rId12"/>
    <p:sldId id="718" r:id="rId13"/>
    <p:sldId id="719" r:id="rId14"/>
    <p:sldId id="720" r:id="rId15"/>
    <p:sldId id="721" r:id="rId16"/>
    <p:sldId id="722" r:id="rId17"/>
    <p:sldId id="723" r:id="rId18"/>
    <p:sldId id="724" r:id="rId19"/>
    <p:sldId id="707" r:id="rId20"/>
    <p:sldId id="708" r:id="rId21"/>
    <p:sldId id="632" r:id="rId22"/>
  </p:sldIdLst>
  <p:sldSz cx="9144000" cy="6858000" type="screen4x3"/>
  <p:notesSz cx="6797675" cy="9926638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F5FF"/>
    <a:srgbClr val="3870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Estilo Médio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Nenhum Estilo, Grade de Tabe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CAF9ED-07DC-4A11-8D7F-57B35C25682E}" styleName="Estilo Médio 1 - Ênfase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72833802-FEF1-4C79-8D5D-14CF1EAF98D9}" styleName="Estilo Claro 2 - Ênfas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284E427A-3D55-4303-BF80-6455036E1DE7}" styleName="Estilo com Tema 1 - Ênfase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Estilo com Tema 1 - Ênfas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enhum Estilo, Nenhuma Grad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91" autoAdjust="0"/>
    <p:restoredTop sz="94249" autoAdjust="0"/>
  </p:normalViewPr>
  <p:slideViewPr>
    <p:cSldViewPr>
      <p:cViewPr varScale="1">
        <p:scale>
          <a:sx n="107" d="100"/>
          <a:sy n="107" d="100"/>
        </p:scale>
        <p:origin x="1086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46"/>
    </p:cViewPr>
  </p:sorterViewPr>
  <p:notesViewPr>
    <p:cSldViewPr>
      <p:cViewPr>
        <p:scale>
          <a:sx n="100" d="100"/>
          <a:sy n="100" d="100"/>
        </p:scale>
        <p:origin x="-1890" y="-72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376F5A8-47CF-4DCD-AA60-B5EDD94CC26D}" type="doc">
      <dgm:prSet loTypeId="urn:microsoft.com/office/officeart/2008/layout/VerticalCurvedList" loCatId="list" qsTypeId="urn:microsoft.com/office/officeart/2005/8/quickstyle/simple2" qsCatId="simple" csTypeId="urn:microsoft.com/office/officeart/2005/8/colors/accent5_1" csCatId="accent5" phldr="1"/>
      <dgm:spPr/>
      <dgm:t>
        <a:bodyPr/>
        <a:lstStyle/>
        <a:p>
          <a:endParaRPr lang="pt-BR"/>
        </a:p>
      </dgm:t>
    </dgm:pt>
    <dgm:pt modelId="{5ED3300A-D3F4-4FEF-8696-F8C6FA0F2F13}">
      <dgm:prSet phldrT="[Texto]"/>
      <dgm:spPr/>
      <dgm:t>
        <a:bodyPr/>
        <a:lstStyle/>
        <a:p>
          <a:r>
            <a:rPr lang="pt-BR" dirty="0">
              <a:latin typeface="Arial" panose="020B0604020202020204" pitchFamily="34" charset="0"/>
              <a:cs typeface="Arial" panose="020B0604020202020204" pitchFamily="34" charset="0"/>
            </a:rPr>
            <a:t>Matrículas equivalentes em cursos de formação de professores</a:t>
          </a:r>
        </a:p>
      </dgm:t>
    </dgm:pt>
    <dgm:pt modelId="{E11EF99E-6368-465C-9303-22E31C6A3C42}" type="parTrans" cxnId="{803BA68E-51FC-46AB-BCA9-9631F12C293E}">
      <dgm:prSet/>
      <dgm:spPr/>
      <dgm:t>
        <a:bodyPr/>
        <a:lstStyle/>
        <a:p>
          <a:endParaRPr lang="pt-B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309DEF3-3D83-4E33-A939-8FC83F20ACE2}" type="sibTrans" cxnId="{803BA68E-51FC-46AB-BCA9-9631F12C293E}">
      <dgm:prSet/>
      <dgm:spPr/>
      <dgm:t>
        <a:bodyPr/>
        <a:lstStyle/>
        <a:p>
          <a:endParaRPr lang="pt-B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686DF9A-C70D-4F84-9F7D-958270DD10BF}">
      <dgm:prSet phldrT="[Texto]"/>
      <dgm:spPr/>
      <dgm:t>
        <a:bodyPr/>
        <a:lstStyle/>
        <a:p>
          <a:r>
            <a:rPr lang="pt-BR" dirty="0">
              <a:latin typeface="Arial" panose="020B0604020202020204" pitchFamily="34" charset="0"/>
              <a:cs typeface="Arial" panose="020B0604020202020204" pitchFamily="34" charset="0"/>
            </a:rPr>
            <a:t>Matrículas equivalentes em cursos técnicos</a:t>
          </a:r>
        </a:p>
      </dgm:t>
    </dgm:pt>
    <dgm:pt modelId="{B5FFF97E-258A-491F-83E1-B4767D3E908E}" type="parTrans" cxnId="{34AFA697-631D-41BA-A148-C02FB8EC8524}">
      <dgm:prSet/>
      <dgm:spPr/>
      <dgm:t>
        <a:bodyPr/>
        <a:lstStyle/>
        <a:p>
          <a:endParaRPr lang="pt-B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717D38F-38EB-4AC3-AA3B-4ADF9AB0CA6C}" type="sibTrans" cxnId="{34AFA697-631D-41BA-A148-C02FB8EC8524}">
      <dgm:prSet/>
      <dgm:spPr/>
      <dgm:t>
        <a:bodyPr/>
        <a:lstStyle/>
        <a:p>
          <a:endParaRPr lang="pt-B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6E87C99-2054-40A4-BA8B-4E71B4452C1D}">
      <dgm:prSet phldrT="[Texto]"/>
      <dgm:spPr/>
      <dgm:t>
        <a:bodyPr/>
        <a:lstStyle/>
        <a:p>
          <a:r>
            <a:rPr lang="pt-BR" dirty="0">
              <a:latin typeface="Arial" panose="020B0604020202020204" pitchFamily="34" charset="0"/>
              <a:cs typeface="Arial" panose="020B0604020202020204" pitchFamily="34" charset="0"/>
            </a:rPr>
            <a:t>Matrículas Equivalentes em Educação de Jovens e Adultos (EJA)</a:t>
          </a:r>
        </a:p>
      </dgm:t>
    </dgm:pt>
    <dgm:pt modelId="{AA5D84B8-D58A-417E-8FCE-0A6D884CFF0B}" type="parTrans" cxnId="{1D2A74D1-5AF5-46DF-8DC2-E497424F6DB0}">
      <dgm:prSet/>
      <dgm:spPr/>
      <dgm:t>
        <a:bodyPr/>
        <a:lstStyle/>
        <a:p>
          <a:endParaRPr lang="pt-B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33E3307-6C69-49A3-9127-F0BD854FC2C3}" type="sibTrans" cxnId="{1D2A74D1-5AF5-46DF-8DC2-E497424F6DB0}">
      <dgm:prSet/>
      <dgm:spPr/>
      <dgm:t>
        <a:bodyPr/>
        <a:lstStyle/>
        <a:p>
          <a:endParaRPr lang="pt-B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19A5CAD-CD60-4FE6-8817-F66C632C8738}" type="pres">
      <dgm:prSet presAssocID="{7376F5A8-47CF-4DCD-AA60-B5EDD94CC26D}" presName="Name0" presStyleCnt="0">
        <dgm:presLayoutVars>
          <dgm:chMax val="7"/>
          <dgm:chPref val="7"/>
          <dgm:dir/>
        </dgm:presLayoutVars>
      </dgm:prSet>
      <dgm:spPr/>
    </dgm:pt>
    <dgm:pt modelId="{AD339FAB-AE83-4641-92C5-3CF211AF3633}" type="pres">
      <dgm:prSet presAssocID="{7376F5A8-47CF-4DCD-AA60-B5EDD94CC26D}" presName="Name1" presStyleCnt="0"/>
      <dgm:spPr/>
    </dgm:pt>
    <dgm:pt modelId="{86926063-280F-4826-B82D-418F6B7F4C9B}" type="pres">
      <dgm:prSet presAssocID="{7376F5A8-47CF-4DCD-AA60-B5EDD94CC26D}" presName="cycle" presStyleCnt="0"/>
      <dgm:spPr/>
    </dgm:pt>
    <dgm:pt modelId="{C747B16D-BB99-4EBD-A1F6-2738B1087929}" type="pres">
      <dgm:prSet presAssocID="{7376F5A8-47CF-4DCD-AA60-B5EDD94CC26D}" presName="srcNode" presStyleLbl="node1" presStyleIdx="0" presStyleCnt="3"/>
      <dgm:spPr/>
    </dgm:pt>
    <dgm:pt modelId="{18AE3DA1-D15B-4597-A44E-12ECEA5B16B9}" type="pres">
      <dgm:prSet presAssocID="{7376F5A8-47CF-4DCD-AA60-B5EDD94CC26D}" presName="conn" presStyleLbl="parChTrans1D2" presStyleIdx="0" presStyleCnt="1"/>
      <dgm:spPr/>
    </dgm:pt>
    <dgm:pt modelId="{22496E90-4D70-4214-87BD-558457C485C7}" type="pres">
      <dgm:prSet presAssocID="{7376F5A8-47CF-4DCD-AA60-B5EDD94CC26D}" presName="extraNode" presStyleLbl="node1" presStyleIdx="0" presStyleCnt="3"/>
      <dgm:spPr/>
    </dgm:pt>
    <dgm:pt modelId="{07B9750A-0A9B-4582-A660-A6C83EEE4951}" type="pres">
      <dgm:prSet presAssocID="{7376F5A8-47CF-4DCD-AA60-B5EDD94CC26D}" presName="dstNode" presStyleLbl="node1" presStyleIdx="0" presStyleCnt="3"/>
      <dgm:spPr/>
    </dgm:pt>
    <dgm:pt modelId="{97EAC60A-85E2-4B11-9A2A-755278A50BAC}" type="pres">
      <dgm:prSet presAssocID="{5ED3300A-D3F4-4FEF-8696-F8C6FA0F2F13}" presName="text_1" presStyleLbl="node1" presStyleIdx="0" presStyleCnt="3">
        <dgm:presLayoutVars>
          <dgm:bulletEnabled val="1"/>
        </dgm:presLayoutVars>
      </dgm:prSet>
      <dgm:spPr/>
    </dgm:pt>
    <dgm:pt modelId="{C2B25B1C-816F-45B7-8BA8-13E92849D0FE}" type="pres">
      <dgm:prSet presAssocID="{5ED3300A-D3F4-4FEF-8696-F8C6FA0F2F13}" presName="accent_1" presStyleCnt="0"/>
      <dgm:spPr/>
    </dgm:pt>
    <dgm:pt modelId="{5F2346A7-10E7-4FD2-A30B-DA14F709A084}" type="pres">
      <dgm:prSet presAssocID="{5ED3300A-D3F4-4FEF-8696-F8C6FA0F2F13}" presName="accentRepeatNode" presStyleLbl="solidFgAcc1" presStyleIdx="0" presStyleCnt="3"/>
      <dgm:spPr/>
    </dgm:pt>
    <dgm:pt modelId="{79EEEF04-0343-4C40-A3DF-21ECF02BA409}" type="pres">
      <dgm:prSet presAssocID="{3686DF9A-C70D-4F84-9F7D-958270DD10BF}" presName="text_2" presStyleLbl="node1" presStyleIdx="1" presStyleCnt="3">
        <dgm:presLayoutVars>
          <dgm:bulletEnabled val="1"/>
        </dgm:presLayoutVars>
      </dgm:prSet>
      <dgm:spPr/>
    </dgm:pt>
    <dgm:pt modelId="{A57A3A1B-2EF5-4B77-9794-701C769C281D}" type="pres">
      <dgm:prSet presAssocID="{3686DF9A-C70D-4F84-9F7D-958270DD10BF}" presName="accent_2" presStyleCnt="0"/>
      <dgm:spPr/>
    </dgm:pt>
    <dgm:pt modelId="{9A3E3800-53BE-493B-AC9D-B6DF9392548F}" type="pres">
      <dgm:prSet presAssocID="{3686DF9A-C70D-4F84-9F7D-958270DD10BF}" presName="accentRepeatNode" presStyleLbl="solidFgAcc1" presStyleIdx="1" presStyleCnt="3"/>
      <dgm:spPr/>
    </dgm:pt>
    <dgm:pt modelId="{3886718E-5752-4E41-8880-5C055A9D9288}" type="pres">
      <dgm:prSet presAssocID="{56E87C99-2054-40A4-BA8B-4E71B4452C1D}" presName="text_3" presStyleLbl="node1" presStyleIdx="2" presStyleCnt="3">
        <dgm:presLayoutVars>
          <dgm:bulletEnabled val="1"/>
        </dgm:presLayoutVars>
      </dgm:prSet>
      <dgm:spPr/>
    </dgm:pt>
    <dgm:pt modelId="{934E39A3-A6F7-4C6D-B244-FE7212E843ED}" type="pres">
      <dgm:prSet presAssocID="{56E87C99-2054-40A4-BA8B-4E71B4452C1D}" presName="accent_3" presStyleCnt="0"/>
      <dgm:spPr/>
    </dgm:pt>
    <dgm:pt modelId="{0EAA2C9F-E0CF-4FD4-A6D9-EE0E706AECA8}" type="pres">
      <dgm:prSet presAssocID="{56E87C99-2054-40A4-BA8B-4E71B4452C1D}" presName="accentRepeatNode" presStyleLbl="solidFgAcc1" presStyleIdx="2" presStyleCnt="3"/>
      <dgm:spPr/>
    </dgm:pt>
  </dgm:ptLst>
  <dgm:cxnLst>
    <dgm:cxn modelId="{2126151B-9234-4656-AFC0-D797E01D3B27}" type="presOf" srcId="{5ED3300A-D3F4-4FEF-8696-F8C6FA0F2F13}" destId="{97EAC60A-85E2-4B11-9A2A-755278A50BAC}" srcOrd="0" destOrd="0" presId="urn:microsoft.com/office/officeart/2008/layout/VerticalCurvedList"/>
    <dgm:cxn modelId="{1A3C0A72-BA92-4361-ACA9-5BE27EA41CC4}" type="presOf" srcId="{56E87C99-2054-40A4-BA8B-4E71B4452C1D}" destId="{3886718E-5752-4E41-8880-5C055A9D9288}" srcOrd="0" destOrd="0" presId="urn:microsoft.com/office/officeart/2008/layout/VerticalCurvedList"/>
    <dgm:cxn modelId="{803BA68E-51FC-46AB-BCA9-9631F12C293E}" srcId="{7376F5A8-47CF-4DCD-AA60-B5EDD94CC26D}" destId="{5ED3300A-D3F4-4FEF-8696-F8C6FA0F2F13}" srcOrd="0" destOrd="0" parTransId="{E11EF99E-6368-465C-9303-22E31C6A3C42}" sibTransId="{8309DEF3-3D83-4E33-A939-8FC83F20ACE2}"/>
    <dgm:cxn modelId="{34AFA697-631D-41BA-A148-C02FB8EC8524}" srcId="{7376F5A8-47CF-4DCD-AA60-B5EDD94CC26D}" destId="{3686DF9A-C70D-4F84-9F7D-958270DD10BF}" srcOrd="1" destOrd="0" parTransId="{B5FFF97E-258A-491F-83E1-B4767D3E908E}" sibTransId="{3717D38F-38EB-4AC3-AA3B-4ADF9AB0CA6C}"/>
    <dgm:cxn modelId="{8BFA3E99-EA33-4DF2-B228-C09498ACD0A8}" type="presOf" srcId="{8309DEF3-3D83-4E33-A939-8FC83F20ACE2}" destId="{18AE3DA1-D15B-4597-A44E-12ECEA5B16B9}" srcOrd="0" destOrd="0" presId="urn:microsoft.com/office/officeart/2008/layout/VerticalCurvedList"/>
    <dgm:cxn modelId="{1D2A74D1-5AF5-46DF-8DC2-E497424F6DB0}" srcId="{7376F5A8-47CF-4DCD-AA60-B5EDD94CC26D}" destId="{56E87C99-2054-40A4-BA8B-4E71B4452C1D}" srcOrd="2" destOrd="0" parTransId="{AA5D84B8-D58A-417E-8FCE-0A6D884CFF0B}" sibTransId="{C33E3307-6C69-49A3-9127-F0BD854FC2C3}"/>
    <dgm:cxn modelId="{1F0052D9-546D-4EF4-AE9E-FD068DB50800}" type="presOf" srcId="{3686DF9A-C70D-4F84-9F7D-958270DD10BF}" destId="{79EEEF04-0343-4C40-A3DF-21ECF02BA409}" srcOrd="0" destOrd="0" presId="urn:microsoft.com/office/officeart/2008/layout/VerticalCurvedList"/>
    <dgm:cxn modelId="{C7CC03E2-3C41-4FD2-9E12-58BBC3ABE965}" type="presOf" srcId="{7376F5A8-47CF-4DCD-AA60-B5EDD94CC26D}" destId="{A19A5CAD-CD60-4FE6-8817-F66C632C8738}" srcOrd="0" destOrd="0" presId="urn:microsoft.com/office/officeart/2008/layout/VerticalCurvedList"/>
    <dgm:cxn modelId="{8C70AFC0-82CB-4FDF-9BEA-E609E23FE1D3}" type="presParOf" srcId="{A19A5CAD-CD60-4FE6-8817-F66C632C8738}" destId="{AD339FAB-AE83-4641-92C5-3CF211AF3633}" srcOrd="0" destOrd="0" presId="urn:microsoft.com/office/officeart/2008/layout/VerticalCurvedList"/>
    <dgm:cxn modelId="{89A07A42-7690-49A4-86FF-D78CE50C08BF}" type="presParOf" srcId="{AD339FAB-AE83-4641-92C5-3CF211AF3633}" destId="{86926063-280F-4826-B82D-418F6B7F4C9B}" srcOrd="0" destOrd="0" presId="urn:microsoft.com/office/officeart/2008/layout/VerticalCurvedList"/>
    <dgm:cxn modelId="{B199FF61-C7B1-498A-B338-2BA2B9C0E3C8}" type="presParOf" srcId="{86926063-280F-4826-B82D-418F6B7F4C9B}" destId="{C747B16D-BB99-4EBD-A1F6-2738B1087929}" srcOrd="0" destOrd="0" presId="urn:microsoft.com/office/officeart/2008/layout/VerticalCurvedList"/>
    <dgm:cxn modelId="{4CC4479B-1522-4004-AAA7-BFB8ED3C97E0}" type="presParOf" srcId="{86926063-280F-4826-B82D-418F6B7F4C9B}" destId="{18AE3DA1-D15B-4597-A44E-12ECEA5B16B9}" srcOrd="1" destOrd="0" presId="urn:microsoft.com/office/officeart/2008/layout/VerticalCurvedList"/>
    <dgm:cxn modelId="{C5013197-0763-41F9-8BDA-AF41888DDFE9}" type="presParOf" srcId="{86926063-280F-4826-B82D-418F6B7F4C9B}" destId="{22496E90-4D70-4214-87BD-558457C485C7}" srcOrd="2" destOrd="0" presId="urn:microsoft.com/office/officeart/2008/layout/VerticalCurvedList"/>
    <dgm:cxn modelId="{B5EBB3E7-40DA-4592-92AB-5BCD7D162899}" type="presParOf" srcId="{86926063-280F-4826-B82D-418F6B7F4C9B}" destId="{07B9750A-0A9B-4582-A660-A6C83EEE4951}" srcOrd="3" destOrd="0" presId="urn:microsoft.com/office/officeart/2008/layout/VerticalCurvedList"/>
    <dgm:cxn modelId="{22651181-453C-44F9-B9CD-FA40C8B46697}" type="presParOf" srcId="{AD339FAB-AE83-4641-92C5-3CF211AF3633}" destId="{97EAC60A-85E2-4B11-9A2A-755278A50BAC}" srcOrd="1" destOrd="0" presId="urn:microsoft.com/office/officeart/2008/layout/VerticalCurvedList"/>
    <dgm:cxn modelId="{2E2AA6CF-A5AC-41BC-8F5D-E51A88084132}" type="presParOf" srcId="{AD339FAB-AE83-4641-92C5-3CF211AF3633}" destId="{C2B25B1C-816F-45B7-8BA8-13E92849D0FE}" srcOrd="2" destOrd="0" presId="urn:microsoft.com/office/officeart/2008/layout/VerticalCurvedList"/>
    <dgm:cxn modelId="{662969E4-15AC-40D4-BB28-A96004BAAFEF}" type="presParOf" srcId="{C2B25B1C-816F-45B7-8BA8-13E92849D0FE}" destId="{5F2346A7-10E7-4FD2-A30B-DA14F709A084}" srcOrd="0" destOrd="0" presId="urn:microsoft.com/office/officeart/2008/layout/VerticalCurvedList"/>
    <dgm:cxn modelId="{8A79B80F-941E-466D-A434-C12DD285AA25}" type="presParOf" srcId="{AD339FAB-AE83-4641-92C5-3CF211AF3633}" destId="{79EEEF04-0343-4C40-A3DF-21ECF02BA409}" srcOrd="3" destOrd="0" presId="urn:microsoft.com/office/officeart/2008/layout/VerticalCurvedList"/>
    <dgm:cxn modelId="{289E0743-C5DF-4FC0-AF1E-FE490BC737D9}" type="presParOf" srcId="{AD339FAB-AE83-4641-92C5-3CF211AF3633}" destId="{A57A3A1B-2EF5-4B77-9794-701C769C281D}" srcOrd="4" destOrd="0" presId="urn:microsoft.com/office/officeart/2008/layout/VerticalCurvedList"/>
    <dgm:cxn modelId="{370E7F5F-F672-4922-A410-99165F8BAC56}" type="presParOf" srcId="{A57A3A1B-2EF5-4B77-9794-701C769C281D}" destId="{9A3E3800-53BE-493B-AC9D-B6DF9392548F}" srcOrd="0" destOrd="0" presId="urn:microsoft.com/office/officeart/2008/layout/VerticalCurvedList"/>
    <dgm:cxn modelId="{1BDA2738-620E-4484-98F6-49F3A736D65B}" type="presParOf" srcId="{AD339FAB-AE83-4641-92C5-3CF211AF3633}" destId="{3886718E-5752-4E41-8880-5C055A9D9288}" srcOrd="5" destOrd="0" presId="urn:microsoft.com/office/officeart/2008/layout/VerticalCurvedList"/>
    <dgm:cxn modelId="{E3FE3ED1-4AB5-48AF-8532-93A8974D843B}" type="presParOf" srcId="{AD339FAB-AE83-4641-92C5-3CF211AF3633}" destId="{934E39A3-A6F7-4C6D-B244-FE7212E843ED}" srcOrd="6" destOrd="0" presId="urn:microsoft.com/office/officeart/2008/layout/VerticalCurvedList"/>
    <dgm:cxn modelId="{49CD243C-D2DD-4894-96FA-9457C4348963}" type="presParOf" srcId="{934E39A3-A6F7-4C6D-B244-FE7212E843ED}" destId="{0EAA2C9F-E0CF-4FD4-A6D9-EE0E706AECA8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376F5A8-47CF-4DCD-AA60-B5EDD94CC26D}" type="doc">
      <dgm:prSet loTypeId="urn:microsoft.com/office/officeart/2008/layout/VerticalCurvedList" loCatId="list" qsTypeId="urn:microsoft.com/office/officeart/2005/8/quickstyle/simple2" qsCatId="simple" csTypeId="urn:microsoft.com/office/officeart/2005/8/colors/accent5_1" csCatId="accent5" phldr="1"/>
      <dgm:spPr/>
      <dgm:t>
        <a:bodyPr/>
        <a:lstStyle/>
        <a:p>
          <a:endParaRPr lang="pt-BR"/>
        </a:p>
      </dgm:t>
    </dgm:pt>
    <dgm:pt modelId="{5ED3300A-D3F4-4FEF-8696-F8C6FA0F2F13}">
      <dgm:prSet phldrT="[Texto]" custT="1"/>
      <dgm:spPr/>
      <dgm:t>
        <a:bodyPr/>
        <a:lstStyle/>
        <a:p>
          <a:r>
            <a:rPr lang="pt-BR" sz="1800" dirty="0">
              <a:latin typeface="Arial" panose="020B0604020202020204" pitchFamily="34" charset="0"/>
              <a:cs typeface="Arial" panose="020B0604020202020204" pitchFamily="34" charset="0"/>
            </a:rPr>
            <a:t>Retenção ciclo</a:t>
          </a:r>
        </a:p>
      </dgm:t>
    </dgm:pt>
    <dgm:pt modelId="{E11EF99E-6368-465C-9303-22E31C6A3C42}" type="parTrans" cxnId="{803BA68E-51FC-46AB-BCA9-9631F12C293E}">
      <dgm:prSet/>
      <dgm:spPr/>
      <dgm:t>
        <a:bodyPr/>
        <a:lstStyle/>
        <a:p>
          <a:endParaRPr lang="pt-B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309DEF3-3D83-4E33-A939-8FC83F20ACE2}" type="sibTrans" cxnId="{803BA68E-51FC-46AB-BCA9-9631F12C293E}">
      <dgm:prSet/>
      <dgm:spPr/>
      <dgm:t>
        <a:bodyPr/>
        <a:lstStyle/>
        <a:p>
          <a:endParaRPr lang="pt-B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686DF9A-C70D-4F84-9F7D-958270DD10BF}">
      <dgm:prSet phldrT="[Texto]" custT="1"/>
      <dgm:spPr/>
      <dgm:t>
        <a:bodyPr/>
        <a:lstStyle/>
        <a:p>
          <a:r>
            <a:rPr lang="pt-BR" sz="1800" dirty="0">
              <a:latin typeface="Arial" panose="020B0604020202020204" pitchFamily="34" charset="0"/>
              <a:cs typeface="Arial" panose="020B0604020202020204" pitchFamily="34" charset="0"/>
            </a:rPr>
            <a:t>Evasão ciclo</a:t>
          </a:r>
        </a:p>
      </dgm:t>
    </dgm:pt>
    <dgm:pt modelId="{B5FFF97E-258A-491F-83E1-B4767D3E908E}" type="parTrans" cxnId="{34AFA697-631D-41BA-A148-C02FB8EC8524}">
      <dgm:prSet/>
      <dgm:spPr/>
      <dgm:t>
        <a:bodyPr/>
        <a:lstStyle/>
        <a:p>
          <a:endParaRPr lang="pt-B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717D38F-38EB-4AC3-AA3B-4ADF9AB0CA6C}" type="sibTrans" cxnId="{34AFA697-631D-41BA-A148-C02FB8EC8524}">
      <dgm:prSet/>
      <dgm:spPr/>
      <dgm:t>
        <a:bodyPr/>
        <a:lstStyle/>
        <a:p>
          <a:endParaRPr lang="pt-B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6E87C99-2054-40A4-BA8B-4E71B4452C1D}">
      <dgm:prSet phldrT="[Texto]" custT="1"/>
      <dgm:spPr/>
      <dgm:t>
        <a:bodyPr/>
        <a:lstStyle/>
        <a:p>
          <a:r>
            <a:rPr lang="pt-BR" sz="1800" dirty="0">
              <a:latin typeface="Arial" panose="020B0604020202020204" pitchFamily="34" charset="0"/>
              <a:cs typeface="Arial" panose="020B0604020202020204" pitchFamily="34" charset="0"/>
            </a:rPr>
            <a:t>Ocupação de vagas</a:t>
          </a:r>
        </a:p>
      </dgm:t>
    </dgm:pt>
    <dgm:pt modelId="{AA5D84B8-D58A-417E-8FCE-0A6D884CFF0B}" type="parTrans" cxnId="{1D2A74D1-5AF5-46DF-8DC2-E497424F6DB0}">
      <dgm:prSet/>
      <dgm:spPr/>
      <dgm:t>
        <a:bodyPr/>
        <a:lstStyle/>
        <a:p>
          <a:endParaRPr lang="pt-B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33E3307-6C69-49A3-9127-F0BD854FC2C3}" type="sibTrans" cxnId="{1D2A74D1-5AF5-46DF-8DC2-E497424F6DB0}">
      <dgm:prSet/>
      <dgm:spPr/>
      <dgm:t>
        <a:bodyPr/>
        <a:lstStyle/>
        <a:p>
          <a:endParaRPr lang="pt-B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19A5CAD-CD60-4FE6-8817-F66C632C8738}" type="pres">
      <dgm:prSet presAssocID="{7376F5A8-47CF-4DCD-AA60-B5EDD94CC26D}" presName="Name0" presStyleCnt="0">
        <dgm:presLayoutVars>
          <dgm:chMax val="7"/>
          <dgm:chPref val="7"/>
          <dgm:dir/>
        </dgm:presLayoutVars>
      </dgm:prSet>
      <dgm:spPr/>
    </dgm:pt>
    <dgm:pt modelId="{AD339FAB-AE83-4641-92C5-3CF211AF3633}" type="pres">
      <dgm:prSet presAssocID="{7376F5A8-47CF-4DCD-AA60-B5EDD94CC26D}" presName="Name1" presStyleCnt="0"/>
      <dgm:spPr/>
    </dgm:pt>
    <dgm:pt modelId="{86926063-280F-4826-B82D-418F6B7F4C9B}" type="pres">
      <dgm:prSet presAssocID="{7376F5A8-47CF-4DCD-AA60-B5EDD94CC26D}" presName="cycle" presStyleCnt="0"/>
      <dgm:spPr/>
    </dgm:pt>
    <dgm:pt modelId="{C747B16D-BB99-4EBD-A1F6-2738B1087929}" type="pres">
      <dgm:prSet presAssocID="{7376F5A8-47CF-4DCD-AA60-B5EDD94CC26D}" presName="srcNode" presStyleLbl="node1" presStyleIdx="0" presStyleCnt="3"/>
      <dgm:spPr/>
    </dgm:pt>
    <dgm:pt modelId="{18AE3DA1-D15B-4597-A44E-12ECEA5B16B9}" type="pres">
      <dgm:prSet presAssocID="{7376F5A8-47CF-4DCD-AA60-B5EDD94CC26D}" presName="conn" presStyleLbl="parChTrans1D2" presStyleIdx="0" presStyleCnt="1"/>
      <dgm:spPr/>
    </dgm:pt>
    <dgm:pt modelId="{22496E90-4D70-4214-87BD-558457C485C7}" type="pres">
      <dgm:prSet presAssocID="{7376F5A8-47CF-4DCD-AA60-B5EDD94CC26D}" presName="extraNode" presStyleLbl="node1" presStyleIdx="0" presStyleCnt="3"/>
      <dgm:spPr/>
    </dgm:pt>
    <dgm:pt modelId="{07B9750A-0A9B-4582-A660-A6C83EEE4951}" type="pres">
      <dgm:prSet presAssocID="{7376F5A8-47CF-4DCD-AA60-B5EDD94CC26D}" presName="dstNode" presStyleLbl="node1" presStyleIdx="0" presStyleCnt="3"/>
      <dgm:spPr/>
    </dgm:pt>
    <dgm:pt modelId="{97EAC60A-85E2-4B11-9A2A-755278A50BAC}" type="pres">
      <dgm:prSet presAssocID="{5ED3300A-D3F4-4FEF-8696-F8C6FA0F2F13}" presName="text_1" presStyleLbl="node1" presStyleIdx="0" presStyleCnt="3">
        <dgm:presLayoutVars>
          <dgm:bulletEnabled val="1"/>
        </dgm:presLayoutVars>
      </dgm:prSet>
      <dgm:spPr/>
    </dgm:pt>
    <dgm:pt modelId="{C2B25B1C-816F-45B7-8BA8-13E92849D0FE}" type="pres">
      <dgm:prSet presAssocID="{5ED3300A-D3F4-4FEF-8696-F8C6FA0F2F13}" presName="accent_1" presStyleCnt="0"/>
      <dgm:spPr/>
    </dgm:pt>
    <dgm:pt modelId="{5F2346A7-10E7-4FD2-A30B-DA14F709A084}" type="pres">
      <dgm:prSet presAssocID="{5ED3300A-D3F4-4FEF-8696-F8C6FA0F2F13}" presName="accentRepeatNode" presStyleLbl="solidFgAcc1" presStyleIdx="0" presStyleCnt="3"/>
      <dgm:spPr/>
    </dgm:pt>
    <dgm:pt modelId="{79EEEF04-0343-4C40-A3DF-21ECF02BA409}" type="pres">
      <dgm:prSet presAssocID="{3686DF9A-C70D-4F84-9F7D-958270DD10BF}" presName="text_2" presStyleLbl="node1" presStyleIdx="1" presStyleCnt="3">
        <dgm:presLayoutVars>
          <dgm:bulletEnabled val="1"/>
        </dgm:presLayoutVars>
      </dgm:prSet>
      <dgm:spPr/>
    </dgm:pt>
    <dgm:pt modelId="{A57A3A1B-2EF5-4B77-9794-701C769C281D}" type="pres">
      <dgm:prSet presAssocID="{3686DF9A-C70D-4F84-9F7D-958270DD10BF}" presName="accent_2" presStyleCnt="0"/>
      <dgm:spPr/>
    </dgm:pt>
    <dgm:pt modelId="{9A3E3800-53BE-493B-AC9D-B6DF9392548F}" type="pres">
      <dgm:prSet presAssocID="{3686DF9A-C70D-4F84-9F7D-958270DD10BF}" presName="accentRepeatNode" presStyleLbl="solidFgAcc1" presStyleIdx="1" presStyleCnt="3"/>
      <dgm:spPr/>
    </dgm:pt>
    <dgm:pt modelId="{3886718E-5752-4E41-8880-5C055A9D9288}" type="pres">
      <dgm:prSet presAssocID="{56E87C99-2054-40A4-BA8B-4E71B4452C1D}" presName="text_3" presStyleLbl="node1" presStyleIdx="2" presStyleCnt="3">
        <dgm:presLayoutVars>
          <dgm:bulletEnabled val="1"/>
        </dgm:presLayoutVars>
      </dgm:prSet>
      <dgm:spPr/>
    </dgm:pt>
    <dgm:pt modelId="{934E39A3-A6F7-4C6D-B244-FE7212E843ED}" type="pres">
      <dgm:prSet presAssocID="{56E87C99-2054-40A4-BA8B-4E71B4452C1D}" presName="accent_3" presStyleCnt="0"/>
      <dgm:spPr/>
    </dgm:pt>
    <dgm:pt modelId="{0EAA2C9F-E0CF-4FD4-A6D9-EE0E706AECA8}" type="pres">
      <dgm:prSet presAssocID="{56E87C99-2054-40A4-BA8B-4E71B4452C1D}" presName="accentRepeatNode" presStyleLbl="solidFgAcc1" presStyleIdx="2" presStyleCnt="3"/>
      <dgm:spPr/>
    </dgm:pt>
  </dgm:ptLst>
  <dgm:cxnLst>
    <dgm:cxn modelId="{2126151B-9234-4656-AFC0-D797E01D3B27}" type="presOf" srcId="{5ED3300A-D3F4-4FEF-8696-F8C6FA0F2F13}" destId="{97EAC60A-85E2-4B11-9A2A-755278A50BAC}" srcOrd="0" destOrd="0" presId="urn:microsoft.com/office/officeart/2008/layout/VerticalCurvedList"/>
    <dgm:cxn modelId="{1A3C0A72-BA92-4361-ACA9-5BE27EA41CC4}" type="presOf" srcId="{56E87C99-2054-40A4-BA8B-4E71B4452C1D}" destId="{3886718E-5752-4E41-8880-5C055A9D9288}" srcOrd="0" destOrd="0" presId="urn:microsoft.com/office/officeart/2008/layout/VerticalCurvedList"/>
    <dgm:cxn modelId="{803BA68E-51FC-46AB-BCA9-9631F12C293E}" srcId="{7376F5A8-47CF-4DCD-AA60-B5EDD94CC26D}" destId="{5ED3300A-D3F4-4FEF-8696-F8C6FA0F2F13}" srcOrd="0" destOrd="0" parTransId="{E11EF99E-6368-465C-9303-22E31C6A3C42}" sibTransId="{8309DEF3-3D83-4E33-A939-8FC83F20ACE2}"/>
    <dgm:cxn modelId="{34AFA697-631D-41BA-A148-C02FB8EC8524}" srcId="{7376F5A8-47CF-4DCD-AA60-B5EDD94CC26D}" destId="{3686DF9A-C70D-4F84-9F7D-958270DD10BF}" srcOrd="1" destOrd="0" parTransId="{B5FFF97E-258A-491F-83E1-B4767D3E908E}" sibTransId="{3717D38F-38EB-4AC3-AA3B-4ADF9AB0CA6C}"/>
    <dgm:cxn modelId="{8BFA3E99-EA33-4DF2-B228-C09498ACD0A8}" type="presOf" srcId="{8309DEF3-3D83-4E33-A939-8FC83F20ACE2}" destId="{18AE3DA1-D15B-4597-A44E-12ECEA5B16B9}" srcOrd="0" destOrd="0" presId="urn:microsoft.com/office/officeart/2008/layout/VerticalCurvedList"/>
    <dgm:cxn modelId="{1D2A74D1-5AF5-46DF-8DC2-E497424F6DB0}" srcId="{7376F5A8-47CF-4DCD-AA60-B5EDD94CC26D}" destId="{56E87C99-2054-40A4-BA8B-4E71B4452C1D}" srcOrd="2" destOrd="0" parTransId="{AA5D84B8-D58A-417E-8FCE-0A6D884CFF0B}" sibTransId="{C33E3307-6C69-49A3-9127-F0BD854FC2C3}"/>
    <dgm:cxn modelId="{1F0052D9-546D-4EF4-AE9E-FD068DB50800}" type="presOf" srcId="{3686DF9A-C70D-4F84-9F7D-958270DD10BF}" destId="{79EEEF04-0343-4C40-A3DF-21ECF02BA409}" srcOrd="0" destOrd="0" presId="urn:microsoft.com/office/officeart/2008/layout/VerticalCurvedList"/>
    <dgm:cxn modelId="{C7CC03E2-3C41-4FD2-9E12-58BBC3ABE965}" type="presOf" srcId="{7376F5A8-47CF-4DCD-AA60-B5EDD94CC26D}" destId="{A19A5CAD-CD60-4FE6-8817-F66C632C8738}" srcOrd="0" destOrd="0" presId="urn:microsoft.com/office/officeart/2008/layout/VerticalCurvedList"/>
    <dgm:cxn modelId="{8C70AFC0-82CB-4FDF-9BEA-E609E23FE1D3}" type="presParOf" srcId="{A19A5CAD-CD60-4FE6-8817-F66C632C8738}" destId="{AD339FAB-AE83-4641-92C5-3CF211AF3633}" srcOrd="0" destOrd="0" presId="urn:microsoft.com/office/officeart/2008/layout/VerticalCurvedList"/>
    <dgm:cxn modelId="{89A07A42-7690-49A4-86FF-D78CE50C08BF}" type="presParOf" srcId="{AD339FAB-AE83-4641-92C5-3CF211AF3633}" destId="{86926063-280F-4826-B82D-418F6B7F4C9B}" srcOrd="0" destOrd="0" presId="urn:microsoft.com/office/officeart/2008/layout/VerticalCurvedList"/>
    <dgm:cxn modelId="{B199FF61-C7B1-498A-B338-2BA2B9C0E3C8}" type="presParOf" srcId="{86926063-280F-4826-B82D-418F6B7F4C9B}" destId="{C747B16D-BB99-4EBD-A1F6-2738B1087929}" srcOrd="0" destOrd="0" presId="urn:microsoft.com/office/officeart/2008/layout/VerticalCurvedList"/>
    <dgm:cxn modelId="{4CC4479B-1522-4004-AAA7-BFB8ED3C97E0}" type="presParOf" srcId="{86926063-280F-4826-B82D-418F6B7F4C9B}" destId="{18AE3DA1-D15B-4597-A44E-12ECEA5B16B9}" srcOrd="1" destOrd="0" presId="urn:microsoft.com/office/officeart/2008/layout/VerticalCurvedList"/>
    <dgm:cxn modelId="{C5013197-0763-41F9-8BDA-AF41888DDFE9}" type="presParOf" srcId="{86926063-280F-4826-B82D-418F6B7F4C9B}" destId="{22496E90-4D70-4214-87BD-558457C485C7}" srcOrd="2" destOrd="0" presId="urn:microsoft.com/office/officeart/2008/layout/VerticalCurvedList"/>
    <dgm:cxn modelId="{B5EBB3E7-40DA-4592-92AB-5BCD7D162899}" type="presParOf" srcId="{86926063-280F-4826-B82D-418F6B7F4C9B}" destId="{07B9750A-0A9B-4582-A660-A6C83EEE4951}" srcOrd="3" destOrd="0" presId="urn:microsoft.com/office/officeart/2008/layout/VerticalCurvedList"/>
    <dgm:cxn modelId="{22651181-453C-44F9-B9CD-FA40C8B46697}" type="presParOf" srcId="{AD339FAB-AE83-4641-92C5-3CF211AF3633}" destId="{97EAC60A-85E2-4B11-9A2A-755278A50BAC}" srcOrd="1" destOrd="0" presId="urn:microsoft.com/office/officeart/2008/layout/VerticalCurvedList"/>
    <dgm:cxn modelId="{2E2AA6CF-A5AC-41BC-8F5D-E51A88084132}" type="presParOf" srcId="{AD339FAB-AE83-4641-92C5-3CF211AF3633}" destId="{C2B25B1C-816F-45B7-8BA8-13E92849D0FE}" srcOrd="2" destOrd="0" presId="urn:microsoft.com/office/officeart/2008/layout/VerticalCurvedList"/>
    <dgm:cxn modelId="{662969E4-15AC-40D4-BB28-A96004BAAFEF}" type="presParOf" srcId="{C2B25B1C-816F-45B7-8BA8-13E92849D0FE}" destId="{5F2346A7-10E7-4FD2-A30B-DA14F709A084}" srcOrd="0" destOrd="0" presId="urn:microsoft.com/office/officeart/2008/layout/VerticalCurvedList"/>
    <dgm:cxn modelId="{8A79B80F-941E-466D-A434-C12DD285AA25}" type="presParOf" srcId="{AD339FAB-AE83-4641-92C5-3CF211AF3633}" destId="{79EEEF04-0343-4C40-A3DF-21ECF02BA409}" srcOrd="3" destOrd="0" presId="urn:microsoft.com/office/officeart/2008/layout/VerticalCurvedList"/>
    <dgm:cxn modelId="{289E0743-C5DF-4FC0-AF1E-FE490BC737D9}" type="presParOf" srcId="{AD339FAB-AE83-4641-92C5-3CF211AF3633}" destId="{A57A3A1B-2EF5-4B77-9794-701C769C281D}" srcOrd="4" destOrd="0" presId="urn:microsoft.com/office/officeart/2008/layout/VerticalCurvedList"/>
    <dgm:cxn modelId="{370E7F5F-F672-4922-A410-99165F8BAC56}" type="presParOf" srcId="{A57A3A1B-2EF5-4B77-9794-701C769C281D}" destId="{9A3E3800-53BE-493B-AC9D-B6DF9392548F}" srcOrd="0" destOrd="0" presId="urn:microsoft.com/office/officeart/2008/layout/VerticalCurvedList"/>
    <dgm:cxn modelId="{1BDA2738-620E-4484-98F6-49F3A736D65B}" type="presParOf" srcId="{AD339FAB-AE83-4641-92C5-3CF211AF3633}" destId="{3886718E-5752-4E41-8880-5C055A9D9288}" srcOrd="5" destOrd="0" presId="urn:microsoft.com/office/officeart/2008/layout/VerticalCurvedList"/>
    <dgm:cxn modelId="{E3FE3ED1-4AB5-48AF-8532-93A8974D843B}" type="presParOf" srcId="{AD339FAB-AE83-4641-92C5-3CF211AF3633}" destId="{934E39A3-A6F7-4C6D-B244-FE7212E843ED}" srcOrd="6" destOrd="0" presId="urn:microsoft.com/office/officeart/2008/layout/VerticalCurvedList"/>
    <dgm:cxn modelId="{49CD243C-D2DD-4894-96FA-9457C4348963}" type="presParOf" srcId="{934E39A3-A6F7-4C6D-B244-FE7212E843ED}" destId="{0EAA2C9F-E0CF-4FD4-A6D9-EE0E706AECA8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376F5A8-47CF-4DCD-AA60-B5EDD94CC26D}" type="doc">
      <dgm:prSet loTypeId="urn:microsoft.com/office/officeart/2008/layout/VerticalCurvedList" loCatId="list" qsTypeId="urn:microsoft.com/office/officeart/2005/8/quickstyle/simple2" qsCatId="simple" csTypeId="urn:microsoft.com/office/officeart/2005/8/colors/accent5_1" csCatId="accent5" phldr="1"/>
      <dgm:spPr/>
      <dgm:t>
        <a:bodyPr/>
        <a:lstStyle/>
        <a:p>
          <a:endParaRPr lang="pt-BR"/>
        </a:p>
      </dgm:t>
    </dgm:pt>
    <dgm:pt modelId="{5ED3300A-D3F4-4FEF-8696-F8C6FA0F2F13}">
      <dgm:prSet phldrT="[Texto]" custT="1"/>
      <dgm:spPr/>
      <dgm:t>
        <a:bodyPr/>
        <a:lstStyle/>
        <a:p>
          <a:r>
            <a:rPr lang="pt-BR" sz="1800" dirty="0">
              <a:latin typeface="Arial" panose="020B0604020202020204" pitchFamily="34" charset="0"/>
              <a:cs typeface="Arial" panose="020B0604020202020204" pitchFamily="34" charset="0"/>
            </a:rPr>
            <a:t>Índice Geral de Cursos (IGC)</a:t>
          </a:r>
        </a:p>
      </dgm:t>
    </dgm:pt>
    <dgm:pt modelId="{E11EF99E-6368-465C-9303-22E31C6A3C42}" type="parTrans" cxnId="{803BA68E-51FC-46AB-BCA9-9631F12C293E}">
      <dgm:prSet/>
      <dgm:spPr/>
      <dgm:t>
        <a:bodyPr/>
        <a:lstStyle/>
        <a:p>
          <a:endParaRPr lang="pt-B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309DEF3-3D83-4E33-A939-8FC83F20ACE2}" type="sibTrans" cxnId="{803BA68E-51FC-46AB-BCA9-9631F12C293E}">
      <dgm:prSet/>
      <dgm:spPr/>
      <dgm:t>
        <a:bodyPr/>
        <a:lstStyle/>
        <a:p>
          <a:endParaRPr lang="pt-B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686DF9A-C70D-4F84-9F7D-958270DD10BF}">
      <dgm:prSet phldrT="[Texto]" custT="1"/>
      <dgm:spPr/>
      <dgm:t>
        <a:bodyPr/>
        <a:lstStyle/>
        <a:p>
          <a:r>
            <a:rPr lang="pt-BR" sz="1800" dirty="0">
              <a:latin typeface="Arial" panose="020B0604020202020204" pitchFamily="34" charset="0"/>
              <a:cs typeface="Arial" panose="020B0604020202020204" pitchFamily="34" charset="0"/>
            </a:rPr>
            <a:t>Conceito Preliminar de Curso (CPC)</a:t>
          </a:r>
        </a:p>
      </dgm:t>
    </dgm:pt>
    <dgm:pt modelId="{B5FFF97E-258A-491F-83E1-B4767D3E908E}" type="parTrans" cxnId="{34AFA697-631D-41BA-A148-C02FB8EC8524}">
      <dgm:prSet/>
      <dgm:spPr/>
      <dgm:t>
        <a:bodyPr/>
        <a:lstStyle/>
        <a:p>
          <a:endParaRPr lang="pt-B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717D38F-38EB-4AC3-AA3B-4ADF9AB0CA6C}" type="sibTrans" cxnId="{34AFA697-631D-41BA-A148-C02FB8EC8524}">
      <dgm:prSet/>
      <dgm:spPr/>
      <dgm:t>
        <a:bodyPr/>
        <a:lstStyle/>
        <a:p>
          <a:endParaRPr lang="pt-B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6E87C99-2054-40A4-BA8B-4E71B4452C1D}">
      <dgm:prSet phldrT="[Texto]" custT="1"/>
      <dgm:spPr/>
      <dgm:t>
        <a:bodyPr/>
        <a:lstStyle/>
        <a:p>
          <a:r>
            <a:rPr lang="pt-BR" sz="1800" dirty="0">
              <a:latin typeface="Arial" panose="020B0604020202020204" pitchFamily="34" charset="0"/>
              <a:cs typeface="Arial" panose="020B0604020202020204" pitchFamily="34" charset="0"/>
            </a:rPr>
            <a:t>Desempenho Enade</a:t>
          </a:r>
        </a:p>
      </dgm:t>
    </dgm:pt>
    <dgm:pt modelId="{AA5D84B8-D58A-417E-8FCE-0A6D884CFF0B}" type="parTrans" cxnId="{1D2A74D1-5AF5-46DF-8DC2-E497424F6DB0}">
      <dgm:prSet/>
      <dgm:spPr/>
      <dgm:t>
        <a:bodyPr/>
        <a:lstStyle/>
        <a:p>
          <a:endParaRPr lang="pt-B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33E3307-6C69-49A3-9127-F0BD854FC2C3}" type="sibTrans" cxnId="{1D2A74D1-5AF5-46DF-8DC2-E497424F6DB0}">
      <dgm:prSet/>
      <dgm:spPr/>
      <dgm:t>
        <a:bodyPr/>
        <a:lstStyle/>
        <a:p>
          <a:endParaRPr lang="pt-B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5343921-F06F-4807-B0F0-5A35C437B5D7}">
      <dgm:prSet phldrT="[Texto]" custT="1"/>
      <dgm:spPr/>
      <dgm:t>
        <a:bodyPr/>
        <a:lstStyle/>
        <a:p>
          <a:r>
            <a:rPr lang="pt-BR" sz="1800" dirty="0">
              <a:latin typeface="Arial" panose="020B0604020202020204" pitchFamily="34" charset="0"/>
              <a:cs typeface="Arial" panose="020B0604020202020204" pitchFamily="34" charset="0"/>
            </a:rPr>
            <a:t>Relação Aluno-Professor (RAP)</a:t>
          </a:r>
        </a:p>
      </dgm:t>
    </dgm:pt>
    <dgm:pt modelId="{8E2BD5F7-569F-4454-8603-81A2AD428705}" type="parTrans" cxnId="{0EB9DFCD-1420-4981-9227-446DE86BA752}">
      <dgm:prSet/>
      <dgm:spPr/>
      <dgm:t>
        <a:bodyPr/>
        <a:lstStyle/>
        <a:p>
          <a:endParaRPr lang="pt-BR"/>
        </a:p>
      </dgm:t>
    </dgm:pt>
    <dgm:pt modelId="{04ED42A0-4A1D-44C8-9C65-5317732C09E4}" type="sibTrans" cxnId="{0EB9DFCD-1420-4981-9227-446DE86BA752}">
      <dgm:prSet/>
      <dgm:spPr/>
      <dgm:t>
        <a:bodyPr/>
        <a:lstStyle/>
        <a:p>
          <a:endParaRPr lang="pt-BR"/>
        </a:p>
      </dgm:t>
    </dgm:pt>
    <dgm:pt modelId="{776B603C-43F6-44AE-B901-A870FDED5754}">
      <dgm:prSet phldrT="[Texto]" custT="1"/>
      <dgm:spPr/>
      <dgm:t>
        <a:bodyPr/>
        <a:lstStyle/>
        <a:p>
          <a:r>
            <a:rPr lang="pt-BR" sz="1800" dirty="0">
              <a:latin typeface="Arial" panose="020B0604020202020204" pitchFamily="34" charset="0"/>
              <a:cs typeface="Arial" panose="020B0604020202020204" pitchFamily="34" charset="0"/>
            </a:rPr>
            <a:t>Conclusão Ciclo</a:t>
          </a:r>
        </a:p>
      </dgm:t>
    </dgm:pt>
    <dgm:pt modelId="{462D56E5-6AA0-4F30-B42F-EB91CA7A8CB0}" type="parTrans" cxnId="{840B0234-7987-4CE5-8E20-6273BCE13A54}">
      <dgm:prSet/>
      <dgm:spPr/>
      <dgm:t>
        <a:bodyPr/>
        <a:lstStyle/>
        <a:p>
          <a:endParaRPr lang="pt-BR"/>
        </a:p>
      </dgm:t>
    </dgm:pt>
    <dgm:pt modelId="{2B0C730B-950A-4672-A20A-8AF5FCFF904F}" type="sibTrans" cxnId="{840B0234-7987-4CE5-8E20-6273BCE13A54}">
      <dgm:prSet/>
      <dgm:spPr/>
      <dgm:t>
        <a:bodyPr/>
        <a:lstStyle/>
        <a:p>
          <a:endParaRPr lang="pt-BR"/>
        </a:p>
      </dgm:t>
    </dgm:pt>
    <dgm:pt modelId="{A19A5CAD-CD60-4FE6-8817-F66C632C8738}" type="pres">
      <dgm:prSet presAssocID="{7376F5A8-47CF-4DCD-AA60-B5EDD94CC26D}" presName="Name0" presStyleCnt="0">
        <dgm:presLayoutVars>
          <dgm:chMax val="7"/>
          <dgm:chPref val="7"/>
          <dgm:dir/>
        </dgm:presLayoutVars>
      </dgm:prSet>
      <dgm:spPr/>
    </dgm:pt>
    <dgm:pt modelId="{AD339FAB-AE83-4641-92C5-3CF211AF3633}" type="pres">
      <dgm:prSet presAssocID="{7376F5A8-47CF-4DCD-AA60-B5EDD94CC26D}" presName="Name1" presStyleCnt="0"/>
      <dgm:spPr/>
    </dgm:pt>
    <dgm:pt modelId="{86926063-280F-4826-B82D-418F6B7F4C9B}" type="pres">
      <dgm:prSet presAssocID="{7376F5A8-47CF-4DCD-AA60-B5EDD94CC26D}" presName="cycle" presStyleCnt="0"/>
      <dgm:spPr/>
    </dgm:pt>
    <dgm:pt modelId="{C747B16D-BB99-4EBD-A1F6-2738B1087929}" type="pres">
      <dgm:prSet presAssocID="{7376F5A8-47CF-4DCD-AA60-B5EDD94CC26D}" presName="srcNode" presStyleLbl="node1" presStyleIdx="0" presStyleCnt="5"/>
      <dgm:spPr/>
    </dgm:pt>
    <dgm:pt modelId="{18AE3DA1-D15B-4597-A44E-12ECEA5B16B9}" type="pres">
      <dgm:prSet presAssocID="{7376F5A8-47CF-4DCD-AA60-B5EDD94CC26D}" presName="conn" presStyleLbl="parChTrans1D2" presStyleIdx="0" presStyleCnt="1"/>
      <dgm:spPr/>
    </dgm:pt>
    <dgm:pt modelId="{22496E90-4D70-4214-87BD-558457C485C7}" type="pres">
      <dgm:prSet presAssocID="{7376F5A8-47CF-4DCD-AA60-B5EDD94CC26D}" presName="extraNode" presStyleLbl="node1" presStyleIdx="0" presStyleCnt="5"/>
      <dgm:spPr/>
    </dgm:pt>
    <dgm:pt modelId="{07B9750A-0A9B-4582-A660-A6C83EEE4951}" type="pres">
      <dgm:prSet presAssocID="{7376F5A8-47CF-4DCD-AA60-B5EDD94CC26D}" presName="dstNode" presStyleLbl="node1" presStyleIdx="0" presStyleCnt="5"/>
      <dgm:spPr/>
    </dgm:pt>
    <dgm:pt modelId="{97EAC60A-85E2-4B11-9A2A-755278A50BAC}" type="pres">
      <dgm:prSet presAssocID="{5ED3300A-D3F4-4FEF-8696-F8C6FA0F2F13}" presName="text_1" presStyleLbl="node1" presStyleIdx="0" presStyleCnt="5">
        <dgm:presLayoutVars>
          <dgm:bulletEnabled val="1"/>
        </dgm:presLayoutVars>
      </dgm:prSet>
      <dgm:spPr/>
    </dgm:pt>
    <dgm:pt modelId="{C2B25B1C-816F-45B7-8BA8-13E92849D0FE}" type="pres">
      <dgm:prSet presAssocID="{5ED3300A-D3F4-4FEF-8696-F8C6FA0F2F13}" presName="accent_1" presStyleCnt="0"/>
      <dgm:spPr/>
    </dgm:pt>
    <dgm:pt modelId="{5F2346A7-10E7-4FD2-A30B-DA14F709A084}" type="pres">
      <dgm:prSet presAssocID="{5ED3300A-D3F4-4FEF-8696-F8C6FA0F2F13}" presName="accentRepeatNode" presStyleLbl="solidFgAcc1" presStyleIdx="0" presStyleCnt="5"/>
      <dgm:spPr/>
    </dgm:pt>
    <dgm:pt modelId="{79EEEF04-0343-4C40-A3DF-21ECF02BA409}" type="pres">
      <dgm:prSet presAssocID="{3686DF9A-C70D-4F84-9F7D-958270DD10BF}" presName="text_2" presStyleLbl="node1" presStyleIdx="1" presStyleCnt="5">
        <dgm:presLayoutVars>
          <dgm:bulletEnabled val="1"/>
        </dgm:presLayoutVars>
      </dgm:prSet>
      <dgm:spPr/>
    </dgm:pt>
    <dgm:pt modelId="{A57A3A1B-2EF5-4B77-9794-701C769C281D}" type="pres">
      <dgm:prSet presAssocID="{3686DF9A-C70D-4F84-9F7D-958270DD10BF}" presName="accent_2" presStyleCnt="0"/>
      <dgm:spPr/>
    </dgm:pt>
    <dgm:pt modelId="{9A3E3800-53BE-493B-AC9D-B6DF9392548F}" type="pres">
      <dgm:prSet presAssocID="{3686DF9A-C70D-4F84-9F7D-958270DD10BF}" presName="accentRepeatNode" presStyleLbl="solidFgAcc1" presStyleIdx="1" presStyleCnt="5"/>
      <dgm:spPr/>
    </dgm:pt>
    <dgm:pt modelId="{3886718E-5752-4E41-8880-5C055A9D9288}" type="pres">
      <dgm:prSet presAssocID="{56E87C99-2054-40A4-BA8B-4E71B4452C1D}" presName="text_3" presStyleLbl="node1" presStyleIdx="2" presStyleCnt="5">
        <dgm:presLayoutVars>
          <dgm:bulletEnabled val="1"/>
        </dgm:presLayoutVars>
      </dgm:prSet>
      <dgm:spPr/>
    </dgm:pt>
    <dgm:pt modelId="{934E39A3-A6F7-4C6D-B244-FE7212E843ED}" type="pres">
      <dgm:prSet presAssocID="{56E87C99-2054-40A4-BA8B-4E71B4452C1D}" presName="accent_3" presStyleCnt="0"/>
      <dgm:spPr/>
    </dgm:pt>
    <dgm:pt modelId="{0EAA2C9F-E0CF-4FD4-A6D9-EE0E706AECA8}" type="pres">
      <dgm:prSet presAssocID="{56E87C99-2054-40A4-BA8B-4E71B4452C1D}" presName="accentRepeatNode" presStyleLbl="solidFgAcc1" presStyleIdx="2" presStyleCnt="5"/>
      <dgm:spPr/>
    </dgm:pt>
    <dgm:pt modelId="{B0251702-3188-496F-90C7-1B694C814A9B}" type="pres">
      <dgm:prSet presAssocID="{D5343921-F06F-4807-B0F0-5A35C437B5D7}" presName="text_4" presStyleLbl="node1" presStyleIdx="3" presStyleCnt="5">
        <dgm:presLayoutVars>
          <dgm:bulletEnabled val="1"/>
        </dgm:presLayoutVars>
      </dgm:prSet>
      <dgm:spPr/>
    </dgm:pt>
    <dgm:pt modelId="{C3943D97-9426-408E-83A0-81C5AE4FD9F0}" type="pres">
      <dgm:prSet presAssocID="{D5343921-F06F-4807-B0F0-5A35C437B5D7}" presName="accent_4" presStyleCnt="0"/>
      <dgm:spPr/>
    </dgm:pt>
    <dgm:pt modelId="{D39DFE3E-0148-4EC3-A5CB-782853AB5386}" type="pres">
      <dgm:prSet presAssocID="{D5343921-F06F-4807-B0F0-5A35C437B5D7}" presName="accentRepeatNode" presStyleLbl="solidFgAcc1" presStyleIdx="3" presStyleCnt="5"/>
      <dgm:spPr/>
    </dgm:pt>
    <dgm:pt modelId="{935613A5-2C47-4781-8F9E-3B3DD77EC00B}" type="pres">
      <dgm:prSet presAssocID="{776B603C-43F6-44AE-B901-A870FDED5754}" presName="text_5" presStyleLbl="node1" presStyleIdx="4" presStyleCnt="5">
        <dgm:presLayoutVars>
          <dgm:bulletEnabled val="1"/>
        </dgm:presLayoutVars>
      </dgm:prSet>
      <dgm:spPr/>
    </dgm:pt>
    <dgm:pt modelId="{DC0FCC52-4CF1-48AC-AD1B-C5D04BD3EF85}" type="pres">
      <dgm:prSet presAssocID="{776B603C-43F6-44AE-B901-A870FDED5754}" presName="accent_5" presStyleCnt="0"/>
      <dgm:spPr/>
    </dgm:pt>
    <dgm:pt modelId="{B32D8A20-7117-453B-9222-D8FA2AF80295}" type="pres">
      <dgm:prSet presAssocID="{776B603C-43F6-44AE-B901-A870FDED5754}" presName="accentRepeatNode" presStyleLbl="solidFgAcc1" presStyleIdx="4" presStyleCnt="5"/>
      <dgm:spPr/>
    </dgm:pt>
  </dgm:ptLst>
  <dgm:cxnLst>
    <dgm:cxn modelId="{C9C44902-1E53-4E41-9001-F9D5AF3658E7}" type="presOf" srcId="{776B603C-43F6-44AE-B901-A870FDED5754}" destId="{935613A5-2C47-4781-8F9E-3B3DD77EC00B}" srcOrd="0" destOrd="0" presId="urn:microsoft.com/office/officeart/2008/layout/VerticalCurvedList"/>
    <dgm:cxn modelId="{2126151B-9234-4656-AFC0-D797E01D3B27}" type="presOf" srcId="{5ED3300A-D3F4-4FEF-8696-F8C6FA0F2F13}" destId="{97EAC60A-85E2-4B11-9A2A-755278A50BAC}" srcOrd="0" destOrd="0" presId="urn:microsoft.com/office/officeart/2008/layout/VerticalCurvedList"/>
    <dgm:cxn modelId="{840B0234-7987-4CE5-8E20-6273BCE13A54}" srcId="{7376F5A8-47CF-4DCD-AA60-B5EDD94CC26D}" destId="{776B603C-43F6-44AE-B901-A870FDED5754}" srcOrd="4" destOrd="0" parTransId="{462D56E5-6AA0-4F30-B42F-EB91CA7A8CB0}" sibTransId="{2B0C730B-950A-4672-A20A-8AF5FCFF904F}"/>
    <dgm:cxn modelId="{1A3C0A72-BA92-4361-ACA9-5BE27EA41CC4}" type="presOf" srcId="{56E87C99-2054-40A4-BA8B-4E71B4452C1D}" destId="{3886718E-5752-4E41-8880-5C055A9D9288}" srcOrd="0" destOrd="0" presId="urn:microsoft.com/office/officeart/2008/layout/VerticalCurvedList"/>
    <dgm:cxn modelId="{803BA68E-51FC-46AB-BCA9-9631F12C293E}" srcId="{7376F5A8-47CF-4DCD-AA60-B5EDD94CC26D}" destId="{5ED3300A-D3F4-4FEF-8696-F8C6FA0F2F13}" srcOrd="0" destOrd="0" parTransId="{E11EF99E-6368-465C-9303-22E31C6A3C42}" sibTransId="{8309DEF3-3D83-4E33-A939-8FC83F20ACE2}"/>
    <dgm:cxn modelId="{34AFA697-631D-41BA-A148-C02FB8EC8524}" srcId="{7376F5A8-47CF-4DCD-AA60-B5EDD94CC26D}" destId="{3686DF9A-C70D-4F84-9F7D-958270DD10BF}" srcOrd="1" destOrd="0" parTransId="{B5FFF97E-258A-491F-83E1-B4767D3E908E}" sibTransId="{3717D38F-38EB-4AC3-AA3B-4ADF9AB0CA6C}"/>
    <dgm:cxn modelId="{8BFA3E99-EA33-4DF2-B228-C09498ACD0A8}" type="presOf" srcId="{8309DEF3-3D83-4E33-A939-8FC83F20ACE2}" destId="{18AE3DA1-D15B-4597-A44E-12ECEA5B16B9}" srcOrd="0" destOrd="0" presId="urn:microsoft.com/office/officeart/2008/layout/VerticalCurvedList"/>
    <dgm:cxn modelId="{0EB9DFCD-1420-4981-9227-446DE86BA752}" srcId="{7376F5A8-47CF-4DCD-AA60-B5EDD94CC26D}" destId="{D5343921-F06F-4807-B0F0-5A35C437B5D7}" srcOrd="3" destOrd="0" parTransId="{8E2BD5F7-569F-4454-8603-81A2AD428705}" sibTransId="{04ED42A0-4A1D-44C8-9C65-5317732C09E4}"/>
    <dgm:cxn modelId="{1D2A74D1-5AF5-46DF-8DC2-E497424F6DB0}" srcId="{7376F5A8-47CF-4DCD-AA60-B5EDD94CC26D}" destId="{56E87C99-2054-40A4-BA8B-4E71B4452C1D}" srcOrd="2" destOrd="0" parTransId="{AA5D84B8-D58A-417E-8FCE-0A6D884CFF0B}" sibTransId="{C33E3307-6C69-49A3-9127-F0BD854FC2C3}"/>
    <dgm:cxn modelId="{1F0052D9-546D-4EF4-AE9E-FD068DB50800}" type="presOf" srcId="{3686DF9A-C70D-4F84-9F7D-958270DD10BF}" destId="{79EEEF04-0343-4C40-A3DF-21ECF02BA409}" srcOrd="0" destOrd="0" presId="urn:microsoft.com/office/officeart/2008/layout/VerticalCurvedList"/>
    <dgm:cxn modelId="{C7CC03E2-3C41-4FD2-9E12-58BBC3ABE965}" type="presOf" srcId="{7376F5A8-47CF-4DCD-AA60-B5EDD94CC26D}" destId="{A19A5CAD-CD60-4FE6-8817-F66C632C8738}" srcOrd="0" destOrd="0" presId="urn:microsoft.com/office/officeart/2008/layout/VerticalCurvedList"/>
    <dgm:cxn modelId="{487BCEE5-BB28-4CDF-A453-AF6D9167F807}" type="presOf" srcId="{D5343921-F06F-4807-B0F0-5A35C437B5D7}" destId="{B0251702-3188-496F-90C7-1B694C814A9B}" srcOrd="0" destOrd="0" presId="urn:microsoft.com/office/officeart/2008/layout/VerticalCurvedList"/>
    <dgm:cxn modelId="{8C70AFC0-82CB-4FDF-9BEA-E609E23FE1D3}" type="presParOf" srcId="{A19A5CAD-CD60-4FE6-8817-F66C632C8738}" destId="{AD339FAB-AE83-4641-92C5-3CF211AF3633}" srcOrd="0" destOrd="0" presId="urn:microsoft.com/office/officeart/2008/layout/VerticalCurvedList"/>
    <dgm:cxn modelId="{89A07A42-7690-49A4-86FF-D78CE50C08BF}" type="presParOf" srcId="{AD339FAB-AE83-4641-92C5-3CF211AF3633}" destId="{86926063-280F-4826-B82D-418F6B7F4C9B}" srcOrd="0" destOrd="0" presId="urn:microsoft.com/office/officeart/2008/layout/VerticalCurvedList"/>
    <dgm:cxn modelId="{B199FF61-C7B1-498A-B338-2BA2B9C0E3C8}" type="presParOf" srcId="{86926063-280F-4826-B82D-418F6B7F4C9B}" destId="{C747B16D-BB99-4EBD-A1F6-2738B1087929}" srcOrd="0" destOrd="0" presId="urn:microsoft.com/office/officeart/2008/layout/VerticalCurvedList"/>
    <dgm:cxn modelId="{4CC4479B-1522-4004-AAA7-BFB8ED3C97E0}" type="presParOf" srcId="{86926063-280F-4826-B82D-418F6B7F4C9B}" destId="{18AE3DA1-D15B-4597-A44E-12ECEA5B16B9}" srcOrd="1" destOrd="0" presId="urn:microsoft.com/office/officeart/2008/layout/VerticalCurvedList"/>
    <dgm:cxn modelId="{C5013197-0763-41F9-8BDA-AF41888DDFE9}" type="presParOf" srcId="{86926063-280F-4826-B82D-418F6B7F4C9B}" destId="{22496E90-4D70-4214-87BD-558457C485C7}" srcOrd="2" destOrd="0" presId="urn:microsoft.com/office/officeart/2008/layout/VerticalCurvedList"/>
    <dgm:cxn modelId="{B5EBB3E7-40DA-4592-92AB-5BCD7D162899}" type="presParOf" srcId="{86926063-280F-4826-B82D-418F6B7F4C9B}" destId="{07B9750A-0A9B-4582-A660-A6C83EEE4951}" srcOrd="3" destOrd="0" presId="urn:microsoft.com/office/officeart/2008/layout/VerticalCurvedList"/>
    <dgm:cxn modelId="{22651181-453C-44F9-B9CD-FA40C8B46697}" type="presParOf" srcId="{AD339FAB-AE83-4641-92C5-3CF211AF3633}" destId="{97EAC60A-85E2-4B11-9A2A-755278A50BAC}" srcOrd="1" destOrd="0" presId="urn:microsoft.com/office/officeart/2008/layout/VerticalCurvedList"/>
    <dgm:cxn modelId="{2E2AA6CF-A5AC-41BC-8F5D-E51A88084132}" type="presParOf" srcId="{AD339FAB-AE83-4641-92C5-3CF211AF3633}" destId="{C2B25B1C-816F-45B7-8BA8-13E92849D0FE}" srcOrd="2" destOrd="0" presId="urn:microsoft.com/office/officeart/2008/layout/VerticalCurvedList"/>
    <dgm:cxn modelId="{662969E4-15AC-40D4-BB28-A96004BAAFEF}" type="presParOf" srcId="{C2B25B1C-816F-45B7-8BA8-13E92849D0FE}" destId="{5F2346A7-10E7-4FD2-A30B-DA14F709A084}" srcOrd="0" destOrd="0" presId="urn:microsoft.com/office/officeart/2008/layout/VerticalCurvedList"/>
    <dgm:cxn modelId="{8A79B80F-941E-466D-A434-C12DD285AA25}" type="presParOf" srcId="{AD339FAB-AE83-4641-92C5-3CF211AF3633}" destId="{79EEEF04-0343-4C40-A3DF-21ECF02BA409}" srcOrd="3" destOrd="0" presId="urn:microsoft.com/office/officeart/2008/layout/VerticalCurvedList"/>
    <dgm:cxn modelId="{289E0743-C5DF-4FC0-AF1E-FE490BC737D9}" type="presParOf" srcId="{AD339FAB-AE83-4641-92C5-3CF211AF3633}" destId="{A57A3A1B-2EF5-4B77-9794-701C769C281D}" srcOrd="4" destOrd="0" presId="urn:microsoft.com/office/officeart/2008/layout/VerticalCurvedList"/>
    <dgm:cxn modelId="{370E7F5F-F672-4922-A410-99165F8BAC56}" type="presParOf" srcId="{A57A3A1B-2EF5-4B77-9794-701C769C281D}" destId="{9A3E3800-53BE-493B-AC9D-B6DF9392548F}" srcOrd="0" destOrd="0" presId="urn:microsoft.com/office/officeart/2008/layout/VerticalCurvedList"/>
    <dgm:cxn modelId="{1BDA2738-620E-4484-98F6-49F3A736D65B}" type="presParOf" srcId="{AD339FAB-AE83-4641-92C5-3CF211AF3633}" destId="{3886718E-5752-4E41-8880-5C055A9D9288}" srcOrd="5" destOrd="0" presId="urn:microsoft.com/office/officeart/2008/layout/VerticalCurvedList"/>
    <dgm:cxn modelId="{E3FE3ED1-4AB5-48AF-8532-93A8974D843B}" type="presParOf" srcId="{AD339FAB-AE83-4641-92C5-3CF211AF3633}" destId="{934E39A3-A6F7-4C6D-B244-FE7212E843ED}" srcOrd="6" destOrd="0" presId="urn:microsoft.com/office/officeart/2008/layout/VerticalCurvedList"/>
    <dgm:cxn modelId="{49CD243C-D2DD-4894-96FA-9457C4348963}" type="presParOf" srcId="{934E39A3-A6F7-4C6D-B244-FE7212E843ED}" destId="{0EAA2C9F-E0CF-4FD4-A6D9-EE0E706AECA8}" srcOrd="0" destOrd="0" presId="urn:microsoft.com/office/officeart/2008/layout/VerticalCurvedList"/>
    <dgm:cxn modelId="{3BBAEA88-FFF3-45D5-928A-98B3E9D1C537}" type="presParOf" srcId="{AD339FAB-AE83-4641-92C5-3CF211AF3633}" destId="{B0251702-3188-496F-90C7-1B694C814A9B}" srcOrd="7" destOrd="0" presId="urn:microsoft.com/office/officeart/2008/layout/VerticalCurvedList"/>
    <dgm:cxn modelId="{BF760773-FC52-4228-92ED-8659861922B7}" type="presParOf" srcId="{AD339FAB-AE83-4641-92C5-3CF211AF3633}" destId="{C3943D97-9426-408E-83A0-81C5AE4FD9F0}" srcOrd="8" destOrd="0" presId="urn:microsoft.com/office/officeart/2008/layout/VerticalCurvedList"/>
    <dgm:cxn modelId="{A51A29E7-1291-4F13-AA66-6008BE9B3C7A}" type="presParOf" srcId="{C3943D97-9426-408E-83A0-81C5AE4FD9F0}" destId="{D39DFE3E-0148-4EC3-A5CB-782853AB5386}" srcOrd="0" destOrd="0" presId="urn:microsoft.com/office/officeart/2008/layout/VerticalCurvedList"/>
    <dgm:cxn modelId="{9BB47C7D-CA05-480B-864D-3282CCADACA6}" type="presParOf" srcId="{AD339FAB-AE83-4641-92C5-3CF211AF3633}" destId="{935613A5-2C47-4781-8F9E-3B3DD77EC00B}" srcOrd="9" destOrd="0" presId="urn:microsoft.com/office/officeart/2008/layout/VerticalCurvedList"/>
    <dgm:cxn modelId="{4A45EB70-8AE5-40B3-9BFB-1D1D198E4661}" type="presParOf" srcId="{AD339FAB-AE83-4641-92C5-3CF211AF3633}" destId="{DC0FCC52-4CF1-48AC-AD1B-C5D04BD3EF85}" srcOrd="10" destOrd="0" presId="urn:microsoft.com/office/officeart/2008/layout/VerticalCurvedList"/>
    <dgm:cxn modelId="{C25216B5-3A67-4ADA-97B2-874978A907CA}" type="presParOf" srcId="{DC0FCC52-4CF1-48AC-AD1B-C5D04BD3EF85}" destId="{B32D8A20-7117-453B-9222-D8FA2AF80295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376F5A8-47CF-4DCD-AA60-B5EDD94CC26D}" type="doc">
      <dgm:prSet loTypeId="urn:microsoft.com/office/officeart/2008/layout/VerticalCurvedList" loCatId="list" qsTypeId="urn:microsoft.com/office/officeart/2005/8/quickstyle/simple2" qsCatId="simple" csTypeId="urn:microsoft.com/office/officeart/2005/8/colors/accent5_1" csCatId="accent5" phldr="1"/>
      <dgm:spPr/>
      <dgm:t>
        <a:bodyPr/>
        <a:lstStyle/>
        <a:p>
          <a:endParaRPr lang="pt-BR"/>
        </a:p>
      </dgm:t>
    </dgm:pt>
    <dgm:pt modelId="{3686DF9A-C70D-4F84-9F7D-958270DD10BF}">
      <dgm:prSet phldrT="[Texto]" custT="1"/>
      <dgm:spPr/>
      <dgm:t>
        <a:bodyPr/>
        <a:lstStyle/>
        <a:p>
          <a:r>
            <a:rPr lang="pt-BR" sz="1800" dirty="0">
              <a:latin typeface="Arial" panose="020B0604020202020204" pitchFamily="34" charset="0"/>
              <a:cs typeface="Arial" panose="020B0604020202020204" pitchFamily="34" charset="0"/>
            </a:rPr>
            <a:t>Taxa de produção científica</a:t>
          </a:r>
        </a:p>
      </dgm:t>
    </dgm:pt>
    <dgm:pt modelId="{B5FFF97E-258A-491F-83E1-B4767D3E908E}" type="parTrans" cxnId="{34AFA697-631D-41BA-A148-C02FB8EC8524}">
      <dgm:prSet/>
      <dgm:spPr/>
      <dgm:t>
        <a:bodyPr/>
        <a:lstStyle/>
        <a:p>
          <a:endParaRPr lang="pt-B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717D38F-38EB-4AC3-AA3B-4ADF9AB0CA6C}" type="sibTrans" cxnId="{34AFA697-631D-41BA-A148-C02FB8EC8524}">
      <dgm:prSet/>
      <dgm:spPr/>
      <dgm:t>
        <a:bodyPr/>
        <a:lstStyle/>
        <a:p>
          <a:endParaRPr lang="pt-B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19A5CAD-CD60-4FE6-8817-F66C632C8738}" type="pres">
      <dgm:prSet presAssocID="{7376F5A8-47CF-4DCD-AA60-B5EDD94CC26D}" presName="Name0" presStyleCnt="0">
        <dgm:presLayoutVars>
          <dgm:chMax val="7"/>
          <dgm:chPref val="7"/>
          <dgm:dir/>
        </dgm:presLayoutVars>
      </dgm:prSet>
      <dgm:spPr/>
    </dgm:pt>
    <dgm:pt modelId="{AD339FAB-AE83-4641-92C5-3CF211AF3633}" type="pres">
      <dgm:prSet presAssocID="{7376F5A8-47CF-4DCD-AA60-B5EDD94CC26D}" presName="Name1" presStyleCnt="0"/>
      <dgm:spPr/>
    </dgm:pt>
    <dgm:pt modelId="{86926063-280F-4826-B82D-418F6B7F4C9B}" type="pres">
      <dgm:prSet presAssocID="{7376F5A8-47CF-4DCD-AA60-B5EDD94CC26D}" presName="cycle" presStyleCnt="0"/>
      <dgm:spPr/>
    </dgm:pt>
    <dgm:pt modelId="{C747B16D-BB99-4EBD-A1F6-2738B1087929}" type="pres">
      <dgm:prSet presAssocID="{7376F5A8-47CF-4DCD-AA60-B5EDD94CC26D}" presName="srcNode" presStyleLbl="node1" presStyleIdx="0" presStyleCnt="1"/>
      <dgm:spPr/>
    </dgm:pt>
    <dgm:pt modelId="{18AE3DA1-D15B-4597-A44E-12ECEA5B16B9}" type="pres">
      <dgm:prSet presAssocID="{7376F5A8-47CF-4DCD-AA60-B5EDD94CC26D}" presName="conn" presStyleLbl="parChTrans1D2" presStyleIdx="0" presStyleCnt="1"/>
      <dgm:spPr/>
    </dgm:pt>
    <dgm:pt modelId="{22496E90-4D70-4214-87BD-558457C485C7}" type="pres">
      <dgm:prSet presAssocID="{7376F5A8-47CF-4DCD-AA60-B5EDD94CC26D}" presName="extraNode" presStyleLbl="node1" presStyleIdx="0" presStyleCnt="1"/>
      <dgm:spPr/>
    </dgm:pt>
    <dgm:pt modelId="{07B9750A-0A9B-4582-A660-A6C83EEE4951}" type="pres">
      <dgm:prSet presAssocID="{7376F5A8-47CF-4DCD-AA60-B5EDD94CC26D}" presName="dstNode" presStyleLbl="node1" presStyleIdx="0" presStyleCnt="1"/>
      <dgm:spPr/>
    </dgm:pt>
    <dgm:pt modelId="{E4868C94-69BF-4EDB-8318-AD9EDE0C4EA8}" type="pres">
      <dgm:prSet presAssocID="{3686DF9A-C70D-4F84-9F7D-958270DD10BF}" presName="text_1" presStyleLbl="node1" presStyleIdx="0" presStyleCnt="1">
        <dgm:presLayoutVars>
          <dgm:bulletEnabled val="1"/>
        </dgm:presLayoutVars>
      </dgm:prSet>
      <dgm:spPr/>
    </dgm:pt>
    <dgm:pt modelId="{6FB450B2-2A58-4F66-90B4-5FA573F281F0}" type="pres">
      <dgm:prSet presAssocID="{3686DF9A-C70D-4F84-9F7D-958270DD10BF}" presName="accent_1" presStyleCnt="0"/>
      <dgm:spPr/>
    </dgm:pt>
    <dgm:pt modelId="{9A3E3800-53BE-493B-AC9D-B6DF9392548F}" type="pres">
      <dgm:prSet presAssocID="{3686DF9A-C70D-4F84-9F7D-958270DD10BF}" presName="accentRepeatNode" presStyleLbl="solidFgAcc1" presStyleIdx="0" presStyleCnt="1"/>
      <dgm:spPr/>
    </dgm:pt>
  </dgm:ptLst>
  <dgm:cxnLst>
    <dgm:cxn modelId="{4D98DB06-681C-4555-A372-A2EAB5F2BA1A}" type="presOf" srcId="{3686DF9A-C70D-4F84-9F7D-958270DD10BF}" destId="{E4868C94-69BF-4EDB-8318-AD9EDE0C4EA8}" srcOrd="0" destOrd="0" presId="urn:microsoft.com/office/officeart/2008/layout/VerticalCurvedList"/>
    <dgm:cxn modelId="{19A0C515-7013-481E-81F6-68C73785C4B9}" type="presOf" srcId="{3717D38F-38EB-4AC3-AA3B-4ADF9AB0CA6C}" destId="{18AE3DA1-D15B-4597-A44E-12ECEA5B16B9}" srcOrd="0" destOrd="0" presId="urn:microsoft.com/office/officeart/2008/layout/VerticalCurvedList"/>
    <dgm:cxn modelId="{34AFA697-631D-41BA-A148-C02FB8EC8524}" srcId="{7376F5A8-47CF-4DCD-AA60-B5EDD94CC26D}" destId="{3686DF9A-C70D-4F84-9F7D-958270DD10BF}" srcOrd="0" destOrd="0" parTransId="{B5FFF97E-258A-491F-83E1-B4767D3E908E}" sibTransId="{3717D38F-38EB-4AC3-AA3B-4ADF9AB0CA6C}"/>
    <dgm:cxn modelId="{C7CC03E2-3C41-4FD2-9E12-58BBC3ABE965}" type="presOf" srcId="{7376F5A8-47CF-4DCD-AA60-B5EDD94CC26D}" destId="{A19A5CAD-CD60-4FE6-8817-F66C632C8738}" srcOrd="0" destOrd="0" presId="urn:microsoft.com/office/officeart/2008/layout/VerticalCurvedList"/>
    <dgm:cxn modelId="{8C70AFC0-82CB-4FDF-9BEA-E609E23FE1D3}" type="presParOf" srcId="{A19A5CAD-CD60-4FE6-8817-F66C632C8738}" destId="{AD339FAB-AE83-4641-92C5-3CF211AF3633}" srcOrd="0" destOrd="0" presId="urn:microsoft.com/office/officeart/2008/layout/VerticalCurvedList"/>
    <dgm:cxn modelId="{89A07A42-7690-49A4-86FF-D78CE50C08BF}" type="presParOf" srcId="{AD339FAB-AE83-4641-92C5-3CF211AF3633}" destId="{86926063-280F-4826-B82D-418F6B7F4C9B}" srcOrd="0" destOrd="0" presId="urn:microsoft.com/office/officeart/2008/layout/VerticalCurvedList"/>
    <dgm:cxn modelId="{B199FF61-C7B1-498A-B338-2BA2B9C0E3C8}" type="presParOf" srcId="{86926063-280F-4826-B82D-418F6B7F4C9B}" destId="{C747B16D-BB99-4EBD-A1F6-2738B1087929}" srcOrd="0" destOrd="0" presId="urn:microsoft.com/office/officeart/2008/layout/VerticalCurvedList"/>
    <dgm:cxn modelId="{4CC4479B-1522-4004-AAA7-BFB8ED3C97E0}" type="presParOf" srcId="{86926063-280F-4826-B82D-418F6B7F4C9B}" destId="{18AE3DA1-D15B-4597-A44E-12ECEA5B16B9}" srcOrd="1" destOrd="0" presId="urn:microsoft.com/office/officeart/2008/layout/VerticalCurvedList"/>
    <dgm:cxn modelId="{C5013197-0763-41F9-8BDA-AF41888DDFE9}" type="presParOf" srcId="{86926063-280F-4826-B82D-418F6B7F4C9B}" destId="{22496E90-4D70-4214-87BD-558457C485C7}" srcOrd="2" destOrd="0" presId="urn:microsoft.com/office/officeart/2008/layout/VerticalCurvedList"/>
    <dgm:cxn modelId="{B5EBB3E7-40DA-4592-92AB-5BCD7D162899}" type="presParOf" srcId="{86926063-280F-4826-B82D-418F6B7F4C9B}" destId="{07B9750A-0A9B-4582-A660-A6C83EEE4951}" srcOrd="3" destOrd="0" presId="urn:microsoft.com/office/officeart/2008/layout/VerticalCurvedList"/>
    <dgm:cxn modelId="{C9FDCDD6-CBAC-4073-9060-8CAF6BA3D0FA}" type="presParOf" srcId="{AD339FAB-AE83-4641-92C5-3CF211AF3633}" destId="{E4868C94-69BF-4EDB-8318-AD9EDE0C4EA8}" srcOrd="1" destOrd="0" presId="urn:microsoft.com/office/officeart/2008/layout/VerticalCurvedList"/>
    <dgm:cxn modelId="{D2E1C032-17C7-4072-BA0A-411B6EC11970}" type="presParOf" srcId="{AD339FAB-AE83-4641-92C5-3CF211AF3633}" destId="{6FB450B2-2A58-4F66-90B4-5FA573F281F0}" srcOrd="2" destOrd="0" presId="urn:microsoft.com/office/officeart/2008/layout/VerticalCurvedList"/>
    <dgm:cxn modelId="{7672FA7E-BA87-4F76-819F-BC461C246478}" type="presParOf" srcId="{6FB450B2-2A58-4F66-90B4-5FA573F281F0}" destId="{9A3E3800-53BE-493B-AC9D-B6DF9392548F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376F5A8-47CF-4DCD-AA60-B5EDD94CC26D}" type="doc">
      <dgm:prSet loTypeId="urn:microsoft.com/office/officeart/2008/layout/VerticalCurvedList" loCatId="list" qsTypeId="urn:microsoft.com/office/officeart/2005/8/quickstyle/simple2" qsCatId="simple" csTypeId="urn:microsoft.com/office/officeart/2005/8/colors/accent5_1" csCatId="accent5" phldr="1"/>
      <dgm:spPr/>
      <dgm:t>
        <a:bodyPr/>
        <a:lstStyle/>
        <a:p>
          <a:endParaRPr lang="pt-BR"/>
        </a:p>
      </dgm:t>
    </dgm:pt>
    <dgm:pt modelId="{3686DF9A-C70D-4F84-9F7D-958270DD10BF}">
      <dgm:prSet phldrT="[Texto]" custT="1"/>
      <dgm:spPr/>
      <dgm:t>
        <a:bodyPr/>
        <a:lstStyle/>
        <a:p>
          <a:r>
            <a:rPr lang="pt-BR" sz="1800" dirty="0">
              <a:latin typeface="Arial" panose="020B0604020202020204" pitchFamily="34" charset="0"/>
              <a:cs typeface="Arial" panose="020B0604020202020204" pitchFamily="34" charset="0"/>
            </a:rPr>
            <a:t>Depósitos de propriedade intelectual</a:t>
          </a:r>
        </a:p>
      </dgm:t>
    </dgm:pt>
    <dgm:pt modelId="{B5FFF97E-258A-491F-83E1-B4767D3E908E}" type="parTrans" cxnId="{34AFA697-631D-41BA-A148-C02FB8EC8524}">
      <dgm:prSet/>
      <dgm:spPr/>
      <dgm:t>
        <a:bodyPr/>
        <a:lstStyle/>
        <a:p>
          <a:endParaRPr lang="pt-B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717D38F-38EB-4AC3-AA3B-4ADF9AB0CA6C}" type="sibTrans" cxnId="{34AFA697-631D-41BA-A148-C02FB8EC8524}">
      <dgm:prSet/>
      <dgm:spPr/>
      <dgm:t>
        <a:bodyPr/>
        <a:lstStyle/>
        <a:p>
          <a:endParaRPr lang="pt-B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AB515A9-1519-4D17-B3AD-77B4290E85C8}">
      <dgm:prSet phldrT="[Texto]" custT="1"/>
      <dgm:spPr/>
      <dgm:t>
        <a:bodyPr/>
        <a:lstStyle/>
        <a:p>
          <a:r>
            <a:rPr lang="pt-BR" sz="1800" dirty="0">
              <a:latin typeface="Arial" panose="020B0604020202020204" pitchFamily="34" charset="0"/>
              <a:cs typeface="Arial" panose="020B0604020202020204" pitchFamily="34" charset="0"/>
            </a:rPr>
            <a:t>Volume de recursos captados em projetos de P&amp;D</a:t>
          </a:r>
        </a:p>
      </dgm:t>
    </dgm:pt>
    <dgm:pt modelId="{0BB307F4-B7AE-4E58-A88A-4F661B7EAED4}" type="parTrans" cxnId="{54BEF0EF-AB03-443B-B9F4-C6068479E1AB}">
      <dgm:prSet/>
      <dgm:spPr/>
      <dgm:t>
        <a:bodyPr/>
        <a:lstStyle/>
        <a:p>
          <a:endParaRPr lang="pt-BR"/>
        </a:p>
      </dgm:t>
    </dgm:pt>
    <dgm:pt modelId="{5EBC784C-D3CE-441E-8F0A-DFD0E74F38D5}" type="sibTrans" cxnId="{54BEF0EF-AB03-443B-B9F4-C6068479E1AB}">
      <dgm:prSet/>
      <dgm:spPr/>
      <dgm:t>
        <a:bodyPr/>
        <a:lstStyle/>
        <a:p>
          <a:endParaRPr lang="pt-BR"/>
        </a:p>
      </dgm:t>
    </dgm:pt>
    <dgm:pt modelId="{A19A5CAD-CD60-4FE6-8817-F66C632C8738}" type="pres">
      <dgm:prSet presAssocID="{7376F5A8-47CF-4DCD-AA60-B5EDD94CC26D}" presName="Name0" presStyleCnt="0">
        <dgm:presLayoutVars>
          <dgm:chMax val="7"/>
          <dgm:chPref val="7"/>
          <dgm:dir/>
        </dgm:presLayoutVars>
      </dgm:prSet>
      <dgm:spPr/>
    </dgm:pt>
    <dgm:pt modelId="{AD339FAB-AE83-4641-92C5-3CF211AF3633}" type="pres">
      <dgm:prSet presAssocID="{7376F5A8-47CF-4DCD-AA60-B5EDD94CC26D}" presName="Name1" presStyleCnt="0"/>
      <dgm:spPr/>
    </dgm:pt>
    <dgm:pt modelId="{86926063-280F-4826-B82D-418F6B7F4C9B}" type="pres">
      <dgm:prSet presAssocID="{7376F5A8-47CF-4DCD-AA60-B5EDD94CC26D}" presName="cycle" presStyleCnt="0"/>
      <dgm:spPr/>
    </dgm:pt>
    <dgm:pt modelId="{C747B16D-BB99-4EBD-A1F6-2738B1087929}" type="pres">
      <dgm:prSet presAssocID="{7376F5A8-47CF-4DCD-AA60-B5EDD94CC26D}" presName="srcNode" presStyleLbl="node1" presStyleIdx="0" presStyleCnt="2"/>
      <dgm:spPr/>
    </dgm:pt>
    <dgm:pt modelId="{18AE3DA1-D15B-4597-A44E-12ECEA5B16B9}" type="pres">
      <dgm:prSet presAssocID="{7376F5A8-47CF-4DCD-AA60-B5EDD94CC26D}" presName="conn" presStyleLbl="parChTrans1D2" presStyleIdx="0" presStyleCnt="1"/>
      <dgm:spPr/>
    </dgm:pt>
    <dgm:pt modelId="{22496E90-4D70-4214-87BD-558457C485C7}" type="pres">
      <dgm:prSet presAssocID="{7376F5A8-47CF-4DCD-AA60-B5EDD94CC26D}" presName="extraNode" presStyleLbl="node1" presStyleIdx="0" presStyleCnt="2"/>
      <dgm:spPr/>
    </dgm:pt>
    <dgm:pt modelId="{07B9750A-0A9B-4582-A660-A6C83EEE4951}" type="pres">
      <dgm:prSet presAssocID="{7376F5A8-47CF-4DCD-AA60-B5EDD94CC26D}" presName="dstNode" presStyleLbl="node1" presStyleIdx="0" presStyleCnt="2"/>
      <dgm:spPr/>
    </dgm:pt>
    <dgm:pt modelId="{E4868C94-69BF-4EDB-8318-AD9EDE0C4EA8}" type="pres">
      <dgm:prSet presAssocID="{3686DF9A-C70D-4F84-9F7D-958270DD10BF}" presName="text_1" presStyleLbl="node1" presStyleIdx="0" presStyleCnt="2">
        <dgm:presLayoutVars>
          <dgm:bulletEnabled val="1"/>
        </dgm:presLayoutVars>
      </dgm:prSet>
      <dgm:spPr/>
    </dgm:pt>
    <dgm:pt modelId="{6FB450B2-2A58-4F66-90B4-5FA573F281F0}" type="pres">
      <dgm:prSet presAssocID="{3686DF9A-C70D-4F84-9F7D-958270DD10BF}" presName="accent_1" presStyleCnt="0"/>
      <dgm:spPr/>
    </dgm:pt>
    <dgm:pt modelId="{9A3E3800-53BE-493B-AC9D-B6DF9392548F}" type="pres">
      <dgm:prSet presAssocID="{3686DF9A-C70D-4F84-9F7D-958270DD10BF}" presName="accentRepeatNode" presStyleLbl="solidFgAcc1" presStyleIdx="0" presStyleCnt="2"/>
      <dgm:spPr/>
    </dgm:pt>
    <dgm:pt modelId="{3A3BD978-0CA3-41EF-99DB-62D50A9E3DBD}" type="pres">
      <dgm:prSet presAssocID="{5AB515A9-1519-4D17-B3AD-77B4290E85C8}" presName="text_2" presStyleLbl="node1" presStyleIdx="1" presStyleCnt="2">
        <dgm:presLayoutVars>
          <dgm:bulletEnabled val="1"/>
        </dgm:presLayoutVars>
      </dgm:prSet>
      <dgm:spPr/>
    </dgm:pt>
    <dgm:pt modelId="{1334D9EB-5C3C-4439-9EFF-EA50AE11C8A7}" type="pres">
      <dgm:prSet presAssocID="{5AB515A9-1519-4D17-B3AD-77B4290E85C8}" presName="accent_2" presStyleCnt="0"/>
      <dgm:spPr/>
    </dgm:pt>
    <dgm:pt modelId="{4EF45B90-090F-4E09-AB04-DC5B7B5F4C57}" type="pres">
      <dgm:prSet presAssocID="{5AB515A9-1519-4D17-B3AD-77B4290E85C8}" presName="accentRepeatNode" presStyleLbl="solidFgAcc1" presStyleIdx="1" presStyleCnt="2"/>
      <dgm:spPr/>
    </dgm:pt>
  </dgm:ptLst>
  <dgm:cxnLst>
    <dgm:cxn modelId="{4D98DB06-681C-4555-A372-A2EAB5F2BA1A}" type="presOf" srcId="{3686DF9A-C70D-4F84-9F7D-958270DD10BF}" destId="{E4868C94-69BF-4EDB-8318-AD9EDE0C4EA8}" srcOrd="0" destOrd="0" presId="urn:microsoft.com/office/officeart/2008/layout/VerticalCurvedList"/>
    <dgm:cxn modelId="{19A0C515-7013-481E-81F6-68C73785C4B9}" type="presOf" srcId="{3717D38F-38EB-4AC3-AA3B-4ADF9AB0CA6C}" destId="{18AE3DA1-D15B-4597-A44E-12ECEA5B16B9}" srcOrd="0" destOrd="0" presId="urn:microsoft.com/office/officeart/2008/layout/VerticalCurvedList"/>
    <dgm:cxn modelId="{34AFA697-631D-41BA-A148-C02FB8EC8524}" srcId="{7376F5A8-47CF-4DCD-AA60-B5EDD94CC26D}" destId="{3686DF9A-C70D-4F84-9F7D-958270DD10BF}" srcOrd="0" destOrd="0" parTransId="{B5FFF97E-258A-491F-83E1-B4767D3E908E}" sibTransId="{3717D38F-38EB-4AC3-AA3B-4ADF9AB0CA6C}"/>
    <dgm:cxn modelId="{6819A89A-CF80-4B2A-99F9-F3521293A6C4}" type="presOf" srcId="{5AB515A9-1519-4D17-B3AD-77B4290E85C8}" destId="{3A3BD978-0CA3-41EF-99DB-62D50A9E3DBD}" srcOrd="0" destOrd="0" presId="urn:microsoft.com/office/officeart/2008/layout/VerticalCurvedList"/>
    <dgm:cxn modelId="{C7CC03E2-3C41-4FD2-9E12-58BBC3ABE965}" type="presOf" srcId="{7376F5A8-47CF-4DCD-AA60-B5EDD94CC26D}" destId="{A19A5CAD-CD60-4FE6-8817-F66C632C8738}" srcOrd="0" destOrd="0" presId="urn:microsoft.com/office/officeart/2008/layout/VerticalCurvedList"/>
    <dgm:cxn modelId="{54BEF0EF-AB03-443B-B9F4-C6068479E1AB}" srcId="{7376F5A8-47CF-4DCD-AA60-B5EDD94CC26D}" destId="{5AB515A9-1519-4D17-B3AD-77B4290E85C8}" srcOrd="1" destOrd="0" parTransId="{0BB307F4-B7AE-4E58-A88A-4F661B7EAED4}" sibTransId="{5EBC784C-D3CE-441E-8F0A-DFD0E74F38D5}"/>
    <dgm:cxn modelId="{8C70AFC0-82CB-4FDF-9BEA-E609E23FE1D3}" type="presParOf" srcId="{A19A5CAD-CD60-4FE6-8817-F66C632C8738}" destId="{AD339FAB-AE83-4641-92C5-3CF211AF3633}" srcOrd="0" destOrd="0" presId="urn:microsoft.com/office/officeart/2008/layout/VerticalCurvedList"/>
    <dgm:cxn modelId="{89A07A42-7690-49A4-86FF-D78CE50C08BF}" type="presParOf" srcId="{AD339FAB-AE83-4641-92C5-3CF211AF3633}" destId="{86926063-280F-4826-B82D-418F6B7F4C9B}" srcOrd="0" destOrd="0" presId="urn:microsoft.com/office/officeart/2008/layout/VerticalCurvedList"/>
    <dgm:cxn modelId="{B199FF61-C7B1-498A-B338-2BA2B9C0E3C8}" type="presParOf" srcId="{86926063-280F-4826-B82D-418F6B7F4C9B}" destId="{C747B16D-BB99-4EBD-A1F6-2738B1087929}" srcOrd="0" destOrd="0" presId="urn:microsoft.com/office/officeart/2008/layout/VerticalCurvedList"/>
    <dgm:cxn modelId="{4CC4479B-1522-4004-AAA7-BFB8ED3C97E0}" type="presParOf" srcId="{86926063-280F-4826-B82D-418F6B7F4C9B}" destId="{18AE3DA1-D15B-4597-A44E-12ECEA5B16B9}" srcOrd="1" destOrd="0" presId="urn:microsoft.com/office/officeart/2008/layout/VerticalCurvedList"/>
    <dgm:cxn modelId="{C5013197-0763-41F9-8BDA-AF41888DDFE9}" type="presParOf" srcId="{86926063-280F-4826-B82D-418F6B7F4C9B}" destId="{22496E90-4D70-4214-87BD-558457C485C7}" srcOrd="2" destOrd="0" presId="urn:microsoft.com/office/officeart/2008/layout/VerticalCurvedList"/>
    <dgm:cxn modelId="{B5EBB3E7-40DA-4592-92AB-5BCD7D162899}" type="presParOf" srcId="{86926063-280F-4826-B82D-418F6B7F4C9B}" destId="{07B9750A-0A9B-4582-A660-A6C83EEE4951}" srcOrd="3" destOrd="0" presId="urn:microsoft.com/office/officeart/2008/layout/VerticalCurvedList"/>
    <dgm:cxn modelId="{C9FDCDD6-CBAC-4073-9060-8CAF6BA3D0FA}" type="presParOf" srcId="{AD339FAB-AE83-4641-92C5-3CF211AF3633}" destId="{E4868C94-69BF-4EDB-8318-AD9EDE0C4EA8}" srcOrd="1" destOrd="0" presId="urn:microsoft.com/office/officeart/2008/layout/VerticalCurvedList"/>
    <dgm:cxn modelId="{D2E1C032-17C7-4072-BA0A-411B6EC11970}" type="presParOf" srcId="{AD339FAB-AE83-4641-92C5-3CF211AF3633}" destId="{6FB450B2-2A58-4F66-90B4-5FA573F281F0}" srcOrd="2" destOrd="0" presId="urn:microsoft.com/office/officeart/2008/layout/VerticalCurvedList"/>
    <dgm:cxn modelId="{7672FA7E-BA87-4F76-819F-BC461C246478}" type="presParOf" srcId="{6FB450B2-2A58-4F66-90B4-5FA573F281F0}" destId="{9A3E3800-53BE-493B-AC9D-B6DF9392548F}" srcOrd="0" destOrd="0" presId="urn:microsoft.com/office/officeart/2008/layout/VerticalCurvedList"/>
    <dgm:cxn modelId="{9F304D07-42AB-4B1A-9E77-5B0462207565}" type="presParOf" srcId="{AD339FAB-AE83-4641-92C5-3CF211AF3633}" destId="{3A3BD978-0CA3-41EF-99DB-62D50A9E3DBD}" srcOrd="3" destOrd="0" presId="urn:microsoft.com/office/officeart/2008/layout/VerticalCurvedList"/>
    <dgm:cxn modelId="{9AA07994-6032-45E5-93A6-BEAEB1C27B95}" type="presParOf" srcId="{AD339FAB-AE83-4641-92C5-3CF211AF3633}" destId="{1334D9EB-5C3C-4439-9EFF-EA50AE11C8A7}" srcOrd="4" destOrd="0" presId="urn:microsoft.com/office/officeart/2008/layout/VerticalCurvedList"/>
    <dgm:cxn modelId="{B0DAD050-BFCB-43C9-ABDD-BAEE56D2D42D}" type="presParOf" srcId="{1334D9EB-5C3C-4439-9EFF-EA50AE11C8A7}" destId="{4EF45B90-090F-4E09-AB04-DC5B7B5F4C57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376F5A8-47CF-4DCD-AA60-B5EDD94CC26D}" type="doc">
      <dgm:prSet loTypeId="urn:microsoft.com/office/officeart/2008/layout/VerticalCurvedList" loCatId="list" qsTypeId="urn:microsoft.com/office/officeart/2005/8/quickstyle/simple2" qsCatId="simple" csTypeId="urn:microsoft.com/office/officeart/2005/8/colors/accent5_1" csCatId="accent5" phldr="1"/>
      <dgm:spPr/>
      <dgm:t>
        <a:bodyPr/>
        <a:lstStyle/>
        <a:p>
          <a:endParaRPr lang="pt-BR"/>
        </a:p>
      </dgm:t>
    </dgm:pt>
    <dgm:pt modelId="{3686DF9A-C70D-4F84-9F7D-958270DD10BF}">
      <dgm:prSet phldrT="[Texto]" custT="1"/>
      <dgm:spPr/>
      <dgm:t>
        <a:bodyPr/>
        <a:lstStyle/>
        <a:p>
          <a:r>
            <a:rPr lang="pt-BR" sz="1800" dirty="0"/>
            <a:t>Índice de titulação do corpo docente</a:t>
          </a:r>
          <a:endParaRPr lang="pt-BR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5FFF97E-258A-491F-83E1-B4767D3E908E}" type="parTrans" cxnId="{34AFA697-631D-41BA-A148-C02FB8EC8524}">
      <dgm:prSet/>
      <dgm:spPr/>
      <dgm:t>
        <a:bodyPr/>
        <a:lstStyle/>
        <a:p>
          <a:endParaRPr lang="pt-B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717D38F-38EB-4AC3-AA3B-4ADF9AB0CA6C}" type="sibTrans" cxnId="{34AFA697-631D-41BA-A148-C02FB8EC8524}">
      <dgm:prSet/>
      <dgm:spPr/>
      <dgm:t>
        <a:bodyPr/>
        <a:lstStyle/>
        <a:p>
          <a:endParaRPr lang="pt-B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ED05F0F-9A8B-4B72-A1D6-67A61A4479F6}">
      <dgm:prSet phldrT="[Texto]" custT="1"/>
      <dgm:spPr/>
      <dgm:t>
        <a:bodyPr/>
        <a:lstStyle/>
        <a:p>
          <a:r>
            <a:rPr lang="pt-BR" sz="1800" dirty="0"/>
            <a:t>Índice de titulação </a:t>
          </a:r>
          <a:r>
            <a:rPr lang="pt-BR" sz="1800" dirty="0" err="1"/>
            <a:t>TAEs</a:t>
          </a:r>
          <a:endParaRPr lang="pt-BR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E30FC1A-8591-4090-972F-1DFF6900CA42}" type="parTrans" cxnId="{20675CA7-DCB9-46E7-A0BA-532A3ECB30C9}">
      <dgm:prSet/>
      <dgm:spPr/>
      <dgm:t>
        <a:bodyPr/>
        <a:lstStyle/>
        <a:p>
          <a:endParaRPr lang="pt-BR"/>
        </a:p>
      </dgm:t>
    </dgm:pt>
    <dgm:pt modelId="{1D587248-C6E5-4CCE-895B-2DBBADBDAD05}" type="sibTrans" cxnId="{20675CA7-DCB9-46E7-A0BA-532A3ECB30C9}">
      <dgm:prSet/>
      <dgm:spPr/>
      <dgm:t>
        <a:bodyPr/>
        <a:lstStyle/>
        <a:p>
          <a:endParaRPr lang="pt-BR"/>
        </a:p>
      </dgm:t>
    </dgm:pt>
    <dgm:pt modelId="{946A5855-F5C7-4DA7-B954-CF65DBD46171}">
      <dgm:prSet phldrT="[Texto]" custT="1"/>
      <dgm:spPr/>
      <dgm:t>
        <a:bodyPr/>
        <a:lstStyle/>
        <a:p>
          <a:r>
            <a:rPr lang="pt-BR" sz="1800" dirty="0"/>
            <a:t>Taxa de conclusão lato sensu</a:t>
          </a:r>
          <a:endParaRPr lang="pt-BR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725FCE6-B70C-4C1D-B111-507FB4129B10}" type="parTrans" cxnId="{F77746F7-3AA7-478F-B2F5-2CC3F6232357}">
      <dgm:prSet/>
      <dgm:spPr/>
      <dgm:t>
        <a:bodyPr/>
        <a:lstStyle/>
        <a:p>
          <a:endParaRPr lang="pt-BR"/>
        </a:p>
      </dgm:t>
    </dgm:pt>
    <dgm:pt modelId="{FDC13C4F-5CEE-430A-A943-EA4A092DDE02}" type="sibTrans" cxnId="{F77746F7-3AA7-478F-B2F5-2CC3F6232357}">
      <dgm:prSet/>
      <dgm:spPr/>
      <dgm:t>
        <a:bodyPr/>
        <a:lstStyle/>
        <a:p>
          <a:endParaRPr lang="pt-BR"/>
        </a:p>
      </dgm:t>
    </dgm:pt>
    <dgm:pt modelId="{81E0D8C1-7776-4B56-8617-6658F0A72EE2}">
      <dgm:prSet phldrT="[Texto]" custT="1"/>
      <dgm:spPr/>
      <dgm:t>
        <a:bodyPr/>
        <a:lstStyle/>
        <a:p>
          <a:r>
            <a:rPr lang="pt-BR" sz="1800" dirty="0"/>
            <a:t>Taxa de conclusão stricto sensu</a:t>
          </a:r>
          <a:endParaRPr lang="pt-BR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FAC3CB9-9533-43D7-9C35-DEC63F590922}" type="parTrans" cxnId="{75449FFA-E532-4C05-964B-7AD984F2C9BA}">
      <dgm:prSet/>
      <dgm:spPr/>
      <dgm:t>
        <a:bodyPr/>
        <a:lstStyle/>
        <a:p>
          <a:endParaRPr lang="pt-BR"/>
        </a:p>
      </dgm:t>
    </dgm:pt>
    <dgm:pt modelId="{C10F90D9-B9EF-44D6-A63D-CBF530F2463E}" type="sibTrans" cxnId="{75449FFA-E532-4C05-964B-7AD984F2C9BA}">
      <dgm:prSet/>
      <dgm:spPr/>
      <dgm:t>
        <a:bodyPr/>
        <a:lstStyle/>
        <a:p>
          <a:endParaRPr lang="pt-BR"/>
        </a:p>
      </dgm:t>
    </dgm:pt>
    <dgm:pt modelId="{A19A5CAD-CD60-4FE6-8817-F66C632C8738}" type="pres">
      <dgm:prSet presAssocID="{7376F5A8-47CF-4DCD-AA60-B5EDD94CC26D}" presName="Name0" presStyleCnt="0">
        <dgm:presLayoutVars>
          <dgm:chMax val="7"/>
          <dgm:chPref val="7"/>
          <dgm:dir/>
        </dgm:presLayoutVars>
      </dgm:prSet>
      <dgm:spPr/>
    </dgm:pt>
    <dgm:pt modelId="{AD339FAB-AE83-4641-92C5-3CF211AF3633}" type="pres">
      <dgm:prSet presAssocID="{7376F5A8-47CF-4DCD-AA60-B5EDD94CC26D}" presName="Name1" presStyleCnt="0"/>
      <dgm:spPr/>
    </dgm:pt>
    <dgm:pt modelId="{86926063-280F-4826-B82D-418F6B7F4C9B}" type="pres">
      <dgm:prSet presAssocID="{7376F5A8-47CF-4DCD-AA60-B5EDD94CC26D}" presName="cycle" presStyleCnt="0"/>
      <dgm:spPr/>
    </dgm:pt>
    <dgm:pt modelId="{C747B16D-BB99-4EBD-A1F6-2738B1087929}" type="pres">
      <dgm:prSet presAssocID="{7376F5A8-47CF-4DCD-AA60-B5EDD94CC26D}" presName="srcNode" presStyleLbl="node1" presStyleIdx="0" presStyleCnt="4"/>
      <dgm:spPr/>
    </dgm:pt>
    <dgm:pt modelId="{18AE3DA1-D15B-4597-A44E-12ECEA5B16B9}" type="pres">
      <dgm:prSet presAssocID="{7376F5A8-47CF-4DCD-AA60-B5EDD94CC26D}" presName="conn" presStyleLbl="parChTrans1D2" presStyleIdx="0" presStyleCnt="1"/>
      <dgm:spPr/>
    </dgm:pt>
    <dgm:pt modelId="{22496E90-4D70-4214-87BD-558457C485C7}" type="pres">
      <dgm:prSet presAssocID="{7376F5A8-47CF-4DCD-AA60-B5EDD94CC26D}" presName="extraNode" presStyleLbl="node1" presStyleIdx="0" presStyleCnt="4"/>
      <dgm:spPr/>
    </dgm:pt>
    <dgm:pt modelId="{07B9750A-0A9B-4582-A660-A6C83EEE4951}" type="pres">
      <dgm:prSet presAssocID="{7376F5A8-47CF-4DCD-AA60-B5EDD94CC26D}" presName="dstNode" presStyleLbl="node1" presStyleIdx="0" presStyleCnt="4"/>
      <dgm:spPr/>
    </dgm:pt>
    <dgm:pt modelId="{E4868C94-69BF-4EDB-8318-AD9EDE0C4EA8}" type="pres">
      <dgm:prSet presAssocID="{3686DF9A-C70D-4F84-9F7D-958270DD10BF}" presName="text_1" presStyleLbl="node1" presStyleIdx="0" presStyleCnt="4">
        <dgm:presLayoutVars>
          <dgm:bulletEnabled val="1"/>
        </dgm:presLayoutVars>
      </dgm:prSet>
      <dgm:spPr/>
    </dgm:pt>
    <dgm:pt modelId="{6FB450B2-2A58-4F66-90B4-5FA573F281F0}" type="pres">
      <dgm:prSet presAssocID="{3686DF9A-C70D-4F84-9F7D-958270DD10BF}" presName="accent_1" presStyleCnt="0"/>
      <dgm:spPr/>
    </dgm:pt>
    <dgm:pt modelId="{9A3E3800-53BE-493B-AC9D-B6DF9392548F}" type="pres">
      <dgm:prSet presAssocID="{3686DF9A-C70D-4F84-9F7D-958270DD10BF}" presName="accentRepeatNode" presStyleLbl="solidFgAcc1" presStyleIdx="0" presStyleCnt="4"/>
      <dgm:spPr/>
    </dgm:pt>
    <dgm:pt modelId="{60A0576C-98D2-4778-8834-B27005DD494B}" type="pres">
      <dgm:prSet presAssocID="{7ED05F0F-9A8B-4B72-A1D6-67A61A4479F6}" presName="text_2" presStyleLbl="node1" presStyleIdx="1" presStyleCnt="4">
        <dgm:presLayoutVars>
          <dgm:bulletEnabled val="1"/>
        </dgm:presLayoutVars>
      </dgm:prSet>
      <dgm:spPr/>
    </dgm:pt>
    <dgm:pt modelId="{84591C8C-DB26-42C0-A062-609FB97B66DF}" type="pres">
      <dgm:prSet presAssocID="{7ED05F0F-9A8B-4B72-A1D6-67A61A4479F6}" presName="accent_2" presStyleCnt="0"/>
      <dgm:spPr/>
    </dgm:pt>
    <dgm:pt modelId="{E1995C0C-6D84-429D-AB56-201F720B5026}" type="pres">
      <dgm:prSet presAssocID="{7ED05F0F-9A8B-4B72-A1D6-67A61A4479F6}" presName="accentRepeatNode" presStyleLbl="solidFgAcc1" presStyleIdx="1" presStyleCnt="4"/>
      <dgm:spPr/>
    </dgm:pt>
    <dgm:pt modelId="{B888C608-1B66-4B7D-9A13-AF30EE40B564}" type="pres">
      <dgm:prSet presAssocID="{946A5855-F5C7-4DA7-B954-CF65DBD46171}" presName="text_3" presStyleLbl="node1" presStyleIdx="2" presStyleCnt="4">
        <dgm:presLayoutVars>
          <dgm:bulletEnabled val="1"/>
        </dgm:presLayoutVars>
      </dgm:prSet>
      <dgm:spPr/>
    </dgm:pt>
    <dgm:pt modelId="{45DF01A3-E1F0-443C-BA7A-4A466737BAC8}" type="pres">
      <dgm:prSet presAssocID="{946A5855-F5C7-4DA7-B954-CF65DBD46171}" presName="accent_3" presStyleCnt="0"/>
      <dgm:spPr/>
    </dgm:pt>
    <dgm:pt modelId="{D254ACF3-D68D-4B6E-B83D-8CC231B74A0A}" type="pres">
      <dgm:prSet presAssocID="{946A5855-F5C7-4DA7-B954-CF65DBD46171}" presName="accentRepeatNode" presStyleLbl="solidFgAcc1" presStyleIdx="2" presStyleCnt="4"/>
      <dgm:spPr/>
    </dgm:pt>
    <dgm:pt modelId="{79C425BF-E5A8-4AC2-A466-9AB4D8ADB52C}" type="pres">
      <dgm:prSet presAssocID="{81E0D8C1-7776-4B56-8617-6658F0A72EE2}" presName="text_4" presStyleLbl="node1" presStyleIdx="3" presStyleCnt="4">
        <dgm:presLayoutVars>
          <dgm:bulletEnabled val="1"/>
        </dgm:presLayoutVars>
      </dgm:prSet>
      <dgm:spPr/>
    </dgm:pt>
    <dgm:pt modelId="{A91C58CD-8524-40B1-952E-9CC893C9F2DC}" type="pres">
      <dgm:prSet presAssocID="{81E0D8C1-7776-4B56-8617-6658F0A72EE2}" presName="accent_4" presStyleCnt="0"/>
      <dgm:spPr/>
    </dgm:pt>
    <dgm:pt modelId="{D0120A21-9BE8-460B-965F-D95D29ADF9C9}" type="pres">
      <dgm:prSet presAssocID="{81E0D8C1-7776-4B56-8617-6658F0A72EE2}" presName="accentRepeatNode" presStyleLbl="solidFgAcc1" presStyleIdx="3" presStyleCnt="4"/>
      <dgm:spPr/>
    </dgm:pt>
  </dgm:ptLst>
  <dgm:cxnLst>
    <dgm:cxn modelId="{4D98DB06-681C-4555-A372-A2EAB5F2BA1A}" type="presOf" srcId="{3686DF9A-C70D-4F84-9F7D-958270DD10BF}" destId="{E4868C94-69BF-4EDB-8318-AD9EDE0C4EA8}" srcOrd="0" destOrd="0" presId="urn:microsoft.com/office/officeart/2008/layout/VerticalCurvedList"/>
    <dgm:cxn modelId="{19A0C515-7013-481E-81F6-68C73785C4B9}" type="presOf" srcId="{3717D38F-38EB-4AC3-AA3B-4ADF9AB0CA6C}" destId="{18AE3DA1-D15B-4597-A44E-12ECEA5B16B9}" srcOrd="0" destOrd="0" presId="urn:microsoft.com/office/officeart/2008/layout/VerticalCurvedList"/>
    <dgm:cxn modelId="{F4955B1D-A221-44BB-90EE-A0D2E4523DD2}" type="presOf" srcId="{946A5855-F5C7-4DA7-B954-CF65DBD46171}" destId="{B888C608-1B66-4B7D-9A13-AF30EE40B564}" srcOrd="0" destOrd="0" presId="urn:microsoft.com/office/officeart/2008/layout/VerticalCurvedList"/>
    <dgm:cxn modelId="{ECF56743-3A1F-4863-BA06-234BC78267D4}" type="presOf" srcId="{7ED05F0F-9A8B-4B72-A1D6-67A61A4479F6}" destId="{60A0576C-98D2-4778-8834-B27005DD494B}" srcOrd="0" destOrd="0" presId="urn:microsoft.com/office/officeart/2008/layout/VerticalCurvedList"/>
    <dgm:cxn modelId="{34AFA697-631D-41BA-A148-C02FB8EC8524}" srcId="{7376F5A8-47CF-4DCD-AA60-B5EDD94CC26D}" destId="{3686DF9A-C70D-4F84-9F7D-958270DD10BF}" srcOrd="0" destOrd="0" parTransId="{B5FFF97E-258A-491F-83E1-B4767D3E908E}" sibTransId="{3717D38F-38EB-4AC3-AA3B-4ADF9AB0CA6C}"/>
    <dgm:cxn modelId="{4312A49B-FA5B-47B8-8910-40E05D415377}" type="presOf" srcId="{81E0D8C1-7776-4B56-8617-6658F0A72EE2}" destId="{79C425BF-E5A8-4AC2-A466-9AB4D8ADB52C}" srcOrd="0" destOrd="0" presId="urn:microsoft.com/office/officeart/2008/layout/VerticalCurvedList"/>
    <dgm:cxn modelId="{20675CA7-DCB9-46E7-A0BA-532A3ECB30C9}" srcId="{7376F5A8-47CF-4DCD-AA60-B5EDD94CC26D}" destId="{7ED05F0F-9A8B-4B72-A1D6-67A61A4479F6}" srcOrd="1" destOrd="0" parTransId="{7E30FC1A-8591-4090-972F-1DFF6900CA42}" sibTransId="{1D587248-C6E5-4CCE-895B-2DBBADBDAD05}"/>
    <dgm:cxn modelId="{C7CC03E2-3C41-4FD2-9E12-58BBC3ABE965}" type="presOf" srcId="{7376F5A8-47CF-4DCD-AA60-B5EDD94CC26D}" destId="{A19A5CAD-CD60-4FE6-8817-F66C632C8738}" srcOrd="0" destOrd="0" presId="urn:microsoft.com/office/officeart/2008/layout/VerticalCurvedList"/>
    <dgm:cxn modelId="{F77746F7-3AA7-478F-B2F5-2CC3F6232357}" srcId="{7376F5A8-47CF-4DCD-AA60-B5EDD94CC26D}" destId="{946A5855-F5C7-4DA7-B954-CF65DBD46171}" srcOrd="2" destOrd="0" parTransId="{6725FCE6-B70C-4C1D-B111-507FB4129B10}" sibTransId="{FDC13C4F-5CEE-430A-A943-EA4A092DDE02}"/>
    <dgm:cxn modelId="{75449FFA-E532-4C05-964B-7AD984F2C9BA}" srcId="{7376F5A8-47CF-4DCD-AA60-B5EDD94CC26D}" destId="{81E0D8C1-7776-4B56-8617-6658F0A72EE2}" srcOrd="3" destOrd="0" parTransId="{7FAC3CB9-9533-43D7-9C35-DEC63F590922}" sibTransId="{C10F90D9-B9EF-44D6-A63D-CBF530F2463E}"/>
    <dgm:cxn modelId="{8C70AFC0-82CB-4FDF-9BEA-E609E23FE1D3}" type="presParOf" srcId="{A19A5CAD-CD60-4FE6-8817-F66C632C8738}" destId="{AD339FAB-AE83-4641-92C5-3CF211AF3633}" srcOrd="0" destOrd="0" presId="urn:microsoft.com/office/officeart/2008/layout/VerticalCurvedList"/>
    <dgm:cxn modelId="{89A07A42-7690-49A4-86FF-D78CE50C08BF}" type="presParOf" srcId="{AD339FAB-AE83-4641-92C5-3CF211AF3633}" destId="{86926063-280F-4826-B82D-418F6B7F4C9B}" srcOrd="0" destOrd="0" presId="urn:microsoft.com/office/officeart/2008/layout/VerticalCurvedList"/>
    <dgm:cxn modelId="{B199FF61-C7B1-498A-B338-2BA2B9C0E3C8}" type="presParOf" srcId="{86926063-280F-4826-B82D-418F6B7F4C9B}" destId="{C747B16D-BB99-4EBD-A1F6-2738B1087929}" srcOrd="0" destOrd="0" presId="urn:microsoft.com/office/officeart/2008/layout/VerticalCurvedList"/>
    <dgm:cxn modelId="{4CC4479B-1522-4004-AAA7-BFB8ED3C97E0}" type="presParOf" srcId="{86926063-280F-4826-B82D-418F6B7F4C9B}" destId="{18AE3DA1-D15B-4597-A44E-12ECEA5B16B9}" srcOrd="1" destOrd="0" presId="urn:microsoft.com/office/officeart/2008/layout/VerticalCurvedList"/>
    <dgm:cxn modelId="{C5013197-0763-41F9-8BDA-AF41888DDFE9}" type="presParOf" srcId="{86926063-280F-4826-B82D-418F6B7F4C9B}" destId="{22496E90-4D70-4214-87BD-558457C485C7}" srcOrd="2" destOrd="0" presId="urn:microsoft.com/office/officeart/2008/layout/VerticalCurvedList"/>
    <dgm:cxn modelId="{B5EBB3E7-40DA-4592-92AB-5BCD7D162899}" type="presParOf" srcId="{86926063-280F-4826-B82D-418F6B7F4C9B}" destId="{07B9750A-0A9B-4582-A660-A6C83EEE4951}" srcOrd="3" destOrd="0" presId="urn:microsoft.com/office/officeart/2008/layout/VerticalCurvedList"/>
    <dgm:cxn modelId="{C9FDCDD6-CBAC-4073-9060-8CAF6BA3D0FA}" type="presParOf" srcId="{AD339FAB-AE83-4641-92C5-3CF211AF3633}" destId="{E4868C94-69BF-4EDB-8318-AD9EDE0C4EA8}" srcOrd="1" destOrd="0" presId="urn:microsoft.com/office/officeart/2008/layout/VerticalCurvedList"/>
    <dgm:cxn modelId="{D2E1C032-17C7-4072-BA0A-411B6EC11970}" type="presParOf" srcId="{AD339FAB-AE83-4641-92C5-3CF211AF3633}" destId="{6FB450B2-2A58-4F66-90B4-5FA573F281F0}" srcOrd="2" destOrd="0" presId="urn:microsoft.com/office/officeart/2008/layout/VerticalCurvedList"/>
    <dgm:cxn modelId="{7672FA7E-BA87-4F76-819F-BC461C246478}" type="presParOf" srcId="{6FB450B2-2A58-4F66-90B4-5FA573F281F0}" destId="{9A3E3800-53BE-493B-AC9D-B6DF9392548F}" srcOrd="0" destOrd="0" presId="urn:microsoft.com/office/officeart/2008/layout/VerticalCurvedList"/>
    <dgm:cxn modelId="{6777B93C-914E-435C-A212-37EB324B7429}" type="presParOf" srcId="{AD339FAB-AE83-4641-92C5-3CF211AF3633}" destId="{60A0576C-98D2-4778-8834-B27005DD494B}" srcOrd="3" destOrd="0" presId="urn:microsoft.com/office/officeart/2008/layout/VerticalCurvedList"/>
    <dgm:cxn modelId="{1787F1B8-FBA0-4627-A401-083E5F37470F}" type="presParOf" srcId="{AD339FAB-AE83-4641-92C5-3CF211AF3633}" destId="{84591C8C-DB26-42C0-A062-609FB97B66DF}" srcOrd="4" destOrd="0" presId="urn:microsoft.com/office/officeart/2008/layout/VerticalCurvedList"/>
    <dgm:cxn modelId="{66005B6D-4324-41E6-8599-F2D93C11562E}" type="presParOf" srcId="{84591C8C-DB26-42C0-A062-609FB97B66DF}" destId="{E1995C0C-6D84-429D-AB56-201F720B5026}" srcOrd="0" destOrd="0" presId="urn:microsoft.com/office/officeart/2008/layout/VerticalCurvedList"/>
    <dgm:cxn modelId="{EF058218-9FFB-4EC4-AC9F-43EBB44F0958}" type="presParOf" srcId="{AD339FAB-AE83-4641-92C5-3CF211AF3633}" destId="{B888C608-1B66-4B7D-9A13-AF30EE40B564}" srcOrd="5" destOrd="0" presId="urn:microsoft.com/office/officeart/2008/layout/VerticalCurvedList"/>
    <dgm:cxn modelId="{51326920-D98E-44BA-BABC-2B19DE0A79CA}" type="presParOf" srcId="{AD339FAB-AE83-4641-92C5-3CF211AF3633}" destId="{45DF01A3-E1F0-443C-BA7A-4A466737BAC8}" srcOrd="6" destOrd="0" presId="urn:microsoft.com/office/officeart/2008/layout/VerticalCurvedList"/>
    <dgm:cxn modelId="{ADA68D6B-F9A4-47E7-ACFD-7F2211DDE53E}" type="presParOf" srcId="{45DF01A3-E1F0-443C-BA7A-4A466737BAC8}" destId="{D254ACF3-D68D-4B6E-B83D-8CC231B74A0A}" srcOrd="0" destOrd="0" presId="urn:microsoft.com/office/officeart/2008/layout/VerticalCurvedList"/>
    <dgm:cxn modelId="{057C4100-9F6F-46CF-A928-0C1F9D4E3958}" type="presParOf" srcId="{AD339FAB-AE83-4641-92C5-3CF211AF3633}" destId="{79C425BF-E5A8-4AC2-A466-9AB4D8ADB52C}" srcOrd="7" destOrd="0" presId="urn:microsoft.com/office/officeart/2008/layout/VerticalCurvedList"/>
    <dgm:cxn modelId="{74BE90ED-48DF-4E8A-B512-4C20220399E2}" type="presParOf" srcId="{AD339FAB-AE83-4641-92C5-3CF211AF3633}" destId="{A91C58CD-8524-40B1-952E-9CC893C9F2DC}" srcOrd="8" destOrd="0" presId="urn:microsoft.com/office/officeart/2008/layout/VerticalCurvedList"/>
    <dgm:cxn modelId="{4F3D8692-B0D4-4F23-B3B6-E85AAEA4B602}" type="presParOf" srcId="{A91C58CD-8524-40B1-952E-9CC893C9F2DC}" destId="{D0120A21-9BE8-460B-965F-D95D29ADF9C9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376F5A8-47CF-4DCD-AA60-B5EDD94CC26D}" type="doc">
      <dgm:prSet loTypeId="urn:microsoft.com/office/officeart/2008/layout/VerticalCurvedList" loCatId="list" qsTypeId="urn:microsoft.com/office/officeart/2005/8/quickstyle/simple2" qsCatId="simple" csTypeId="urn:microsoft.com/office/officeart/2005/8/colors/accent5_1" csCatId="accent5" phldr="1"/>
      <dgm:spPr/>
      <dgm:t>
        <a:bodyPr/>
        <a:lstStyle/>
        <a:p>
          <a:endParaRPr lang="pt-BR"/>
        </a:p>
      </dgm:t>
    </dgm:pt>
    <dgm:pt modelId="{5ED3300A-D3F4-4FEF-8696-F8C6FA0F2F13}">
      <dgm:prSet phldrT="[Texto]" custT="1"/>
      <dgm:spPr/>
      <dgm:t>
        <a:bodyPr/>
        <a:lstStyle/>
        <a:p>
          <a:r>
            <a:rPr lang="pt-BR" sz="1600" dirty="0">
              <a:latin typeface="Arial" panose="020B0604020202020204" pitchFamily="34" charset="0"/>
              <a:cs typeface="Arial" panose="020B0604020202020204" pitchFamily="34" charset="0"/>
            </a:rPr>
            <a:t>Total de parcerias firmadas</a:t>
          </a:r>
        </a:p>
      </dgm:t>
    </dgm:pt>
    <dgm:pt modelId="{E11EF99E-6368-465C-9303-22E31C6A3C42}" type="parTrans" cxnId="{803BA68E-51FC-46AB-BCA9-9631F12C293E}">
      <dgm:prSet/>
      <dgm:spPr/>
      <dgm:t>
        <a:bodyPr/>
        <a:lstStyle/>
        <a:p>
          <a:endParaRPr lang="pt-B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309DEF3-3D83-4E33-A939-8FC83F20ACE2}" type="sibTrans" cxnId="{803BA68E-51FC-46AB-BCA9-9631F12C293E}">
      <dgm:prSet/>
      <dgm:spPr/>
      <dgm:t>
        <a:bodyPr/>
        <a:lstStyle/>
        <a:p>
          <a:endParaRPr lang="pt-B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C9901F2-D7E6-4D2F-9291-333A41B13863}">
      <dgm:prSet custT="1"/>
      <dgm:spPr/>
      <dgm:t>
        <a:bodyPr/>
        <a:lstStyle/>
        <a:p>
          <a:r>
            <a:rPr lang="pt-BR" sz="1400" dirty="0">
              <a:latin typeface="Arial" panose="020B0604020202020204" pitchFamily="34" charset="0"/>
              <a:cs typeface="Arial" panose="020B0604020202020204" pitchFamily="34" charset="0"/>
            </a:rPr>
            <a:t>Índice de participação de servidores na Extensão</a:t>
          </a:r>
        </a:p>
      </dgm:t>
    </dgm:pt>
    <dgm:pt modelId="{6226CFCD-5E72-4EBF-8CAE-34000735AA8B}" type="parTrans" cxnId="{D0583152-182F-41C3-A255-2AD7939659F1}">
      <dgm:prSet/>
      <dgm:spPr/>
      <dgm:t>
        <a:bodyPr/>
        <a:lstStyle/>
        <a:p>
          <a:endParaRPr lang="pt-B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D8D4CA6-4177-4733-BCBD-B39A97D02CA7}" type="sibTrans" cxnId="{D0583152-182F-41C3-A255-2AD7939659F1}">
      <dgm:prSet/>
      <dgm:spPr/>
      <dgm:t>
        <a:bodyPr/>
        <a:lstStyle/>
        <a:p>
          <a:endParaRPr lang="pt-B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6E41E40-CB32-4FEB-A87B-779BFE8AE42E}">
      <dgm:prSet/>
      <dgm:spPr/>
      <dgm:t>
        <a:bodyPr/>
        <a:lstStyle/>
        <a:p>
          <a:r>
            <a:rPr lang="pt-BR" dirty="0">
              <a:latin typeface="Arial" panose="020B0604020202020204" pitchFamily="34" charset="0"/>
              <a:cs typeface="Arial" panose="020B0604020202020204" pitchFamily="34" charset="0"/>
            </a:rPr>
            <a:t>Índice de participação de discentes na Extensão</a:t>
          </a:r>
        </a:p>
      </dgm:t>
    </dgm:pt>
    <dgm:pt modelId="{E8EE5409-00C7-460F-8979-562A44C334D6}" type="parTrans" cxnId="{4801F26E-8F12-486F-AE09-122FF575B501}">
      <dgm:prSet/>
      <dgm:spPr/>
      <dgm:t>
        <a:bodyPr/>
        <a:lstStyle/>
        <a:p>
          <a:endParaRPr lang="pt-B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C74EC72-631E-493E-8B9E-7746AA9DF6D1}" type="sibTrans" cxnId="{4801F26E-8F12-486F-AE09-122FF575B501}">
      <dgm:prSet/>
      <dgm:spPr/>
      <dgm:t>
        <a:bodyPr/>
        <a:lstStyle/>
        <a:p>
          <a:endParaRPr lang="pt-B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738C5DA-F043-45E0-A8E6-E4AABFF01483}">
      <dgm:prSet/>
      <dgm:spPr/>
      <dgm:t>
        <a:bodyPr/>
        <a:lstStyle/>
        <a:p>
          <a:r>
            <a:rPr lang="pt-BR" dirty="0">
              <a:latin typeface="Arial" panose="020B0604020202020204" pitchFamily="34" charset="0"/>
              <a:cs typeface="Arial" panose="020B0604020202020204" pitchFamily="34" charset="0"/>
            </a:rPr>
            <a:t>Taxa de alcance das ações de extensão</a:t>
          </a:r>
        </a:p>
      </dgm:t>
    </dgm:pt>
    <dgm:pt modelId="{B60BEE5D-1F7B-43E6-8EE1-2550BDC2313A}" type="parTrans" cxnId="{A0F43BD5-F7C0-4370-A085-4525F4FE1128}">
      <dgm:prSet/>
      <dgm:spPr/>
      <dgm:t>
        <a:bodyPr/>
        <a:lstStyle/>
        <a:p>
          <a:endParaRPr lang="pt-B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9953AC5-8E0A-439B-8323-F61E746A708B}" type="sibTrans" cxnId="{A0F43BD5-F7C0-4370-A085-4525F4FE1128}">
      <dgm:prSet/>
      <dgm:spPr/>
      <dgm:t>
        <a:bodyPr/>
        <a:lstStyle/>
        <a:p>
          <a:endParaRPr lang="pt-B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15E5275-B155-4A1A-91F1-9DB0848D97CA}">
      <dgm:prSet/>
      <dgm:spPr/>
      <dgm:t>
        <a:bodyPr/>
        <a:lstStyle/>
        <a:p>
          <a:r>
            <a:rPr lang="pt-BR" dirty="0">
              <a:latin typeface="Arial" panose="020B0604020202020204" pitchFamily="34" charset="0"/>
              <a:cs typeface="Arial" panose="020B0604020202020204" pitchFamily="34" charset="0"/>
            </a:rPr>
            <a:t>Taxa de discentes matriculados em estágio curricular obrigatório</a:t>
          </a:r>
        </a:p>
      </dgm:t>
    </dgm:pt>
    <dgm:pt modelId="{30682781-2A34-4115-B0CB-33D2C856E4AE}" type="parTrans" cxnId="{C7C0884D-725D-45C4-B9DD-B7CE5683AEAF}">
      <dgm:prSet/>
      <dgm:spPr/>
      <dgm:t>
        <a:bodyPr/>
        <a:lstStyle/>
        <a:p>
          <a:endParaRPr lang="pt-B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82CECB7-2A2A-4F5F-8A8A-B475E3730EA9}" type="sibTrans" cxnId="{C7C0884D-725D-45C4-B9DD-B7CE5683AEAF}">
      <dgm:prSet/>
      <dgm:spPr/>
      <dgm:t>
        <a:bodyPr/>
        <a:lstStyle/>
        <a:p>
          <a:endParaRPr lang="pt-B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19A5CAD-CD60-4FE6-8817-F66C632C8738}" type="pres">
      <dgm:prSet presAssocID="{7376F5A8-47CF-4DCD-AA60-B5EDD94CC26D}" presName="Name0" presStyleCnt="0">
        <dgm:presLayoutVars>
          <dgm:chMax val="7"/>
          <dgm:chPref val="7"/>
          <dgm:dir/>
        </dgm:presLayoutVars>
      </dgm:prSet>
      <dgm:spPr/>
    </dgm:pt>
    <dgm:pt modelId="{AD339FAB-AE83-4641-92C5-3CF211AF3633}" type="pres">
      <dgm:prSet presAssocID="{7376F5A8-47CF-4DCD-AA60-B5EDD94CC26D}" presName="Name1" presStyleCnt="0"/>
      <dgm:spPr/>
    </dgm:pt>
    <dgm:pt modelId="{86926063-280F-4826-B82D-418F6B7F4C9B}" type="pres">
      <dgm:prSet presAssocID="{7376F5A8-47CF-4DCD-AA60-B5EDD94CC26D}" presName="cycle" presStyleCnt="0"/>
      <dgm:spPr/>
    </dgm:pt>
    <dgm:pt modelId="{C747B16D-BB99-4EBD-A1F6-2738B1087929}" type="pres">
      <dgm:prSet presAssocID="{7376F5A8-47CF-4DCD-AA60-B5EDD94CC26D}" presName="srcNode" presStyleLbl="node1" presStyleIdx="0" presStyleCnt="5"/>
      <dgm:spPr/>
    </dgm:pt>
    <dgm:pt modelId="{18AE3DA1-D15B-4597-A44E-12ECEA5B16B9}" type="pres">
      <dgm:prSet presAssocID="{7376F5A8-47CF-4DCD-AA60-B5EDD94CC26D}" presName="conn" presStyleLbl="parChTrans1D2" presStyleIdx="0" presStyleCnt="1"/>
      <dgm:spPr/>
    </dgm:pt>
    <dgm:pt modelId="{22496E90-4D70-4214-87BD-558457C485C7}" type="pres">
      <dgm:prSet presAssocID="{7376F5A8-47CF-4DCD-AA60-B5EDD94CC26D}" presName="extraNode" presStyleLbl="node1" presStyleIdx="0" presStyleCnt="5"/>
      <dgm:spPr/>
    </dgm:pt>
    <dgm:pt modelId="{07B9750A-0A9B-4582-A660-A6C83EEE4951}" type="pres">
      <dgm:prSet presAssocID="{7376F5A8-47CF-4DCD-AA60-B5EDD94CC26D}" presName="dstNode" presStyleLbl="node1" presStyleIdx="0" presStyleCnt="5"/>
      <dgm:spPr/>
    </dgm:pt>
    <dgm:pt modelId="{97EAC60A-85E2-4B11-9A2A-755278A50BAC}" type="pres">
      <dgm:prSet presAssocID="{5ED3300A-D3F4-4FEF-8696-F8C6FA0F2F13}" presName="text_1" presStyleLbl="node1" presStyleIdx="0" presStyleCnt="5">
        <dgm:presLayoutVars>
          <dgm:bulletEnabled val="1"/>
        </dgm:presLayoutVars>
      </dgm:prSet>
      <dgm:spPr/>
    </dgm:pt>
    <dgm:pt modelId="{C2B25B1C-816F-45B7-8BA8-13E92849D0FE}" type="pres">
      <dgm:prSet presAssocID="{5ED3300A-D3F4-4FEF-8696-F8C6FA0F2F13}" presName="accent_1" presStyleCnt="0"/>
      <dgm:spPr/>
    </dgm:pt>
    <dgm:pt modelId="{5F2346A7-10E7-4FD2-A30B-DA14F709A084}" type="pres">
      <dgm:prSet presAssocID="{5ED3300A-D3F4-4FEF-8696-F8C6FA0F2F13}" presName="accentRepeatNode" presStyleLbl="solidFgAcc1" presStyleIdx="0" presStyleCnt="5"/>
      <dgm:spPr/>
    </dgm:pt>
    <dgm:pt modelId="{61BD08C0-D5E5-43D0-8FF6-A0A752A8D906}" type="pres">
      <dgm:prSet presAssocID="{AC9901F2-D7E6-4D2F-9291-333A41B13863}" presName="text_2" presStyleLbl="node1" presStyleIdx="1" presStyleCnt="5">
        <dgm:presLayoutVars>
          <dgm:bulletEnabled val="1"/>
        </dgm:presLayoutVars>
      </dgm:prSet>
      <dgm:spPr/>
    </dgm:pt>
    <dgm:pt modelId="{DF011F57-BDBA-4827-8733-2CA213F33207}" type="pres">
      <dgm:prSet presAssocID="{AC9901F2-D7E6-4D2F-9291-333A41B13863}" presName="accent_2" presStyleCnt="0"/>
      <dgm:spPr/>
    </dgm:pt>
    <dgm:pt modelId="{235C5AE6-5A38-4707-984A-72810A98D379}" type="pres">
      <dgm:prSet presAssocID="{AC9901F2-D7E6-4D2F-9291-333A41B13863}" presName="accentRepeatNode" presStyleLbl="solidFgAcc1" presStyleIdx="1" presStyleCnt="5"/>
      <dgm:spPr/>
    </dgm:pt>
    <dgm:pt modelId="{1B4864A7-0620-4858-BE55-B7B47DD800FB}" type="pres">
      <dgm:prSet presAssocID="{F6E41E40-CB32-4FEB-A87B-779BFE8AE42E}" presName="text_3" presStyleLbl="node1" presStyleIdx="2" presStyleCnt="5">
        <dgm:presLayoutVars>
          <dgm:bulletEnabled val="1"/>
        </dgm:presLayoutVars>
      </dgm:prSet>
      <dgm:spPr/>
    </dgm:pt>
    <dgm:pt modelId="{1AA56DA2-DAA9-417F-8B09-026F2BD28F42}" type="pres">
      <dgm:prSet presAssocID="{F6E41E40-CB32-4FEB-A87B-779BFE8AE42E}" presName="accent_3" presStyleCnt="0"/>
      <dgm:spPr/>
    </dgm:pt>
    <dgm:pt modelId="{79D776D8-82A1-4D49-9F78-052F508E8C91}" type="pres">
      <dgm:prSet presAssocID="{F6E41E40-CB32-4FEB-A87B-779BFE8AE42E}" presName="accentRepeatNode" presStyleLbl="solidFgAcc1" presStyleIdx="2" presStyleCnt="5"/>
      <dgm:spPr/>
    </dgm:pt>
    <dgm:pt modelId="{BEE8F68C-3CAA-4B3E-AC9A-98A11A59A4BF}" type="pres">
      <dgm:prSet presAssocID="{7738C5DA-F043-45E0-A8E6-E4AABFF01483}" presName="text_4" presStyleLbl="node1" presStyleIdx="3" presStyleCnt="5">
        <dgm:presLayoutVars>
          <dgm:bulletEnabled val="1"/>
        </dgm:presLayoutVars>
      </dgm:prSet>
      <dgm:spPr/>
    </dgm:pt>
    <dgm:pt modelId="{E4AABC74-25E8-4DB8-808E-E5646A035247}" type="pres">
      <dgm:prSet presAssocID="{7738C5DA-F043-45E0-A8E6-E4AABFF01483}" presName="accent_4" presStyleCnt="0"/>
      <dgm:spPr/>
    </dgm:pt>
    <dgm:pt modelId="{68A866C1-798F-4883-90C4-3A68A32B36FC}" type="pres">
      <dgm:prSet presAssocID="{7738C5DA-F043-45E0-A8E6-E4AABFF01483}" presName="accentRepeatNode" presStyleLbl="solidFgAcc1" presStyleIdx="3" presStyleCnt="5"/>
      <dgm:spPr/>
    </dgm:pt>
    <dgm:pt modelId="{7D46AA7F-B3C8-4227-9C65-A12E9C1AFB35}" type="pres">
      <dgm:prSet presAssocID="{B15E5275-B155-4A1A-91F1-9DB0848D97CA}" presName="text_5" presStyleLbl="node1" presStyleIdx="4" presStyleCnt="5">
        <dgm:presLayoutVars>
          <dgm:bulletEnabled val="1"/>
        </dgm:presLayoutVars>
      </dgm:prSet>
      <dgm:spPr/>
    </dgm:pt>
    <dgm:pt modelId="{BBE9B597-C348-48AB-A629-390FE0009075}" type="pres">
      <dgm:prSet presAssocID="{B15E5275-B155-4A1A-91F1-9DB0848D97CA}" presName="accent_5" presStyleCnt="0"/>
      <dgm:spPr/>
    </dgm:pt>
    <dgm:pt modelId="{2729FC58-1BA9-4C0A-BFF5-810AE40C4B76}" type="pres">
      <dgm:prSet presAssocID="{B15E5275-B155-4A1A-91F1-9DB0848D97CA}" presName="accentRepeatNode" presStyleLbl="solidFgAcc1" presStyleIdx="4" presStyleCnt="5"/>
      <dgm:spPr/>
    </dgm:pt>
  </dgm:ptLst>
  <dgm:cxnLst>
    <dgm:cxn modelId="{67A40004-62A0-4879-8CA4-49B03E2E2D5E}" type="presOf" srcId="{B15E5275-B155-4A1A-91F1-9DB0848D97CA}" destId="{7D46AA7F-B3C8-4227-9C65-A12E9C1AFB35}" srcOrd="0" destOrd="0" presId="urn:microsoft.com/office/officeart/2008/layout/VerticalCurvedList"/>
    <dgm:cxn modelId="{638EE119-CF6E-4E9C-8DCB-2846E326CA28}" type="presOf" srcId="{7738C5DA-F043-45E0-A8E6-E4AABFF01483}" destId="{BEE8F68C-3CAA-4B3E-AC9A-98A11A59A4BF}" srcOrd="0" destOrd="0" presId="urn:microsoft.com/office/officeart/2008/layout/VerticalCurvedList"/>
    <dgm:cxn modelId="{2126151B-9234-4656-AFC0-D797E01D3B27}" type="presOf" srcId="{5ED3300A-D3F4-4FEF-8696-F8C6FA0F2F13}" destId="{97EAC60A-85E2-4B11-9A2A-755278A50BAC}" srcOrd="0" destOrd="0" presId="urn:microsoft.com/office/officeart/2008/layout/VerticalCurvedList"/>
    <dgm:cxn modelId="{EDFBA161-C956-4B42-BAB3-5A2EB2A2E27E}" type="presOf" srcId="{AC9901F2-D7E6-4D2F-9291-333A41B13863}" destId="{61BD08C0-D5E5-43D0-8FF6-A0A752A8D906}" srcOrd="0" destOrd="0" presId="urn:microsoft.com/office/officeart/2008/layout/VerticalCurvedList"/>
    <dgm:cxn modelId="{C7C0884D-725D-45C4-B9DD-B7CE5683AEAF}" srcId="{7376F5A8-47CF-4DCD-AA60-B5EDD94CC26D}" destId="{B15E5275-B155-4A1A-91F1-9DB0848D97CA}" srcOrd="4" destOrd="0" parTransId="{30682781-2A34-4115-B0CB-33D2C856E4AE}" sibTransId="{882CECB7-2A2A-4F5F-8A8A-B475E3730EA9}"/>
    <dgm:cxn modelId="{4801F26E-8F12-486F-AE09-122FF575B501}" srcId="{7376F5A8-47CF-4DCD-AA60-B5EDD94CC26D}" destId="{F6E41E40-CB32-4FEB-A87B-779BFE8AE42E}" srcOrd="2" destOrd="0" parTransId="{E8EE5409-00C7-460F-8979-562A44C334D6}" sibTransId="{7C74EC72-631E-493E-8B9E-7746AA9DF6D1}"/>
    <dgm:cxn modelId="{D0583152-182F-41C3-A255-2AD7939659F1}" srcId="{7376F5A8-47CF-4DCD-AA60-B5EDD94CC26D}" destId="{AC9901F2-D7E6-4D2F-9291-333A41B13863}" srcOrd="1" destOrd="0" parTransId="{6226CFCD-5E72-4EBF-8CAE-34000735AA8B}" sibTransId="{8D8D4CA6-4177-4733-BCBD-B39A97D02CA7}"/>
    <dgm:cxn modelId="{EB2B1F8C-F804-486B-929C-B749CCD99E8C}" type="presOf" srcId="{F6E41E40-CB32-4FEB-A87B-779BFE8AE42E}" destId="{1B4864A7-0620-4858-BE55-B7B47DD800FB}" srcOrd="0" destOrd="0" presId="urn:microsoft.com/office/officeart/2008/layout/VerticalCurvedList"/>
    <dgm:cxn modelId="{803BA68E-51FC-46AB-BCA9-9631F12C293E}" srcId="{7376F5A8-47CF-4DCD-AA60-B5EDD94CC26D}" destId="{5ED3300A-D3F4-4FEF-8696-F8C6FA0F2F13}" srcOrd="0" destOrd="0" parTransId="{E11EF99E-6368-465C-9303-22E31C6A3C42}" sibTransId="{8309DEF3-3D83-4E33-A939-8FC83F20ACE2}"/>
    <dgm:cxn modelId="{8BFA3E99-EA33-4DF2-B228-C09498ACD0A8}" type="presOf" srcId="{8309DEF3-3D83-4E33-A939-8FC83F20ACE2}" destId="{18AE3DA1-D15B-4597-A44E-12ECEA5B16B9}" srcOrd="0" destOrd="0" presId="urn:microsoft.com/office/officeart/2008/layout/VerticalCurvedList"/>
    <dgm:cxn modelId="{A0F43BD5-F7C0-4370-A085-4525F4FE1128}" srcId="{7376F5A8-47CF-4DCD-AA60-B5EDD94CC26D}" destId="{7738C5DA-F043-45E0-A8E6-E4AABFF01483}" srcOrd="3" destOrd="0" parTransId="{B60BEE5D-1F7B-43E6-8EE1-2550BDC2313A}" sibTransId="{79953AC5-8E0A-439B-8323-F61E746A708B}"/>
    <dgm:cxn modelId="{C7CC03E2-3C41-4FD2-9E12-58BBC3ABE965}" type="presOf" srcId="{7376F5A8-47CF-4DCD-AA60-B5EDD94CC26D}" destId="{A19A5CAD-CD60-4FE6-8817-F66C632C8738}" srcOrd="0" destOrd="0" presId="urn:microsoft.com/office/officeart/2008/layout/VerticalCurvedList"/>
    <dgm:cxn modelId="{8C70AFC0-82CB-4FDF-9BEA-E609E23FE1D3}" type="presParOf" srcId="{A19A5CAD-CD60-4FE6-8817-F66C632C8738}" destId="{AD339FAB-AE83-4641-92C5-3CF211AF3633}" srcOrd="0" destOrd="0" presId="urn:microsoft.com/office/officeart/2008/layout/VerticalCurvedList"/>
    <dgm:cxn modelId="{89A07A42-7690-49A4-86FF-D78CE50C08BF}" type="presParOf" srcId="{AD339FAB-AE83-4641-92C5-3CF211AF3633}" destId="{86926063-280F-4826-B82D-418F6B7F4C9B}" srcOrd="0" destOrd="0" presId="urn:microsoft.com/office/officeart/2008/layout/VerticalCurvedList"/>
    <dgm:cxn modelId="{B199FF61-C7B1-498A-B338-2BA2B9C0E3C8}" type="presParOf" srcId="{86926063-280F-4826-B82D-418F6B7F4C9B}" destId="{C747B16D-BB99-4EBD-A1F6-2738B1087929}" srcOrd="0" destOrd="0" presId="urn:microsoft.com/office/officeart/2008/layout/VerticalCurvedList"/>
    <dgm:cxn modelId="{4CC4479B-1522-4004-AAA7-BFB8ED3C97E0}" type="presParOf" srcId="{86926063-280F-4826-B82D-418F6B7F4C9B}" destId="{18AE3DA1-D15B-4597-A44E-12ECEA5B16B9}" srcOrd="1" destOrd="0" presId="urn:microsoft.com/office/officeart/2008/layout/VerticalCurvedList"/>
    <dgm:cxn modelId="{C5013197-0763-41F9-8BDA-AF41888DDFE9}" type="presParOf" srcId="{86926063-280F-4826-B82D-418F6B7F4C9B}" destId="{22496E90-4D70-4214-87BD-558457C485C7}" srcOrd="2" destOrd="0" presId="urn:microsoft.com/office/officeart/2008/layout/VerticalCurvedList"/>
    <dgm:cxn modelId="{B5EBB3E7-40DA-4592-92AB-5BCD7D162899}" type="presParOf" srcId="{86926063-280F-4826-B82D-418F6B7F4C9B}" destId="{07B9750A-0A9B-4582-A660-A6C83EEE4951}" srcOrd="3" destOrd="0" presId="urn:microsoft.com/office/officeart/2008/layout/VerticalCurvedList"/>
    <dgm:cxn modelId="{22651181-453C-44F9-B9CD-FA40C8B46697}" type="presParOf" srcId="{AD339FAB-AE83-4641-92C5-3CF211AF3633}" destId="{97EAC60A-85E2-4B11-9A2A-755278A50BAC}" srcOrd="1" destOrd="0" presId="urn:microsoft.com/office/officeart/2008/layout/VerticalCurvedList"/>
    <dgm:cxn modelId="{2E2AA6CF-A5AC-41BC-8F5D-E51A88084132}" type="presParOf" srcId="{AD339FAB-AE83-4641-92C5-3CF211AF3633}" destId="{C2B25B1C-816F-45B7-8BA8-13E92849D0FE}" srcOrd="2" destOrd="0" presId="urn:microsoft.com/office/officeart/2008/layout/VerticalCurvedList"/>
    <dgm:cxn modelId="{662969E4-15AC-40D4-BB28-A96004BAAFEF}" type="presParOf" srcId="{C2B25B1C-816F-45B7-8BA8-13E92849D0FE}" destId="{5F2346A7-10E7-4FD2-A30B-DA14F709A084}" srcOrd="0" destOrd="0" presId="urn:microsoft.com/office/officeart/2008/layout/VerticalCurvedList"/>
    <dgm:cxn modelId="{F7AA8281-9124-458C-BB4F-6DF4544159EC}" type="presParOf" srcId="{AD339FAB-AE83-4641-92C5-3CF211AF3633}" destId="{61BD08C0-D5E5-43D0-8FF6-A0A752A8D906}" srcOrd="3" destOrd="0" presId="urn:microsoft.com/office/officeart/2008/layout/VerticalCurvedList"/>
    <dgm:cxn modelId="{019D1681-160D-4173-9559-0C174E3548EF}" type="presParOf" srcId="{AD339FAB-AE83-4641-92C5-3CF211AF3633}" destId="{DF011F57-BDBA-4827-8733-2CA213F33207}" srcOrd="4" destOrd="0" presId="urn:microsoft.com/office/officeart/2008/layout/VerticalCurvedList"/>
    <dgm:cxn modelId="{84444C11-3B60-4A9D-8C23-9F6A5964B232}" type="presParOf" srcId="{DF011F57-BDBA-4827-8733-2CA213F33207}" destId="{235C5AE6-5A38-4707-984A-72810A98D379}" srcOrd="0" destOrd="0" presId="urn:microsoft.com/office/officeart/2008/layout/VerticalCurvedList"/>
    <dgm:cxn modelId="{D8DD8928-64C8-4DAF-ACBB-2AFD6D0872BF}" type="presParOf" srcId="{AD339FAB-AE83-4641-92C5-3CF211AF3633}" destId="{1B4864A7-0620-4858-BE55-B7B47DD800FB}" srcOrd="5" destOrd="0" presId="urn:microsoft.com/office/officeart/2008/layout/VerticalCurvedList"/>
    <dgm:cxn modelId="{6FC4A932-C3A6-416E-B53A-EDFA8288E75D}" type="presParOf" srcId="{AD339FAB-AE83-4641-92C5-3CF211AF3633}" destId="{1AA56DA2-DAA9-417F-8B09-026F2BD28F42}" srcOrd="6" destOrd="0" presId="urn:microsoft.com/office/officeart/2008/layout/VerticalCurvedList"/>
    <dgm:cxn modelId="{53EDD629-0CB8-4A45-88F3-2A2CA13C1DEB}" type="presParOf" srcId="{1AA56DA2-DAA9-417F-8B09-026F2BD28F42}" destId="{79D776D8-82A1-4D49-9F78-052F508E8C91}" srcOrd="0" destOrd="0" presId="urn:microsoft.com/office/officeart/2008/layout/VerticalCurvedList"/>
    <dgm:cxn modelId="{A2A7E30A-0282-4184-9D8B-D49DAF386803}" type="presParOf" srcId="{AD339FAB-AE83-4641-92C5-3CF211AF3633}" destId="{BEE8F68C-3CAA-4B3E-AC9A-98A11A59A4BF}" srcOrd="7" destOrd="0" presId="urn:microsoft.com/office/officeart/2008/layout/VerticalCurvedList"/>
    <dgm:cxn modelId="{C887AD2E-57BF-4EF7-B0D9-1CA0274226A3}" type="presParOf" srcId="{AD339FAB-AE83-4641-92C5-3CF211AF3633}" destId="{E4AABC74-25E8-4DB8-808E-E5646A035247}" srcOrd="8" destOrd="0" presId="urn:microsoft.com/office/officeart/2008/layout/VerticalCurvedList"/>
    <dgm:cxn modelId="{6565F2DB-FE0D-48DA-A27B-D93C4DECF677}" type="presParOf" srcId="{E4AABC74-25E8-4DB8-808E-E5646A035247}" destId="{68A866C1-798F-4883-90C4-3A68A32B36FC}" srcOrd="0" destOrd="0" presId="urn:microsoft.com/office/officeart/2008/layout/VerticalCurvedList"/>
    <dgm:cxn modelId="{19A5C529-AC94-4BA6-80F8-136E7C9E69F3}" type="presParOf" srcId="{AD339FAB-AE83-4641-92C5-3CF211AF3633}" destId="{7D46AA7F-B3C8-4227-9C65-A12E9C1AFB35}" srcOrd="9" destOrd="0" presId="urn:microsoft.com/office/officeart/2008/layout/VerticalCurvedList"/>
    <dgm:cxn modelId="{AC8FBF1E-AD1E-47FC-878D-405199B2F4C2}" type="presParOf" srcId="{AD339FAB-AE83-4641-92C5-3CF211AF3633}" destId="{BBE9B597-C348-48AB-A629-390FE0009075}" srcOrd="10" destOrd="0" presId="urn:microsoft.com/office/officeart/2008/layout/VerticalCurvedList"/>
    <dgm:cxn modelId="{7CB11A19-104E-4F69-9C83-841AD874EA1F}" type="presParOf" srcId="{BBE9B597-C348-48AB-A629-390FE0009075}" destId="{2729FC58-1BA9-4C0A-BFF5-810AE40C4B76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7376F5A8-47CF-4DCD-AA60-B5EDD94CC26D}" type="doc">
      <dgm:prSet loTypeId="urn:microsoft.com/office/officeart/2008/layout/VerticalCurvedList" loCatId="list" qsTypeId="urn:microsoft.com/office/officeart/2005/8/quickstyle/simple2" qsCatId="simple" csTypeId="urn:microsoft.com/office/officeart/2005/8/colors/accent5_1" csCatId="accent5" phldr="1"/>
      <dgm:spPr/>
      <dgm:t>
        <a:bodyPr/>
        <a:lstStyle/>
        <a:p>
          <a:endParaRPr lang="pt-BR"/>
        </a:p>
      </dgm:t>
    </dgm:pt>
    <dgm:pt modelId="{3686DF9A-C70D-4F84-9F7D-958270DD10BF}">
      <dgm:prSet phldrT="[Texto]" custT="1"/>
      <dgm:spPr/>
      <dgm:t>
        <a:bodyPr/>
        <a:lstStyle/>
        <a:p>
          <a:r>
            <a:rPr lang="pt-BR" sz="1600" dirty="0">
              <a:latin typeface="Arial" panose="020B0604020202020204" pitchFamily="34" charset="0"/>
              <a:cs typeface="Arial" panose="020B0604020202020204" pitchFamily="34" charset="0"/>
            </a:rPr>
            <a:t>Índice de ações de extensão realizadas na área de acessibilidade e diversidade étnica e racial</a:t>
          </a:r>
        </a:p>
      </dgm:t>
    </dgm:pt>
    <dgm:pt modelId="{B5FFF97E-258A-491F-83E1-B4767D3E908E}" type="parTrans" cxnId="{34AFA697-631D-41BA-A148-C02FB8EC8524}">
      <dgm:prSet/>
      <dgm:spPr/>
      <dgm:t>
        <a:bodyPr/>
        <a:lstStyle/>
        <a:p>
          <a:endParaRPr lang="pt-B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717D38F-38EB-4AC3-AA3B-4ADF9AB0CA6C}" type="sibTrans" cxnId="{34AFA697-631D-41BA-A148-C02FB8EC8524}">
      <dgm:prSet/>
      <dgm:spPr/>
      <dgm:t>
        <a:bodyPr/>
        <a:lstStyle/>
        <a:p>
          <a:endParaRPr lang="pt-B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19A5CAD-CD60-4FE6-8817-F66C632C8738}" type="pres">
      <dgm:prSet presAssocID="{7376F5A8-47CF-4DCD-AA60-B5EDD94CC26D}" presName="Name0" presStyleCnt="0">
        <dgm:presLayoutVars>
          <dgm:chMax val="7"/>
          <dgm:chPref val="7"/>
          <dgm:dir/>
        </dgm:presLayoutVars>
      </dgm:prSet>
      <dgm:spPr/>
    </dgm:pt>
    <dgm:pt modelId="{AD339FAB-AE83-4641-92C5-3CF211AF3633}" type="pres">
      <dgm:prSet presAssocID="{7376F5A8-47CF-4DCD-AA60-B5EDD94CC26D}" presName="Name1" presStyleCnt="0"/>
      <dgm:spPr/>
    </dgm:pt>
    <dgm:pt modelId="{86926063-280F-4826-B82D-418F6B7F4C9B}" type="pres">
      <dgm:prSet presAssocID="{7376F5A8-47CF-4DCD-AA60-B5EDD94CC26D}" presName="cycle" presStyleCnt="0"/>
      <dgm:spPr/>
    </dgm:pt>
    <dgm:pt modelId="{C747B16D-BB99-4EBD-A1F6-2738B1087929}" type="pres">
      <dgm:prSet presAssocID="{7376F5A8-47CF-4DCD-AA60-B5EDD94CC26D}" presName="srcNode" presStyleLbl="node1" presStyleIdx="0" presStyleCnt="1"/>
      <dgm:spPr/>
    </dgm:pt>
    <dgm:pt modelId="{18AE3DA1-D15B-4597-A44E-12ECEA5B16B9}" type="pres">
      <dgm:prSet presAssocID="{7376F5A8-47CF-4DCD-AA60-B5EDD94CC26D}" presName="conn" presStyleLbl="parChTrans1D2" presStyleIdx="0" presStyleCnt="1"/>
      <dgm:spPr/>
    </dgm:pt>
    <dgm:pt modelId="{22496E90-4D70-4214-87BD-558457C485C7}" type="pres">
      <dgm:prSet presAssocID="{7376F5A8-47CF-4DCD-AA60-B5EDD94CC26D}" presName="extraNode" presStyleLbl="node1" presStyleIdx="0" presStyleCnt="1"/>
      <dgm:spPr/>
    </dgm:pt>
    <dgm:pt modelId="{07B9750A-0A9B-4582-A660-A6C83EEE4951}" type="pres">
      <dgm:prSet presAssocID="{7376F5A8-47CF-4DCD-AA60-B5EDD94CC26D}" presName="dstNode" presStyleLbl="node1" presStyleIdx="0" presStyleCnt="1"/>
      <dgm:spPr/>
    </dgm:pt>
    <dgm:pt modelId="{E4868C94-69BF-4EDB-8318-AD9EDE0C4EA8}" type="pres">
      <dgm:prSet presAssocID="{3686DF9A-C70D-4F84-9F7D-958270DD10BF}" presName="text_1" presStyleLbl="node1" presStyleIdx="0" presStyleCnt="1">
        <dgm:presLayoutVars>
          <dgm:bulletEnabled val="1"/>
        </dgm:presLayoutVars>
      </dgm:prSet>
      <dgm:spPr/>
    </dgm:pt>
    <dgm:pt modelId="{6FB450B2-2A58-4F66-90B4-5FA573F281F0}" type="pres">
      <dgm:prSet presAssocID="{3686DF9A-C70D-4F84-9F7D-958270DD10BF}" presName="accent_1" presStyleCnt="0"/>
      <dgm:spPr/>
    </dgm:pt>
    <dgm:pt modelId="{9A3E3800-53BE-493B-AC9D-B6DF9392548F}" type="pres">
      <dgm:prSet presAssocID="{3686DF9A-C70D-4F84-9F7D-958270DD10BF}" presName="accentRepeatNode" presStyleLbl="solidFgAcc1" presStyleIdx="0" presStyleCnt="1"/>
      <dgm:spPr/>
    </dgm:pt>
  </dgm:ptLst>
  <dgm:cxnLst>
    <dgm:cxn modelId="{4D98DB06-681C-4555-A372-A2EAB5F2BA1A}" type="presOf" srcId="{3686DF9A-C70D-4F84-9F7D-958270DD10BF}" destId="{E4868C94-69BF-4EDB-8318-AD9EDE0C4EA8}" srcOrd="0" destOrd="0" presId="urn:microsoft.com/office/officeart/2008/layout/VerticalCurvedList"/>
    <dgm:cxn modelId="{19A0C515-7013-481E-81F6-68C73785C4B9}" type="presOf" srcId="{3717D38F-38EB-4AC3-AA3B-4ADF9AB0CA6C}" destId="{18AE3DA1-D15B-4597-A44E-12ECEA5B16B9}" srcOrd="0" destOrd="0" presId="urn:microsoft.com/office/officeart/2008/layout/VerticalCurvedList"/>
    <dgm:cxn modelId="{34AFA697-631D-41BA-A148-C02FB8EC8524}" srcId="{7376F5A8-47CF-4DCD-AA60-B5EDD94CC26D}" destId="{3686DF9A-C70D-4F84-9F7D-958270DD10BF}" srcOrd="0" destOrd="0" parTransId="{B5FFF97E-258A-491F-83E1-B4767D3E908E}" sibTransId="{3717D38F-38EB-4AC3-AA3B-4ADF9AB0CA6C}"/>
    <dgm:cxn modelId="{C7CC03E2-3C41-4FD2-9E12-58BBC3ABE965}" type="presOf" srcId="{7376F5A8-47CF-4DCD-AA60-B5EDD94CC26D}" destId="{A19A5CAD-CD60-4FE6-8817-F66C632C8738}" srcOrd="0" destOrd="0" presId="urn:microsoft.com/office/officeart/2008/layout/VerticalCurvedList"/>
    <dgm:cxn modelId="{8C70AFC0-82CB-4FDF-9BEA-E609E23FE1D3}" type="presParOf" srcId="{A19A5CAD-CD60-4FE6-8817-F66C632C8738}" destId="{AD339FAB-AE83-4641-92C5-3CF211AF3633}" srcOrd="0" destOrd="0" presId="urn:microsoft.com/office/officeart/2008/layout/VerticalCurvedList"/>
    <dgm:cxn modelId="{89A07A42-7690-49A4-86FF-D78CE50C08BF}" type="presParOf" srcId="{AD339FAB-AE83-4641-92C5-3CF211AF3633}" destId="{86926063-280F-4826-B82D-418F6B7F4C9B}" srcOrd="0" destOrd="0" presId="urn:microsoft.com/office/officeart/2008/layout/VerticalCurvedList"/>
    <dgm:cxn modelId="{B199FF61-C7B1-498A-B338-2BA2B9C0E3C8}" type="presParOf" srcId="{86926063-280F-4826-B82D-418F6B7F4C9B}" destId="{C747B16D-BB99-4EBD-A1F6-2738B1087929}" srcOrd="0" destOrd="0" presId="urn:microsoft.com/office/officeart/2008/layout/VerticalCurvedList"/>
    <dgm:cxn modelId="{4CC4479B-1522-4004-AAA7-BFB8ED3C97E0}" type="presParOf" srcId="{86926063-280F-4826-B82D-418F6B7F4C9B}" destId="{18AE3DA1-D15B-4597-A44E-12ECEA5B16B9}" srcOrd="1" destOrd="0" presId="urn:microsoft.com/office/officeart/2008/layout/VerticalCurvedList"/>
    <dgm:cxn modelId="{C5013197-0763-41F9-8BDA-AF41888DDFE9}" type="presParOf" srcId="{86926063-280F-4826-B82D-418F6B7F4C9B}" destId="{22496E90-4D70-4214-87BD-558457C485C7}" srcOrd="2" destOrd="0" presId="urn:microsoft.com/office/officeart/2008/layout/VerticalCurvedList"/>
    <dgm:cxn modelId="{B5EBB3E7-40DA-4592-92AB-5BCD7D162899}" type="presParOf" srcId="{86926063-280F-4826-B82D-418F6B7F4C9B}" destId="{07B9750A-0A9B-4582-A660-A6C83EEE4951}" srcOrd="3" destOrd="0" presId="urn:microsoft.com/office/officeart/2008/layout/VerticalCurvedList"/>
    <dgm:cxn modelId="{C9FDCDD6-CBAC-4073-9060-8CAF6BA3D0FA}" type="presParOf" srcId="{AD339FAB-AE83-4641-92C5-3CF211AF3633}" destId="{E4868C94-69BF-4EDB-8318-AD9EDE0C4EA8}" srcOrd="1" destOrd="0" presId="urn:microsoft.com/office/officeart/2008/layout/VerticalCurvedList"/>
    <dgm:cxn modelId="{D2E1C032-17C7-4072-BA0A-411B6EC11970}" type="presParOf" srcId="{AD339FAB-AE83-4641-92C5-3CF211AF3633}" destId="{6FB450B2-2A58-4F66-90B4-5FA573F281F0}" srcOrd="2" destOrd="0" presId="urn:microsoft.com/office/officeart/2008/layout/VerticalCurvedList"/>
    <dgm:cxn modelId="{7672FA7E-BA87-4F76-819F-BC461C246478}" type="presParOf" srcId="{6FB450B2-2A58-4F66-90B4-5FA573F281F0}" destId="{9A3E3800-53BE-493B-AC9D-B6DF9392548F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7376F5A8-47CF-4DCD-AA60-B5EDD94CC26D}" type="doc">
      <dgm:prSet loTypeId="urn:microsoft.com/office/officeart/2008/layout/VerticalCurvedList" loCatId="list" qsTypeId="urn:microsoft.com/office/officeart/2005/8/quickstyle/simple2" qsCatId="simple" csTypeId="urn:microsoft.com/office/officeart/2005/8/colors/accent5_1" csCatId="accent5" phldr="1"/>
      <dgm:spPr/>
      <dgm:t>
        <a:bodyPr/>
        <a:lstStyle/>
        <a:p>
          <a:endParaRPr lang="pt-BR"/>
        </a:p>
      </dgm:t>
    </dgm:pt>
    <dgm:pt modelId="{3686DF9A-C70D-4F84-9F7D-958270DD10BF}">
      <dgm:prSet phldrT="[Texto]" custT="1"/>
      <dgm:spPr/>
      <dgm:t>
        <a:bodyPr/>
        <a:lstStyle/>
        <a:p>
          <a:r>
            <a:rPr lang="pt-BR" sz="1600" dirty="0">
              <a:latin typeface="Arial" panose="020B0604020202020204" pitchFamily="34" charset="0"/>
              <a:cs typeface="Arial" panose="020B0604020202020204" pitchFamily="34" charset="0"/>
            </a:rPr>
            <a:t>Taxa de ações de extensão na temática de empreendedorismo</a:t>
          </a:r>
        </a:p>
      </dgm:t>
    </dgm:pt>
    <dgm:pt modelId="{B5FFF97E-258A-491F-83E1-B4767D3E908E}" type="parTrans" cxnId="{34AFA697-631D-41BA-A148-C02FB8EC8524}">
      <dgm:prSet/>
      <dgm:spPr/>
      <dgm:t>
        <a:bodyPr/>
        <a:lstStyle/>
        <a:p>
          <a:endParaRPr lang="pt-B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717D38F-38EB-4AC3-AA3B-4ADF9AB0CA6C}" type="sibTrans" cxnId="{34AFA697-631D-41BA-A148-C02FB8EC8524}">
      <dgm:prSet/>
      <dgm:spPr/>
      <dgm:t>
        <a:bodyPr/>
        <a:lstStyle/>
        <a:p>
          <a:endParaRPr lang="pt-B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5CEA5FA-7D5B-4588-B777-5F1D5CC04829}">
      <dgm:prSet custT="1"/>
      <dgm:spPr/>
      <dgm:t>
        <a:bodyPr/>
        <a:lstStyle/>
        <a:p>
          <a:r>
            <a:rPr lang="pt-BR" sz="1600" dirty="0">
              <a:latin typeface="Arial" panose="020B0604020202020204" pitchFamily="34" charset="0"/>
              <a:cs typeface="Arial" panose="020B0604020202020204" pitchFamily="34" charset="0"/>
            </a:rPr>
            <a:t>Taxa de alunos envolvidos nas ações de empreendedorismo</a:t>
          </a:r>
        </a:p>
      </dgm:t>
    </dgm:pt>
    <dgm:pt modelId="{CD7EBD37-3153-420D-84BF-8D18DCA9EAFA}" type="parTrans" cxnId="{CCA97C33-8E64-44E6-8B26-6A7E266FA927}">
      <dgm:prSet/>
      <dgm:spPr/>
      <dgm:t>
        <a:bodyPr/>
        <a:lstStyle/>
        <a:p>
          <a:endParaRPr lang="pt-BR"/>
        </a:p>
      </dgm:t>
    </dgm:pt>
    <dgm:pt modelId="{B40C19D3-6198-40E2-8288-5A0B70DCF1D2}" type="sibTrans" cxnId="{CCA97C33-8E64-44E6-8B26-6A7E266FA927}">
      <dgm:prSet/>
      <dgm:spPr/>
      <dgm:t>
        <a:bodyPr/>
        <a:lstStyle/>
        <a:p>
          <a:endParaRPr lang="pt-BR"/>
        </a:p>
      </dgm:t>
    </dgm:pt>
    <dgm:pt modelId="{A19A5CAD-CD60-4FE6-8817-F66C632C8738}" type="pres">
      <dgm:prSet presAssocID="{7376F5A8-47CF-4DCD-AA60-B5EDD94CC26D}" presName="Name0" presStyleCnt="0">
        <dgm:presLayoutVars>
          <dgm:chMax val="7"/>
          <dgm:chPref val="7"/>
          <dgm:dir/>
        </dgm:presLayoutVars>
      </dgm:prSet>
      <dgm:spPr/>
    </dgm:pt>
    <dgm:pt modelId="{AD339FAB-AE83-4641-92C5-3CF211AF3633}" type="pres">
      <dgm:prSet presAssocID="{7376F5A8-47CF-4DCD-AA60-B5EDD94CC26D}" presName="Name1" presStyleCnt="0"/>
      <dgm:spPr/>
    </dgm:pt>
    <dgm:pt modelId="{86926063-280F-4826-B82D-418F6B7F4C9B}" type="pres">
      <dgm:prSet presAssocID="{7376F5A8-47CF-4DCD-AA60-B5EDD94CC26D}" presName="cycle" presStyleCnt="0"/>
      <dgm:spPr/>
    </dgm:pt>
    <dgm:pt modelId="{C747B16D-BB99-4EBD-A1F6-2738B1087929}" type="pres">
      <dgm:prSet presAssocID="{7376F5A8-47CF-4DCD-AA60-B5EDD94CC26D}" presName="srcNode" presStyleLbl="node1" presStyleIdx="0" presStyleCnt="2"/>
      <dgm:spPr/>
    </dgm:pt>
    <dgm:pt modelId="{18AE3DA1-D15B-4597-A44E-12ECEA5B16B9}" type="pres">
      <dgm:prSet presAssocID="{7376F5A8-47CF-4DCD-AA60-B5EDD94CC26D}" presName="conn" presStyleLbl="parChTrans1D2" presStyleIdx="0" presStyleCnt="1"/>
      <dgm:spPr/>
    </dgm:pt>
    <dgm:pt modelId="{22496E90-4D70-4214-87BD-558457C485C7}" type="pres">
      <dgm:prSet presAssocID="{7376F5A8-47CF-4DCD-AA60-B5EDD94CC26D}" presName="extraNode" presStyleLbl="node1" presStyleIdx="0" presStyleCnt="2"/>
      <dgm:spPr/>
    </dgm:pt>
    <dgm:pt modelId="{07B9750A-0A9B-4582-A660-A6C83EEE4951}" type="pres">
      <dgm:prSet presAssocID="{7376F5A8-47CF-4DCD-AA60-B5EDD94CC26D}" presName="dstNode" presStyleLbl="node1" presStyleIdx="0" presStyleCnt="2"/>
      <dgm:spPr/>
    </dgm:pt>
    <dgm:pt modelId="{E4868C94-69BF-4EDB-8318-AD9EDE0C4EA8}" type="pres">
      <dgm:prSet presAssocID="{3686DF9A-C70D-4F84-9F7D-958270DD10BF}" presName="text_1" presStyleLbl="node1" presStyleIdx="0" presStyleCnt="2">
        <dgm:presLayoutVars>
          <dgm:bulletEnabled val="1"/>
        </dgm:presLayoutVars>
      </dgm:prSet>
      <dgm:spPr/>
    </dgm:pt>
    <dgm:pt modelId="{6FB450B2-2A58-4F66-90B4-5FA573F281F0}" type="pres">
      <dgm:prSet presAssocID="{3686DF9A-C70D-4F84-9F7D-958270DD10BF}" presName="accent_1" presStyleCnt="0"/>
      <dgm:spPr/>
    </dgm:pt>
    <dgm:pt modelId="{9A3E3800-53BE-493B-AC9D-B6DF9392548F}" type="pres">
      <dgm:prSet presAssocID="{3686DF9A-C70D-4F84-9F7D-958270DD10BF}" presName="accentRepeatNode" presStyleLbl="solidFgAcc1" presStyleIdx="0" presStyleCnt="2"/>
      <dgm:spPr/>
    </dgm:pt>
    <dgm:pt modelId="{2E63CD86-5C79-48EB-A025-F5FEF5CBF040}" type="pres">
      <dgm:prSet presAssocID="{75CEA5FA-7D5B-4588-B777-5F1D5CC04829}" presName="text_2" presStyleLbl="node1" presStyleIdx="1" presStyleCnt="2">
        <dgm:presLayoutVars>
          <dgm:bulletEnabled val="1"/>
        </dgm:presLayoutVars>
      </dgm:prSet>
      <dgm:spPr/>
    </dgm:pt>
    <dgm:pt modelId="{4D72BD48-5356-4725-ACB2-F45A0D0BC789}" type="pres">
      <dgm:prSet presAssocID="{75CEA5FA-7D5B-4588-B777-5F1D5CC04829}" presName="accent_2" presStyleCnt="0"/>
      <dgm:spPr/>
    </dgm:pt>
    <dgm:pt modelId="{7A932711-0BDD-48E9-8F52-9413E3EACC8E}" type="pres">
      <dgm:prSet presAssocID="{75CEA5FA-7D5B-4588-B777-5F1D5CC04829}" presName="accentRepeatNode" presStyleLbl="solidFgAcc1" presStyleIdx="1" presStyleCnt="2"/>
      <dgm:spPr/>
    </dgm:pt>
  </dgm:ptLst>
  <dgm:cxnLst>
    <dgm:cxn modelId="{4D98DB06-681C-4555-A372-A2EAB5F2BA1A}" type="presOf" srcId="{3686DF9A-C70D-4F84-9F7D-958270DD10BF}" destId="{E4868C94-69BF-4EDB-8318-AD9EDE0C4EA8}" srcOrd="0" destOrd="0" presId="urn:microsoft.com/office/officeart/2008/layout/VerticalCurvedList"/>
    <dgm:cxn modelId="{19A0C515-7013-481E-81F6-68C73785C4B9}" type="presOf" srcId="{3717D38F-38EB-4AC3-AA3B-4ADF9AB0CA6C}" destId="{18AE3DA1-D15B-4597-A44E-12ECEA5B16B9}" srcOrd="0" destOrd="0" presId="urn:microsoft.com/office/officeart/2008/layout/VerticalCurvedList"/>
    <dgm:cxn modelId="{CCA97C33-8E64-44E6-8B26-6A7E266FA927}" srcId="{7376F5A8-47CF-4DCD-AA60-B5EDD94CC26D}" destId="{75CEA5FA-7D5B-4588-B777-5F1D5CC04829}" srcOrd="1" destOrd="0" parTransId="{CD7EBD37-3153-420D-84BF-8D18DCA9EAFA}" sibTransId="{B40C19D3-6198-40E2-8288-5A0B70DCF1D2}"/>
    <dgm:cxn modelId="{34AFA697-631D-41BA-A148-C02FB8EC8524}" srcId="{7376F5A8-47CF-4DCD-AA60-B5EDD94CC26D}" destId="{3686DF9A-C70D-4F84-9F7D-958270DD10BF}" srcOrd="0" destOrd="0" parTransId="{B5FFF97E-258A-491F-83E1-B4767D3E908E}" sibTransId="{3717D38F-38EB-4AC3-AA3B-4ADF9AB0CA6C}"/>
    <dgm:cxn modelId="{A9BEDFD2-FC48-4E39-9144-95CE9324E4AC}" type="presOf" srcId="{75CEA5FA-7D5B-4588-B777-5F1D5CC04829}" destId="{2E63CD86-5C79-48EB-A025-F5FEF5CBF040}" srcOrd="0" destOrd="0" presId="urn:microsoft.com/office/officeart/2008/layout/VerticalCurvedList"/>
    <dgm:cxn modelId="{C7CC03E2-3C41-4FD2-9E12-58BBC3ABE965}" type="presOf" srcId="{7376F5A8-47CF-4DCD-AA60-B5EDD94CC26D}" destId="{A19A5CAD-CD60-4FE6-8817-F66C632C8738}" srcOrd="0" destOrd="0" presId="urn:microsoft.com/office/officeart/2008/layout/VerticalCurvedList"/>
    <dgm:cxn modelId="{8C70AFC0-82CB-4FDF-9BEA-E609E23FE1D3}" type="presParOf" srcId="{A19A5CAD-CD60-4FE6-8817-F66C632C8738}" destId="{AD339FAB-AE83-4641-92C5-3CF211AF3633}" srcOrd="0" destOrd="0" presId="urn:microsoft.com/office/officeart/2008/layout/VerticalCurvedList"/>
    <dgm:cxn modelId="{89A07A42-7690-49A4-86FF-D78CE50C08BF}" type="presParOf" srcId="{AD339FAB-AE83-4641-92C5-3CF211AF3633}" destId="{86926063-280F-4826-B82D-418F6B7F4C9B}" srcOrd="0" destOrd="0" presId="urn:microsoft.com/office/officeart/2008/layout/VerticalCurvedList"/>
    <dgm:cxn modelId="{B199FF61-C7B1-498A-B338-2BA2B9C0E3C8}" type="presParOf" srcId="{86926063-280F-4826-B82D-418F6B7F4C9B}" destId="{C747B16D-BB99-4EBD-A1F6-2738B1087929}" srcOrd="0" destOrd="0" presId="urn:microsoft.com/office/officeart/2008/layout/VerticalCurvedList"/>
    <dgm:cxn modelId="{4CC4479B-1522-4004-AAA7-BFB8ED3C97E0}" type="presParOf" srcId="{86926063-280F-4826-B82D-418F6B7F4C9B}" destId="{18AE3DA1-D15B-4597-A44E-12ECEA5B16B9}" srcOrd="1" destOrd="0" presId="urn:microsoft.com/office/officeart/2008/layout/VerticalCurvedList"/>
    <dgm:cxn modelId="{C5013197-0763-41F9-8BDA-AF41888DDFE9}" type="presParOf" srcId="{86926063-280F-4826-B82D-418F6B7F4C9B}" destId="{22496E90-4D70-4214-87BD-558457C485C7}" srcOrd="2" destOrd="0" presId="urn:microsoft.com/office/officeart/2008/layout/VerticalCurvedList"/>
    <dgm:cxn modelId="{B5EBB3E7-40DA-4592-92AB-5BCD7D162899}" type="presParOf" srcId="{86926063-280F-4826-B82D-418F6B7F4C9B}" destId="{07B9750A-0A9B-4582-A660-A6C83EEE4951}" srcOrd="3" destOrd="0" presId="urn:microsoft.com/office/officeart/2008/layout/VerticalCurvedList"/>
    <dgm:cxn modelId="{C9FDCDD6-CBAC-4073-9060-8CAF6BA3D0FA}" type="presParOf" srcId="{AD339FAB-AE83-4641-92C5-3CF211AF3633}" destId="{E4868C94-69BF-4EDB-8318-AD9EDE0C4EA8}" srcOrd="1" destOrd="0" presId="urn:microsoft.com/office/officeart/2008/layout/VerticalCurvedList"/>
    <dgm:cxn modelId="{D2E1C032-17C7-4072-BA0A-411B6EC11970}" type="presParOf" srcId="{AD339FAB-AE83-4641-92C5-3CF211AF3633}" destId="{6FB450B2-2A58-4F66-90B4-5FA573F281F0}" srcOrd="2" destOrd="0" presId="urn:microsoft.com/office/officeart/2008/layout/VerticalCurvedList"/>
    <dgm:cxn modelId="{7672FA7E-BA87-4F76-819F-BC461C246478}" type="presParOf" srcId="{6FB450B2-2A58-4F66-90B4-5FA573F281F0}" destId="{9A3E3800-53BE-493B-AC9D-B6DF9392548F}" srcOrd="0" destOrd="0" presId="urn:microsoft.com/office/officeart/2008/layout/VerticalCurvedList"/>
    <dgm:cxn modelId="{14BCCD2B-AC11-4420-BF1A-EA173DAD752C}" type="presParOf" srcId="{AD339FAB-AE83-4641-92C5-3CF211AF3633}" destId="{2E63CD86-5C79-48EB-A025-F5FEF5CBF040}" srcOrd="3" destOrd="0" presId="urn:microsoft.com/office/officeart/2008/layout/VerticalCurvedList"/>
    <dgm:cxn modelId="{5A65DB97-A7E3-4753-A048-9E0E294C967B}" type="presParOf" srcId="{AD339FAB-AE83-4641-92C5-3CF211AF3633}" destId="{4D72BD48-5356-4725-ACB2-F45A0D0BC789}" srcOrd="4" destOrd="0" presId="urn:microsoft.com/office/officeart/2008/layout/VerticalCurvedList"/>
    <dgm:cxn modelId="{338F4F27-1169-4F0F-A7AD-9A54206F8FA4}" type="presParOf" srcId="{4D72BD48-5356-4725-ACB2-F45A0D0BC789}" destId="{7A932711-0BDD-48E9-8F52-9413E3EACC8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AE3DA1-D15B-4597-A44E-12ECEA5B16B9}">
      <dsp:nvSpPr>
        <dsp:cNvPr id="0" name=""/>
        <dsp:cNvSpPr/>
      </dsp:nvSpPr>
      <dsp:spPr>
        <a:xfrm>
          <a:off x="-3581015" y="-550356"/>
          <a:ext cx="4269065" cy="4269065"/>
        </a:xfrm>
        <a:prstGeom prst="blockArc">
          <a:avLst>
            <a:gd name="adj1" fmla="val 18900000"/>
            <a:gd name="adj2" fmla="val 2700000"/>
            <a:gd name="adj3" fmla="val 506"/>
          </a:avLst>
        </a:prstGeom>
        <a:noFill/>
        <a:ln w="254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EAC60A-85E2-4B11-9A2A-755278A50BAC}">
      <dsp:nvSpPr>
        <dsp:cNvPr id="0" name=""/>
        <dsp:cNvSpPr/>
      </dsp:nvSpPr>
      <dsp:spPr>
        <a:xfrm>
          <a:off x="442449" y="316835"/>
          <a:ext cx="4269037" cy="63367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l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02976" tIns="43180" rIns="43180" bIns="4318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700" kern="1200" dirty="0">
              <a:latin typeface="Arial" panose="020B0604020202020204" pitchFamily="34" charset="0"/>
              <a:cs typeface="Arial" panose="020B0604020202020204" pitchFamily="34" charset="0"/>
            </a:rPr>
            <a:t>Matrículas equivalentes em cursos de formação de professores</a:t>
          </a:r>
        </a:p>
      </dsp:txBody>
      <dsp:txXfrm>
        <a:off x="442449" y="316835"/>
        <a:ext cx="4269037" cy="633670"/>
      </dsp:txXfrm>
    </dsp:sp>
    <dsp:sp modelId="{5F2346A7-10E7-4FD2-A30B-DA14F709A084}">
      <dsp:nvSpPr>
        <dsp:cNvPr id="0" name=""/>
        <dsp:cNvSpPr/>
      </dsp:nvSpPr>
      <dsp:spPr>
        <a:xfrm>
          <a:off x="46405" y="237626"/>
          <a:ext cx="792087" cy="79208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9EEEF04-0343-4C40-A3DF-21ECF02BA409}">
      <dsp:nvSpPr>
        <dsp:cNvPr id="0" name=""/>
        <dsp:cNvSpPr/>
      </dsp:nvSpPr>
      <dsp:spPr>
        <a:xfrm>
          <a:off x="672788" y="1267340"/>
          <a:ext cx="4038698" cy="63367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l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02976" tIns="43180" rIns="43180" bIns="4318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700" kern="1200" dirty="0">
              <a:latin typeface="Arial" panose="020B0604020202020204" pitchFamily="34" charset="0"/>
              <a:cs typeface="Arial" panose="020B0604020202020204" pitchFamily="34" charset="0"/>
            </a:rPr>
            <a:t>Matrículas equivalentes em cursos técnicos</a:t>
          </a:r>
        </a:p>
      </dsp:txBody>
      <dsp:txXfrm>
        <a:off x="672788" y="1267340"/>
        <a:ext cx="4038698" cy="633670"/>
      </dsp:txXfrm>
    </dsp:sp>
    <dsp:sp modelId="{9A3E3800-53BE-493B-AC9D-B6DF9392548F}">
      <dsp:nvSpPr>
        <dsp:cNvPr id="0" name=""/>
        <dsp:cNvSpPr/>
      </dsp:nvSpPr>
      <dsp:spPr>
        <a:xfrm>
          <a:off x="276744" y="1188131"/>
          <a:ext cx="792087" cy="79208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886718E-5752-4E41-8880-5C055A9D9288}">
      <dsp:nvSpPr>
        <dsp:cNvPr id="0" name=""/>
        <dsp:cNvSpPr/>
      </dsp:nvSpPr>
      <dsp:spPr>
        <a:xfrm>
          <a:off x="442449" y="2217846"/>
          <a:ext cx="4269037" cy="63367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l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02976" tIns="43180" rIns="43180" bIns="4318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700" kern="1200" dirty="0">
              <a:latin typeface="Arial" panose="020B0604020202020204" pitchFamily="34" charset="0"/>
              <a:cs typeface="Arial" panose="020B0604020202020204" pitchFamily="34" charset="0"/>
            </a:rPr>
            <a:t>Matrículas Equivalentes em Educação de Jovens e Adultos (EJA)</a:t>
          </a:r>
        </a:p>
      </dsp:txBody>
      <dsp:txXfrm>
        <a:off x="442449" y="2217846"/>
        <a:ext cx="4269037" cy="633670"/>
      </dsp:txXfrm>
    </dsp:sp>
    <dsp:sp modelId="{0EAA2C9F-E0CF-4FD4-A6D9-EE0E706AECA8}">
      <dsp:nvSpPr>
        <dsp:cNvPr id="0" name=""/>
        <dsp:cNvSpPr/>
      </dsp:nvSpPr>
      <dsp:spPr>
        <a:xfrm>
          <a:off x="46405" y="2138637"/>
          <a:ext cx="792087" cy="79208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AE3DA1-D15B-4597-A44E-12ECEA5B16B9}">
      <dsp:nvSpPr>
        <dsp:cNvPr id="0" name=""/>
        <dsp:cNvSpPr/>
      </dsp:nvSpPr>
      <dsp:spPr>
        <a:xfrm>
          <a:off x="-3581015" y="-550356"/>
          <a:ext cx="4269065" cy="4269065"/>
        </a:xfrm>
        <a:prstGeom prst="blockArc">
          <a:avLst>
            <a:gd name="adj1" fmla="val 18900000"/>
            <a:gd name="adj2" fmla="val 2700000"/>
            <a:gd name="adj3" fmla="val 506"/>
          </a:avLst>
        </a:prstGeom>
        <a:noFill/>
        <a:ln w="254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EAC60A-85E2-4B11-9A2A-755278A50BAC}">
      <dsp:nvSpPr>
        <dsp:cNvPr id="0" name=""/>
        <dsp:cNvSpPr/>
      </dsp:nvSpPr>
      <dsp:spPr>
        <a:xfrm>
          <a:off x="442449" y="316835"/>
          <a:ext cx="4269037" cy="63367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l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02976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kern="1200" dirty="0">
              <a:latin typeface="Arial" panose="020B0604020202020204" pitchFamily="34" charset="0"/>
              <a:cs typeface="Arial" panose="020B0604020202020204" pitchFamily="34" charset="0"/>
            </a:rPr>
            <a:t>Retenção ciclo</a:t>
          </a:r>
        </a:p>
      </dsp:txBody>
      <dsp:txXfrm>
        <a:off x="442449" y="316835"/>
        <a:ext cx="4269037" cy="633670"/>
      </dsp:txXfrm>
    </dsp:sp>
    <dsp:sp modelId="{5F2346A7-10E7-4FD2-A30B-DA14F709A084}">
      <dsp:nvSpPr>
        <dsp:cNvPr id="0" name=""/>
        <dsp:cNvSpPr/>
      </dsp:nvSpPr>
      <dsp:spPr>
        <a:xfrm>
          <a:off x="46405" y="237626"/>
          <a:ext cx="792087" cy="79208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9EEEF04-0343-4C40-A3DF-21ECF02BA409}">
      <dsp:nvSpPr>
        <dsp:cNvPr id="0" name=""/>
        <dsp:cNvSpPr/>
      </dsp:nvSpPr>
      <dsp:spPr>
        <a:xfrm>
          <a:off x="672788" y="1267340"/>
          <a:ext cx="4038698" cy="63367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l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02976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kern="1200" dirty="0">
              <a:latin typeface="Arial" panose="020B0604020202020204" pitchFamily="34" charset="0"/>
              <a:cs typeface="Arial" panose="020B0604020202020204" pitchFamily="34" charset="0"/>
            </a:rPr>
            <a:t>Evasão ciclo</a:t>
          </a:r>
        </a:p>
      </dsp:txBody>
      <dsp:txXfrm>
        <a:off x="672788" y="1267340"/>
        <a:ext cx="4038698" cy="633670"/>
      </dsp:txXfrm>
    </dsp:sp>
    <dsp:sp modelId="{9A3E3800-53BE-493B-AC9D-B6DF9392548F}">
      <dsp:nvSpPr>
        <dsp:cNvPr id="0" name=""/>
        <dsp:cNvSpPr/>
      </dsp:nvSpPr>
      <dsp:spPr>
        <a:xfrm>
          <a:off x="276744" y="1188131"/>
          <a:ext cx="792087" cy="79208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886718E-5752-4E41-8880-5C055A9D9288}">
      <dsp:nvSpPr>
        <dsp:cNvPr id="0" name=""/>
        <dsp:cNvSpPr/>
      </dsp:nvSpPr>
      <dsp:spPr>
        <a:xfrm>
          <a:off x="442449" y="2217846"/>
          <a:ext cx="4269037" cy="63367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l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02976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kern="1200" dirty="0">
              <a:latin typeface="Arial" panose="020B0604020202020204" pitchFamily="34" charset="0"/>
              <a:cs typeface="Arial" panose="020B0604020202020204" pitchFamily="34" charset="0"/>
            </a:rPr>
            <a:t>Ocupação de vagas</a:t>
          </a:r>
        </a:p>
      </dsp:txBody>
      <dsp:txXfrm>
        <a:off x="442449" y="2217846"/>
        <a:ext cx="4269037" cy="633670"/>
      </dsp:txXfrm>
    </dsp:sp>
    <dsp:sp modelId="{0EAA2C9F-E0CF-4FD4-A6D9-EE0E706AECA8}">
      <dsp:nvSpPr>
        <dsp:cNvPr id="0" name=""/>
        <dsp:cNvSpPr/>
      </dsp:nvSpPr>
      <dsp:spPr>
        <a:xfrm>
          <a:off x="46405" y="2138637"/>
          <a:ext cx="792087" cy="79208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AE3DA1-D15B-4597-A44E-12ECEA5B16B9}">
      <dsp:nvSpPr>
        <dsp:cNvPr id="0" name=""/>
        <dsp:cNvSpPr/>
      </dsp:nvSpPr>
      <dsp:spPr>
        <a:xfrm>
          <a:off x="-4179196" y="-641295"/>
          <a:ext cx="4979660" cy="4979660"/>
        </a:xfrm>
        <a:prstGeom prst="blockArc">
          <a:avLst>
            <a:gd name="adj1" fmla="val 18900000"/>
            <a:gd name="adj2" fmla="val 2700000"/>
            <a:gd name="adj3" fmla="val 434"/>
          </a:avLst>
        </a:prstGeom>
        <a:noFill/>
        <a:ln w="254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EAC60A-85E2-4B11-9A2A-755278A50BAC}">
      <dsp:nvSpPr>
        <dsp:cNvPr id="0" name=""/>
        <dsp:cNvSpPr/>
      </dsp:nvSpPr>
      <dsp:spPr>
        <a:xfrm>
          <a:off x="350631" y="230992"/>
          <a:ext cx="5145581" cy="46228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l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66936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kern="1200" dirty="0">
              <a:latin typeface="Arial" panose="020B0604020202020204" pitchFamily="34" charset="0"/>
              <a:cs typeface="Arial" panose="020B0604020202020204" pitchFamily="34" charset="0"/>
            </a:rPr>
            <a:t>Índice Geral de Cursos (IGC)</a:t>
          </a:r>
        </a:p>
      </dsp:txBody>
      <dsp:txXfrm>
        <a:off x="350631" y="230992"/>
        <a:ext cx="5145581" cy="462281"/>
      </dsp:txXfrm>
    </dsp:sp>
    <dsp:sp modelId="{5F2346A7-10E7-4FD2-A30B-DA14F709A084}">
      <dsp:nvSpPr>
        <dsp:cNvPr id="0" name=""/>
        <dsp:cNvSpPr/>
      </dsp:nvSpPr>
      <dsp:spPr>
        <a:xfrm>
          <a:off x="61705" y="173207"/>
          <a:ext cx="577851" cy="57785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9EEEF04-0343-4C40-A3DF-21ECF02BA409}">
      <dsp:nvSpPr>
        <dsp:cNvPr id="0" name=""/>
        <dsp:cNvSpPr/>
      </dsp:nvSpPr>
      <dsp:spPr>
        <a:xfrm>
          <a:off x="681888" y="924193"/>
          <a:ext cx="4814323" cy="46228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l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66936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kern="1200" dirty="0">
              <a:latin typeface="Arial" panose="020B0604020202020204" pitchFamily="34" charset="0"/>
              <a:cs typeface="Arial" panose="020B0604020202020204" pitchFamily="34" charset="0"/>
            </a:rPr>
            <a:t>Conceito Preliminar de Curso (CPC)</a:t>
          </a:r>
        </a:p>
      </dsp:txBody>
      <dsp:txXfrm>
        <a:off x="681888" y="924193"/>
        <a:ext cx="4814323" cy="462281"/>
      </dsp:txXfrm>
    </dsp:sp>
    <dsp:sp modelId="{9A3E3800-53BE-493B-AC9D-B6DF9392548F}">
      <dsp:nvSpPr>
        <dsp:cNvPr id="0" name=""/>
        <dsp:cNvSpPr/>
      </dsp:nvSpPr>
      <dsp:spPr>
        <a:xfrm>
          <a:off x="392963" y="866408"/>
          <a:ext cx="577851" cy="57785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886718E-5752-4E41-8880-5C055A9D9288}">
      <dsp:nvSpPr>
        <dsp:cNvPr id="0" name=""/>
        <dsp:cNvSpPr/>
      </dsp:nvSpPr>
      <dsp:spPr>
        <a:xfrm>
          <a:off x="783558" y="1617393"/>
          <a:ext cx="4712654" cy="46228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l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66936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kern="1200" dirty="0">
              <a:latin typeface="Arial" panose="020B0604020202020204" pitchFamily="34" charset="0"/>
              <a:cs typeface="Arial" panose="020B0604020202020204" pitchFamily="34" charset="0"/>
            </a:rPr>
            <a:t>Desempenho Enade</a:t>
          </a:r>
        </a:p>
      </dsp:txBody>
      <dsp:txXfrm>
        <a:off x="783558" y="1617393"/>
        <a:ext cx="4712654" cy="462281"/>
      </dsp:txXfrm>
    </dsp:sp>
    <dsp:sp modelId="{0EAA2C9F-E0CF-4FD4-A6D9-EE0E706AECA8}">
      <dsp:nvSpPr>
        <dsp:cNvPr id="0" name=""/>
        <dsp:cNvSpPr/>
      </dsp:nvSpPr>
      <dsp:spPr>
        <a:xfrm>
          <a:off x="494632" y="1559608"/>
          <a:ext cx="577851" cy="57785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0251702-3188-496F-90C7-1B694C814A9B}">
      <dsp:nvSpPr>
        <dsp:cNvPr id="0" name=""/>
        <dsp:cNvSpPr/>
      </dsp:nvSpPr>
      <dsp:spPr>
        <a:xfrm>
          <a:off x="681888" y="2310594"/>
          <a:ext cx="4814323" cy="46228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l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66936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kern="1200" dirty="0">
              <a:latin typeface="Arial" panose="020B0604020202020204" pitchFamily="34" charset="0"/>
              <a:cs typeface="Arial" panose="020B0604020202020204" pitchFamily="34" charset="0"/>
            </a:rPr>
            <a:t>Relação Aluno-Professor (RAP)</a:t>
          </a:r>
        </a:p>
      </dsp:txBody>
      <dsp:txXfrm>
        <a:off x="681888" y="2310594"/>
        <a:ext cx="4814323" cy="462281"/>
      </dsp:txXfrm>
    </dsp:sp>
    <dsp:sp modelId="{D39DFE3E-0148-4EC3-A5CB-782853AB5386}">
      <dsp:nvSpPr>
        <dsp:cNvPr id="0" name=""/>
        <dsp:cNvSpPr/>
      </dsp:nvSpPr>
      <dsp:spPr>
        <a:xfrm>
          <a:off x="392963" y="2252808"/>
          <a:ext cx="577851" cy="57785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35613A5-2C47-4781-8F9E-3B3DD77EC00B}">
      <dsp:nvSpPr>
        <dsp:cNvPr id="0" name=""/>
        <dsp:cNvSpPr/>
      </dsp:nvSpPr>
      <dsp:spPr>
        <a:xfrm>
          <a:off x="350631" y="3003794"/>
          <a:ext cx="5145581" cy="46228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l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66936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kern="1200" dirty="0">
              <a:latin typeface="Arial" panose="020B0604020202020204" pitchFamily="34" charset="0"/>
              <a:cs typeface="Arial" panose="020B0604020202020204" pitchFamily="34" charset="0"/>
            </a:rPr>
            <a:t>Conclusão Ciclo</a:t>
          </a:r>
        </a:p>
      </dsp:txBody>
      <dsp:txXfrm>
        <a:off x="350631" y="3003794"/>
        <a:ext cx="5145581" cy="462281"/>
      </dsp:txXfrm>
    </dsp:sp>
    <dsp:sp modelId="{B32D8A20-7117-453B-9222-D8FA2AF80295}">
      <dsp:nvSpPr>
        <dsp:cNvPr id="0" name=""/>
        <dsp:cNvSpPr/>
      </dsp:nvSpPr>
      <dsp:spPr>
        <a:xfrm>
          <a:off x="61705" y="2946009"/>
          <a:ext cx="577851" cy="57785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AE3DA1-D15B-4597-A44E-12ECEA5B16B9}">
      <dsp:nvSpPr>
        <dsp:cNvPr id="0" name=""/>
        <dsp:cNvSpPr/>
      </dsp:nvSpPr>
      <dsp:spPr>
        <a:xfrm>
          <a:off x="-1215798" y="-206945"/>
          <a:ext cx="1585668" cy="1585668"/>
        </a:xfrm>
        <a:prstGeom prst="blockArc">
          <a:avLst>
            <a:gd name="adj1" fmla="val 18900000"/>
            <a:gd name="adj2" fmla="val 2700000"/>
            <a:gd name="adj3" fmla="val 1362"/>
          </a:avLst>
        </a:prstGeom>
        <a:noFill/>
        <a:ln w="254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4868C94-69BF-4EDB-8318-AD9EDE0C4EA8}">
      <dsp:nvSpPr>
        <dsp:cNvPr id="0" name=""/>
        <dsp:cNvSpPr/>
      </dsp:nvSpPr>
      <dsp:spPr>
        <a:xfrm>
          <a:off x="358473" y="299109"/>
          <a:ext cx="4394054" cy="57355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l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65049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kern="1200" dirty="0">
              <a:latin typeface="Arial" panose="020B0604020202020204" pitchFamily="34" charset="0"/>
              <a:cs typeface="Arial" panose="020B0604020202020204" pitchFamily="34" charset="0"/>
            </a:rPr>
            <a:t>Taxa de produção científica</a:t>
          </a:r>
        </a:p>
      </dsp:txBody>
      <dsp:txXfrm>
        <a:off x="358473" y="299109"/>
        <a:ext cx="4394054" cy="573557"/>
      </dsp:txXfrm>
    </dsp:sp>
    <dsp:sp modelId="{9A3E3800-53BE-493B-AC9D-B6DF9392548F}">
      <dsp:nvSpPr>
        <dsp:cNvPr id="0" name=""/>
        <dsp:cNvSpPr/>
      </dsp:nvSpPr>
      <dsp:spPr>
        <a:xfrm>
          <a:off x="0" y="227415"/>
          <a:ext cx="716946" cy="71694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AE3DA1-D15B-4597-A44E-12ECEA5B16B9}">
      <dsp:nvSpPr>
        <dsp:cNvPr id="0" name=""/>
        <dsp:cNvSpPr/>
      </dsp:nvSpPr>
      <dsp:spPr>
        <a:xfrm>
          <a:off x="-1784220" y="-278365"/>
          <a:ext cx="2143741" cy="2143741"/>
        </a:xfrm>
        <a:prstGeom prst="blockArc">
          <a:avLst>
            <a:gd name="adj1" fmla="val 18900000"/>
            <a:gd name="adj2" fmla="val 2700000"/>
            <a:gd name="adj3" fmla="val 1008"/>
          </a:avLst>
        </a:prstGeom>
        <a:noFill/>
        <a:ln w="254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4868C94-69BF-4EDB-8318-AD9EDE0C4EA8}">
      <dsp:nvSpPr>
        <dsp:cNvPr id="0" name=""/>
        <dsp:cNvSpPr/>
      </dsp:nvSpPr>
      <dsp:spPr>
        <a:xfrm>
          <a:off x="291732" y="226720"/>
          <a:ext cx="4452424" cy="45337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l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59868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kern="1200" dirty="0">
              <a:latin typeface="Arial" panose="020B0604020202020204" pitchFamily="34" charset="0"/>
              <a:cs typeface="Arial" panose="020B0604020202020204" pitchFamily="34" charset="0"/>
            </a:rPr>
            <a:t>Depósitos de propriedade intelectual</a:t>
          </a:r>
        </a:p>
      </dsp:txBody>
      <dsp:txXfrm>
        <a:off x="291732" y="226720"/>
        <a:ext cx="4452424" cy="453377"/>
      </dsp:txXfrm>
    </dsp:sp>
    <dsp:sp modelId="{9A3E3800-53BE-493B-AC9D-B6DF9392548F}">
      <dsp:nvSpPr>
        <dsp:cNvPr id="0" name=""/>
        <dsp:cNvSpPr/>
      </dsp:nvSpPr>
      <dsp:spPr>
        <a:xfrm>
          <a:off x="8371" y="170048"/>
          <a:ext cx="566721" cy="56672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A3BD978-0CA3-41EF-99DB-62D50A9E3DBD}">
      <dsp:nvSpPr>
        <dsp:cNvPr id="0" name=""/>
        <dsp:cNvSpPr/>
      </dsp:nvSpPr>
      <dsp:spPr>
        <a:xfrm>
          <a:off x="291732" y="906912"/>
          <a:ext cx="4452424" cy="45337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l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59868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kern="1200" dirty="0">
              <a:latin typeface="Arial" panose="020B0604020202020204" pitchFamily="34" charset="0"/>
              <a:cs typeface="Arial" panose="020B0604020202020204" pitchFamily="34" charset="0"/>
            </a:rPr>
            <a:t>Volume de recursos captados em projetos de P&amp;D</a:t>
          </a:r>
        </a:p>
      </dsp:txBody>
      <dsp:txXfrm>
        <a:off x="291732" y="906912"/>
        <a:ext cx="4452424" cy="453377"/>
      </dsp:txXfrm>
    </dsp:sp>
    <dsp:sp modelId="{4EF45B90-090F-4E09-AB04-DC5B7B5F4C57}">
      <dsp:nvSpPr>
        <dsp:cNvPr id="0" name=""/>
        <dsp:cNvSpPr/>
      </dsp:nvSpPr>
      <dsp:spPr>
        <a:xfrm>
          <a:off x="8371" y="850240"/>
          <a:ext cx="566721" cy="56672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AE3DA1-D15B-4597-A44E-12ECEA5B16B9}">
      <dsp:nvSpPr>
        <dsp:cNvPr id="0" name=""/>
        <dsp:cNvSpPr/>
      </dsp:nvSpPr>
      <dsp:spPr>
        <a:xfrm>
          <a:off x="-3427517" y="-527020"/>
          <a:ext cx="4086720" cy="4086720"/>
        </a:xfrm>
        <a:prstGeom prst="blockArc">
          <a:avLst>
            <a:gd name="adj1" fmla="val 18900000"/>
            <a:gd name="adj2" fmla="val 2700000"/>
            <a:gd name="adj3" fmla="val 529"/>
          </a:avLst>
        </a:prstGeom>
        <a:noFill/>
        <a:ln w="254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4868C94-69BF-4EDB-8318-AD9EDE0C4EA8}">
      <dsp:nvSpPr>
        <dsp:cNvPr id="0" name=""/>
        <dsp:cNvSpPr/>
      </dsp:nvSpPr>
      <dsp:spPr>
        <a:xfrm>
          <a:off x="345645" y="233152"/>
          <a:ext cx="4367984" cy="46654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l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70322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kern="1200" dirty="0"/>
            <a:t>Índice de titulação do corpo docente</a:t>
          </a:r>
          <a:endParaRPr lang="pt-BR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45645" y="233152"/>
        <a:ext cx="4367984" cy="466547"/>
      </dsp:txXfrm>
    </dsp:sp>
    <dsp:sp modelId="{9A3E3800-53BE-493B-AC9D-B6DF9392548F}">
      <dsp:nvSpPr>
        <dsp:cNvPr id="0" name=""/>
        <dsp:cNvSpPr/>
      </dsp:nvSpPr>
      <dsp:spPr>
        <a:xfrm>
          <a:off x="54053" y="174833"/>
          <a:ext cx="583184" cy="58318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0A0576C-98D2-4778-8834-B27005DD494B}">
      <dsp:nvSpPr>
        <dsp:cNvPr id="0" name=""/>
        <dsp:cNvSpPr/>
      </dsp:nvSpPr>
      <dsp:spPr>
        <a:xfrm>
          <a:off x="613128" y="933094"/>
          <a:ext cx="4100502" cy="46654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l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70322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kern="1200" dirty="0"/>
            <a:t>Índice de titulação </a:t>
          </a:r>
          <a:r>
            <a:rPr lang="pt-BR" sz="1800" kern="1200" dirty="0" err="1"/>
            <a:t>TAEs</a:t>
          </a:r>
          <a:endParaRPr lang="pt-BR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13128" y="933094"/>
        <a:ext cx="4100502" cy="466547"/>
      </dsp:txXfrm>
    </dsp:sp>
    <dsp:sp modelId="{E1995C0C-6D84-429D-AB56-201F720B5026}">
      <dsp:nvSpPr>
        <dsp:cNvPr id="0" name=""/>
        <dsp:cNvSpPr/>
      </dsp:nvSpPr>
      <dsp:spPr>
        <a:xfrm>
          <a:off x="321535" y="874776"/>
          <a:ext cx="583184" cy="58318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888C608-1B66-4B7D-9A13-AF30EE40B564}">
      <dsp:nvSpPr>
        <dsp:cNvPr id="0" name=""/>
        <dsp:cNvSpPr/>
      </dsp:nvSpPr>
      <dsp:spPr>
        <a:xfrm>
          <a:off x="613128" y="1633036"/>
          <a:ext cx="4100502" cy="46654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l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70322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kern="1200" dirty="0"/>
            <a:t>Taxa de conclusão lato sensu</a:t>
          </a:r>
          <a:endParaRPr lang="pt-BR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13128" y="1633036"/>
        <a:ext cx="4100502" cy="466547"/>
      </dsp:txXfrm>
    </dsp:sp>
    <dsp:sp modelId="{D254ACF3-D68D-4B6E-B83D-8CC231B74A0A}">
      <dsp:nvSpPr>
        <dsp:cNvPr id="0" name=""/>
        <dsp:cNvSpPr/>
      </dsp:nvSpPr>
      <dsp:spPr>
        <a:xfrm>
          <a:off x="321535" y="1574718"/>
          <a:ext cx="583184" cy="58318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9C425BF-E5A8-4AC2-A466-9AB4D8ADB52C}">
      <dsp:nvSpPr>
        <dsp:cNvPr id="0" name=""/>
        <dsp:cNvSpPr/>
      </dsp:nvSpPr>
      <dsp:spPr>
        <a:xfrm>
          <a:off x="345645" y="2332979"/>
          <a:ext cx="4367984" cy="46654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l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70322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kern="1200" dirty="0"/>
            <a:t>Taxa de conclusão stricto sensu</a:t>
          </a:r>
          <a:endParaRPr lang="pt-BR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45645" y="2332979"/>
        <a:ext cx="4367984" cy="466547"/>
      </dsp:txXfrm>
    </dsp:sp>
    <dsp:sp modelId="{D0120A21-9BE8-460B-965F-D95D29ADF9C9}">
      <dsp:nvSpPr>
        <dsp:cNvPr id="0" name=""/>
        <dsp:cNvSpPr/>
      </dsp:nvSpPr>
      <dsp:spPr>
        <a:xfrm>
          <a:off x="54053" y="2274660"/>
          <a:ext cx="583184" cy="58318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AE3DA1-D15B-4597-A44E-12ECEA5B16B9}">
      <dsp:nvSpPr>
        <dsp:cNvPr id="0" name=""/>
        <dsp:cNvSpPr/>
      </dsp:nvSpPr>
      <dsp:spPr>
        <a:xfrm>
          <a:off x="-4391642" y="-673593"/>
          <a:ext cx="5232031" cy="5232031"/>
        </a:xfrm>
        <a:prstGeom prst="blockArc">
          <a:avLst>
            <a:gd name="adj1" fmla="val 18900000"/>
            <a:gd name="adj2" fmla="val 2700000"/>
            <a:gd name="adj3" fmla="val 413"/>
          </a:avLst>
        </a:prstGeom>
        <a:noFill/>
        <a:ln w="254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EAC60A-85E2-4B11-9A2A-755278A50BAC}">
      <dsp:nvSpPr>
        <dsp:cNvPr id="0" name=""/>
        <dsp:cNvSpPr/>
      </dsp:nvSpPr>
      <dsp:spPr>
        <a:xfrm>
          <a:off x="367983" y="242725"/>
          <a:ext cx="5125263" cy="48576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l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85573" tIns="40640" rIns="40640" bIns="4064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kern="1200" dirty="0">
              <a:latin typeface="Arial" panose="020B0604020202020204" pitchFamily="34" charset="0"/>
              <a:cs typeface="Arial" panose="020B0604020202020204" pitchFamily="34" charset="0"/>
            </a:rPr>
            <a:t>Total de parcerias firmadas</a:t>
          </a:r>
        </a:p>
      </dsp:txBody>
      <dsp:txXfrm>
        <a:off x="367983" y="242725"/>
        <a:ext cx="5125263" cy="485761"/>
      </dsp:txXfrm>
    </dsp:sp>
    <dsp:sp modelId="{5F2346A7-10E7-4FD2-A30B-DA14F709A084}">
      <dsp:nvSpPr>
        <dsp:cNvPr id="0" name=""/>
        <dsp:cNvSpPr/>
      </dsp:nvSpPr>
      <dsp:spPr>
        <a:xfrm>
          <a:off x="64382" y="182004"/>
          <a:ext cx="607201" cy="60720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1BD08C0-D5E5-43D0-8FF6-A0A752A8D906}">
      <dsp:nvSpPr>
        <dsp:cNvPr id="0" name=""/>
        <dsp:cNvSpPr/>
      </dsp:nvSpPr>
      <dsp:spPr>
        <a:xfrm>
          <a:off x="716065" y="971133"/>
          <a:ext cx="4777181" cy="48576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l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85573" tIns="35560" rIns="35560" bIns="3556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400" kern="1200" dirty="0">
              <a:latin typeface="Arial" panose="020B0604020202020204" pitchFamily="34" charset="0"/>
              <a:cs typeface="Arial" panose="020B0604020202020204" pitchFamily="34" charset="0"/>
            </a:rPr>
            <a:t>Índice de participação de servidores na Extensão</a:t>
          </a:r>
        </a:p>
      </dsp:txBody>
      <dsp:txXfrm>
        <a:off x="716065" y="971133"/>
        <a:ext cx="4777181" cy="485761"/>
      </dsp:txXfrm>
    </dsp:sp>
    <dsp:sp modelId="{235C5AE6-5A38-4707-984A-72810A98D379}">
      <dsp:nvSpPr>
        <dsp:cNvPr id="0" name=""/>
        <dsp:cNvSpPr/>
      </dsp:nvSpPr>
      <dsp:spPr>
        <a:xfrm>
          <a:off x="412464" y="910413"/>
          <a:ext cx="607201" cy="60720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B4864A7-0620-4858-BE55-B7B47DD800FB}">
      <dsp:nvSpPr>
        <dsp:cNvPr id="0" name=""/>
        <dsp:cNvSpPr/>
      </dsp:nvSpPr>
      <dsp:spPr>
        <a:xfrm>
          <a:off x="822898" y="1699541"/>
          <a:ext cx="4670348" cy="48576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l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85573" tIns="38100" rIns="38100" bIns="3810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500" kern="1200" dirty="0">
              <a:latin typeface="Arial" panose="020B0604020202020204" pitchFamily="34" charset="0"/>
              <a:cs typeface="Arial" panose="020B0604020202020204" pitchFamily="34" charset="0"/>
            </a:rPr>
            <a:t>Índice de participação de discentes na Extensão</a:t>
          </a:r>
        </a:p>
      </dsp:txBody>
      <dsp:txXfrm>
        <a:off x="822898" y="1699541"/>
        <a:ext cx="4670348" cy="485761"/>
      </dsp:txXfrm>
    </dsp:sp>
    <dsp:sp modelId="{79D776D8-82A1-4D49-9F78-052F508E8C91}">
      <dsp:nvSpPr>
        <dsp:cNvPr id="0" name=""/>
        <dsp:cNvSpPr/>
      </dsp:nvSpPr>
      <dsp:spPr>
        <a:xfrm>
          <a:off x="519297" y="1638821"/>
          <a:ext cx="607201" cy="60720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EE8F68C-3CAA-4B3E-AC9A-98A11A59A4BF}">
      <dsp:nvSpPr>
        <dsp:cNvPr id="0" name=""/>
        <dsp:cNvSpPr/>
      </dsp:nvSpPr>
      <dsp:spPr>
        <a:xfrm>
          <a:off x="716065" y="2427950"/>
          <a:ext cx="4777181" cy="48576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l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85573" tIns="38100" rIns="38100" bIns="3810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500" kern="1200" dirty="0">
              <a:latin typeface="Arial" panose="020B0604020202020204" pitchFamily="34" charset="0"/>
              <a:cs typeface="Arial" panose="020B0604020202020204" pitchFamily="34" charset="0"/>
            </a:rPr>
            <a:t>Taxa de alcance das ações de extensão</a:t>
          </a:r>
        </a:p>
      </dsp:txBody>
      <dsp:txXfrm>
        <a:off x="716065" y="2427950"/>
        <a:ext cx="4777181" cy="485761"/>
      </dsp:txXfrm>
    </dsp:sp>
    <dsp:sp modelId="{68A866C1-798F-4883-90C4-3A68A32B36FC}">
      <dsp:nvSpPr>
        <dsp:cNvPr id="0" name=""/>
        <dsp:cNvSpPr/>
      </dsp:nvSpPr>
      <dsp:spPr>
        <a:xfrm>
          <a:off x="412464" y="2367230"/>
          <a:ext cx="607201" cy="60720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D46AA7F-B3C8-4227-9C65-A12E9C1AFB35}">
      <dsp:nvSpPr>
        <dsp:cNvPr id="0" name=""/>
        <dsp:cNvSpPr/>
      </dsp:nvSpPr>
      <dsp:spPr>
        <a:xfrm>
          <a:off x="367983" y="3156358"/>
          <a:ext cx="5125263" cy="48576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l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85573" tIns="38100" rIns="38100" bIns="3810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500" kern="1200" dirty="0">
              <a:latin typeface="Arial" panose="020B0604020202020204" pitchFamily="34" charset="0"/>
              <a:cs typeface="Arial" panose="020B0604020202020204" pitchFamily="34" charset="0"/>
            </a:rPr>
            <a:t>Taxa de discentes matriculados em estágio curricular obrigatório</a:t>
          </a:r>
        </a:p>
      </dsp:txBody>
      <dsp:txXfrm>
        <a:off x="367983" y="3156358"/>
        <a:ext cx="5125263" cy="485761"/>
      </dsp:txXfrm>
    </dsp:sp>
    <dsp:sp modelId="{2729FC58-1BA9-4C0A-BFF5-810AE40C4B76}">
      <dsp:nvSpPr>
        <dsp:cNvPr id="0" name=""/>
        <dsp:cNvSpPr/>
      </dsp:nvSpPr>
      <dsp:spPr>
        <a:xfrm>
          <a:off x="64382" y="3095638"/>
          <a:ext cx="607201" cy="60720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AE3DA1-D15B-4597-A44E-12ECEA5B16B9}">
      <dsp:nvSpPr>
        <dsp:cNvPr id="0" name=""/>
        <dsp:cNvSpPr/>
      </dsp:nvSpPr>
      <dsp:spPr>
        <a:xfrm>
          <a:off x="-1628720" y="-275494"/>
          <a:ext cx="2121307" cy="2121307"/>
        </a:xfrm>
        <a:prstGeom prst="blockArc">
          <a:avLst>
            <a:gd name="adj1" fmla="val 18900000"/>
            <a:gd name="adj2" fmla="val 2700000"/>
            <a:gd name="adj3" fmla="val 1018"/>
          </a:avLst>
        </a:prstGeom>
        <a:noFill/>
        <a:ln w="254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4868C94-69BF-4EDB-8318-AD9EDE0C4EA8}">
      <dsp:nvSpPr>
        <dsp:cNvPr id="0" name=""/>
        <dsp:cNvSpPr/>
      </dsp:nvSpPr>
      <dsp:spPr>
        <a:xfrm>
          <a:off x="478603" y="402276"/>
          <a:ext cx="4928171" cy="76576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l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23220" tIns="40640" rIns="40640" bIns="4064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kern="1200" dirty="0">
              <a:latin typeface="Arial" panose="020B0604020202020204" pitchFamily="34" charset="0"/>
              <a:cs typeface="Arial" panose="020B0604020202020204" pitchFamily="34" charset="0"/>
            </a:rPr>
            <a:t>Índice de ações de extensão realizadas na área de acessibilidade e diversidade étnica e racial</a:t>
          </a:r>
        </a:p>
      </dsp:txBody>
      <dsp:txXfrm>
        <a:off x="478603" y="402276"/>
        <a:ext cx="4928171" cy="765765"/>
      </dsp:txXfrm>
    </dsp:sp>
    <dsp:sp modelId="{9A3E3800-53BE-493B-AC9D-B6DF9392548F}">
      <dsp:nvSpPr>
        <dsp:cNvPr id="0" name=""/>
        <dsp:cNvSpPr/>
      </dsp:nvSpPr>
      <dsp:spPr>
        <a:xfrm>
          <a:off x="0" y="306555"/>
          <a:ext cx="957206" cy="95720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AE3DA1-D15B-4597-A44E-12ECEA5B16B9}">
      <dsp:nvSpPr>
        <dsp:cNvPr id="0" name=""/>
        <dsp:cNvSpPr/>
      </dsp:nvSpPr>
      <dsp:spPr>
        <a:xfrm>
          <a:off x="-1858233" y="-289723"/>
          <a:ext cx="2232488" cy="2232488"/>
        </a:xfrm>
        <a:prstGeom prst="blockArc">
          <a:avLst>
            <a:gd name="adj1" fmla="val 18900000"/>
            <a:gd name="adj2" fmla="val 2700000"/>
            <a:gd name="adj3" fmla="val 968"/>
          </a:avLst>
        </a:prstGeom>
        <a:noFill/>
        <a:ln w="254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4868C94-69BF-4EDB-8318-AD9EDE0C4EA8}">
      <dsp:nvSpPr>
        <dsp:cNvPr id="0" name=""/>
        <dsp:cNvSpPr/>
      </dsp:nvSpPr>
      <dsp:spPr>
        <a:xfrm>
          <a:off x="303870" y="236153"/>
          <a:ext cx="4439937" cy="47224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l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74841" tIns="40640" rIns="40640" bIns="4064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kern="1200" dirty="0">
              <a:latin typeface="Arial" panose="020B0604020202020204" pitchFamily="34" charset="0"/>
              <a:cs typeface="Arial" panose="020B0604020202020204" pitchFamily="34" charset="0"/>
            </a:rPr>
            <a:t>Taxa de ações de extensão na temática de empreendedorismo</a:t>
          </a:r>
        </a:p>
      </dsp:txBody>
      <dsp:txXfrm>
        <a:off x="303870" y="236153"/>
        <a:ext cx="4439937" cy="472241"/>
      </dsp:txXfrm>
    </dsp:sp>
    <dsp:sp modelId="{9A3E3800-53BE-493B-AC9D-B6DF9392548F}">
      <dsp:nvSpPr>
        <dsp:cNvPr id="0" name=""/>
        <dsp:cNvSpPr/>
      </dsp:nvSpPr>
      <dsp:spPr>
        <a:xfrm>
          <a:off x="8719" y="177123"/>
          <a:ext cx="590301" cy="59030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E63CD86-5C79-48EB-A025-F5FEF5CBF040}">
      <dsp:nvSpPr>
        <dsp:cNvPr id="0" name=""/>
        <dsp:cNvSpPr/>
      </dsp:nvSpPr>
      <dsp:spPr>
        <a:xfrm>
          <a:off x="303870" y="944647"/>
          <a:ext cx="4439937" cy="47224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l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74841" tIns="40640" rIns="40640" bIns="4064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kern="1200" dirty="0">
              <a:latin typeface="Arial" panose="020B0604020202020204" pitchFamily="34" charset="0"/>
              <a:cs typeface="Arial" panose="020B0604020202020204" pitchFamily="34" charset="0"/>
            </a:rPr>
            <a:t>Taxa de alunos envolvidos nas ações de empreendedorismo</a:t>
          </a:r>
        </a:p>
      </dsp:txBody>
      <dsp:txXfrm>
        <a:off x="303870" y="944647"/>
        <a:ext cx="4439937" cy="472241"/>
      </dsp:txXfrm>
    </dsp:sp>
    <dsp:sp modelId="{7A932711-0BDD-48E9-8F52-9413E3EACC8E}">
      <dsp:nvSpPr>
        <dsp:cNvPr id="0" name=""/>
        <dsp:cNvSpPr/>
      </dsp:nvSpPr>
      <dsp:spPr>
        <a:xfrm>
          <a:off x="8719" y="885617"/>
          <a:ext cx="590301" cy="59030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C5D6C449-FEA7-42CD-8215-A53E98E32877}" type="datetimeFigureOut">
              <a:rPr lang="pt-BR"/>
              <a:pPr>
                <a:defRPr/>
              </a:pPr>
              <a:t>29/04/2022</a:t>
            </a:fld>
            <a:endParaRPr lang="pt-BR"/>
          </a:p>
        </p:txBody>
      </p:sp>
      <p:sp>
        <p:nvSpPr>
          <p:cNvPr id="890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890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CC6C0E6A-1DF1-4AF0-8EDC-7FBB7BA4DFE7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165842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904210A-7E5F-4A23-BEFC-FCF0305E61A4}" type="datetimeFigureOut">
              <a:rPr lang="pt-BR"/>
              <a:pPr>
                <a:defRPr/>
              </a:pPr>
              <a:t>29/04/2022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BR" noProof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noProof="0" dirty="0"/>
              <a:t>Clique para editar os estilos do texto mestre</a:t>
            </a:r>
          </a:p>
          <a:p>
            <a:pPr lvl="1"/>
            <a:r>
              <a:rPr lang="pt-BR" noProof="0" dirty="0"/>
              <a:t>Segundo nível</a:t>
            </a:r>
          </a:p>
          <a:p>
            <a:pPr lvl="2"/>
            <a:r>
              <a:rPr lang="pt-BR" noProof="0" dirty="0"/>
              <a:t>Terceiro nível</a:t>
            </a:r>
          </a:p>
          <a:p>
            <a:pPr lvl="3"/>
            <a:r>
              <a:rPr lang="pt-BR" noProof="0" dirty="0"/>
              <a:t>Quarto nível</a:t>
            </a:r>
          </a:p>
          <a:p>
            <a:pPr lvl="4"/>
            <a:r>
              <a:rPr lang="pt-BR" noProof="0" dirty="0"/>
              <a:t>Quinto nível</a:t>
            </a: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4197B6B-5CFD-4C63-9385-7A7C23D91B09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648714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sz="1200" dirty="0">
                <a:effectLst/>
                <a:latin typeface="Microsoft Sans Serif" panose="020B0604020202020204" pitchFamily="34" charset="0"/>
                <a:ea typeface="Microsoft Sans Serif" panose="020B0604020202020204" pitchFamily="34" charset="0"/>
                <a:cs typeface="Times New Roman" panose="02020603050405020304" pitchFamily="18" charset="0"/>
              </a:rPr>
              <a:t>Como o relatório de gestão foi previamente disponibilizado para a análise dos conselheiros e devido a extens</a:t>
            </a:r>
            <a:r>
              <a:rPr lang="pt-BR" sz="12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Times New Roman" panose="02020603050405020304" pitchFamily="18" charset="0"/>
              </a:rPr>
              <a:t>ão do relatório, optou-se para nesta apresentação citar os conteúdos que constam em cada capítulo, dando destaque aos resultados alcançados na área finalística da instituição, evidenciados no capítulo 4.</a:t>
            </a:r>
            <a:endParaRPr lang="pt-BR" sz="1600" dirty="0"/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4197B6B-5CFD-4C63-9385-7A7C23D91B09}" type="slidenum">
              <a:rPr lang="pt-BR" smtClean="0"/>
              <a:pPr>
                <a:defRPr/>
              </a:pPr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616216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Optamos por destacar nesta apresentação apenas alguns dos resultados das áreas fins da instituição.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4197B6B-5CFD-4C63-9385-7A7C23D91B09}" type="slidenum">
              <a:rPr lang="pt-BR" smtClean="0"/>
              <a:pPr>
                <a:defRPr/>
              </a:pPr>
              <a:t>18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850949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dirty="0"/>
              <a:t>Evidenciação da situação e do desempenho financeiro, orçamentário e patrimonial da gestão no exercício, por meio de demonstrações resumidas de valores relevantes extraídos das demonstrações financeiras e das notas explicativas.</a:t>
            </a:r>
            <a:br>
              <a:rPr lang="pt-BR" dirty="0"/>
            </a:br>
            <a:r>
              <a:rPr lang="pt-BR" sz="1800" dirty="0">
                <a:effectLst/>
                <a:latin typeface="Microsoft Sans Serif" panose="020B0604020202020204" pitchFamily="34" charset="0"/>
                <a:ea typeface="Microsoft Sans Serif" panose="020B0604020202020204" pitchFamily="34" charset="0"/>
                <a:cs typeface="Times New Roman" panose="02020603050405020304" pitchFamily="18" charset="0"/>
              </a:rPr>
              <a:t>O Balanço Orçamentário demonstra as receitas e as despesas previstas em confronto com as realizadas. As receitas são detalhadas por categoria econômica e origem, especificando a previsão inicial, a previsão atualizada para o exercício, a receita realizada e o saldo, que corresponde ao excesso ou insuficiência de arrecadação. Por sua vez, as despesas são detalhadas por categoria econômica e grupo de natureza da despesa, discriminando a dotação inicial, a dotação atualizada para o exercício, as despesas empenhadas, as despesas liquidadas, as despesas pagas e o saldo da dotação. </a:t>
            </a:r>
          </a:p>
          <a:p>
            <a:endParaRPr lang="pt-BR" dirty="0"/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4197B6B-5CFD-4C63-9385-7A7C23D91B09}" type="slidenum">
              <a:rPr lang="pt-BR" smtClean="0"/>
              <a:pPr>
                <a:defRPr/>
              </a:pPr>
              <a:t>20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709960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Optamos por destacar nesta apresentação apenas alguns dos resultados das áreas fins da instituição.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4197B6B-5CFD-4C63-9385-7A7C23D91B09}" type="slidenum">
              <a:rPr lang="pt-BR" smtClean="0"/>
              <a:pPr>
                <a:defRPr/>
              </a:pPr>
              <a:t>10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343506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Optamos por destacar nesta apresentação apenas alguns dos resultados das áreas fins da instituição.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4197B6B-5CFD-4C63-9385-7A7C23D91B09}" type="slidenum">
              <a:rPr lang="pt-BR" smtClean="0"/>
              <a:pPr>
                <a:defRPr/>
              </a:pPr>
              <a:t>11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122791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Optamos por destacar nesta apresentação apenas alguns dos resultados das áreas fins da instituição.  Os dados mostrados estão disponíveis por meio da plataforma Emnumeros.ifce.edu.br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4197B6B-5CFD-4C63-9385-7A7C23D91B09}" type="slidenum">
              <a:rPr lang="pt-BR" smtClean="0"/>
              <a:pPr>
                <a:defRPr/>
              </a:pPr>
              <a:t>12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688647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Optamos por destacar nesta apresentação apenas alguns dos resultados das áreas fins da instituição.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4197B6B-5CFD-4C63-9385-7A7C23D91B09}" type="slidenum">
              <a:rPr lang="pt-BR" smtClean="0"/>
              <a:pPr>
                <a:defRPr/>
              </a:pPr>
              <a:t>13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141293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Optamos por destacar nesta apresentação apenas alguns dos resultados das áreas fins da instituição.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4197B6B-5CFD-4C63-9385-7A7C23D91B09}" type="slidenum">
              <a:rPr lang="pt-BR" smtClean="0"/>
              <a:pPr>
                <a:defRPr/>
              </a:pPr>
              <a:t>14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429540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Optamos por destacar nesta apresentação apenas alguns dos resultados das áreas fins da instituição.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4197B6B-5CFD-4C63-9385-7A7C23D91B09}" type="slidenum">
              <a:rPr lang="pt-BR" smtClean="0"/>
              <a:pPr>
                <a:defRPr/>
              </a:pPr>
              <a:t>15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683539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Optamos por destacar nesta apresentação apenas alguns dos resultados das áreas fins da instituição.  Os dados mostrados estão disponíveis por meio da plataforma Emnumeros.ifce.edu.br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4197B6B-5CFD-4C63-9385-7A7C23D91B09}" type="slidenum">
              <a:rPr lang="pt-BR" smtClean="0"/>
              <a:pPr>
                <a:defRPr/>
              </a:pPr>
              <a:t>16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17436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Optamos por destacar nesta apresentação apenas alguns dos resultados das áreas fins da instituição.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4197B6B-5CFD-4C63-9385-7A7C23D91B09}" type="slidenum">
              <a:rPr lang="pt-BR" smtClean="0"/>
              <a:pPr>
                <a:defRPr/>
              </a:pPr>
              <a:t>17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537380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 userDrawn="1"/>
        </p:nvSpPr>
        <p:spPr>
          <a:xfrm>
            <a:off x="0" y="0"/>
            <a:ext cx="9144000" cy="607218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3" name="Forma livre 2"/>
          <p:cNvSpPr>
            <a:spLocks/>
          </p:cNvSpPr>
          <p:nvPr userDrawn="1"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4" name="Forma livre 3"/>
          <p:cNvSpPr>
            <a:spLocks/>
          </p:cNvSpPr>
          <p:nvPr userDrawn="1"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pic>
        <p:nvPicPr>
          <p:cNvPr id="5" name="Imagem 12" descr="LOGO HORIZ.COMPLETA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126" y="6237288"/>
            <a:ext cx="19446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5"/>
          <p:cNvSpPr/>
          <p:nvPr userDrawn="1"/>
        </p:nvSpPr>
        <p:spPr>
          <a:xfrm>
            <a:off x="0" y="0"/>
            <a:ext cx="9144000" cy="607218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7" name="Forma livre 6"/>
          <p:cNvSpPr>
            <a:spLocks/>
          </p:cNvSpPr>
          <p:nvPr userDrawn="1"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orma livre 7"/>
          <p:cNvSpPr>
            <a:spLocks/>
          </p:cNvSpPr>
          <p:nvPr userDrawn="1"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pic>
        <p:nvPicPr>
          <p:cNvPr id="3" name="Imagem 2" descr="Forma&#10;&#10;Descrição gerada automaticamente com confiança baixa">
            <a:extLst>
              <a:ext uri="{FF2B5EF4-FFF2-40B4-BE49-F238E27FC236}">
                <a16:creationId xmlns:a16="http://schemas.microsoft.com/office/drawing/2014/main" id="{89EBE30E-4E47-4372-834B-9B72D97780EF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5824556"/>
            <a:ext cx="1805701" cy="127685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 descr="Calculadora, caneta, bússola, dinheiro e um papel com gráficos impressos">
            <a:extLst>
              <a:ext uri="{FF2B5EF4-FFF2-40B4-BE49-F238E27FC236}">
                <a16:creationId xmlns:a16="http://schemas.microsoft.com/office/drawing/2014/main" id="{35BC57A1-07A0-4156-9B88-F8EDFA897E8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0653"/>
            <a:ext cx="9144000" cy="6143949"/>
          </a:xfrm>
          <a:prstGeom prst="rect">
            <a:avLst/>
          </a:prstGeom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CEFCE91D-C87C-49EF-A69C-315576D79512}"/>
              </a:ext>
            </a:extLst>
          </p:cNvPr>
          <p:cNvSpPr txBox="1"/>
          <p:nvPr/>
        </p:nvSpPr>
        <p:spPr>
          <a:xfrm>
            <a:off x="0" y="5247292"/>
            <a:ext cx="9144000" cy="86177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>
              <a:spcBef>
                <a:spcPts val="1800"/>
              </a:spcBef>
            </a:pPr>
            <a:r>
              <a:rPr lang="pt-BR" sz="3200" b="1" dirty="0"/>
              <a:t>RELATÓRIO DE GESTÃO</a:t>
            </a:r>
          </a:p>
          <a:p>
            <a:pPr>
              <a:spcAft>
                <a:spcPts val="1800"/>
              </a:spcAft>
            </a:pPr>
            <a:r>
              <a:rPr lang="pt-BR" dirty="0"/>
              <a:t>EXERCÍCIO 2021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D28DF47A-27EC-4FF9-9F6C-C30CAB6B10E1}"/>
              </a:ext>
            </a:extLst>
          </p:cNvPr>
          <p:cNvSpPr txBox="1"/>
          <p:nvPr/>
        </p:nvSpPr>
        <p:spPr>
          <a:xfrm>
            <a:off x="0" y="6093296"/>
            <a:ext cx="91839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/>
              <a:t>Apresentado ao Conselho Superior do IFCE em 29.04.2022</a:t>
            </a:r>
          </a:p>
        </p:txBody>
      </p:sp>
    </p:spTree>
    <p:extLst>
      <p:ext uri="{BB962C8B-B14F-4D97-AF65-F5344CB8AC3E}">
        <p14:creationId xmlns:p14="http://schemas.microsoft.com/office/powerpoint/2010/main" val="24108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6"/>
          <p:cNvSpPr txBox="1">
            <a:spLocks/>
          </p:cNvSpPr>
          <p:nvPr/>
        </p:nvSpPr>
        <p:spPr>
          <a:xfrm>
            <a:off x="35496" y="6021288"/>
            <a:ext cx="6912768" cy="746193"/>
          </a:xfrm>
          <a:prstGeom prst="rect">
            <a:avLst/>
          </a:prstGeom>
          <a:noFill/>
          <a:ln w="3175">
            <a:noFill/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pt-BR" sz="2000" dirty="0"/>
              <a:t>4. Resultados Alcançados </a:t>
            </a:r>
          </a:p>
          <a:p>
            <a:pPr>
              <a:defRPr/>
            </a:pPr>
            <a:r>
              <a:rPr lang="pt-BR" sz="2000" dirty="0">
                <a:solidFill>
                  <a:schemeClr val="accent6">
                    <a:lumMod val="50000"/>
                  </a:schemeClr>
                </a:solidFill>
              </a:rPr>
              <a:t>4.1.1 ÁREA: ENSINO</a:t>
            </a:r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FC0D5FA8-5AB2-4FC5-8D13-3F77AF48175E}"/>
              </a:ext>
            </a:extLst>
          </p:cNvPr>
          <p:cNvSpPr/>
          <p:nvPr/>
        </p:nvSpPr>
        <p:spPr>
          <a:xfrm>
            <a:off x="4788024" y="1484784"/>
            <a:ext cx="388843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endParaRPr lang="pt-BR" sz="1600" dirty="0">
              <a:effectLst/>
              <a:latin typeface="Arial" panose="020B0604020202020204" pitchFamily="34" charset="0"/>
              <a:ea typeface="Microsoft Sans Serif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0C2A2446-A6E5-43F6-92EE-E39D675BCAB4}"/>
              </a:ext>
            </a:extLst>
          </p:cNvPr>
          <p:cNvGraphicFramePr/>
          <p:nvPr/>
        </p:nvGraphicFramePr>
        <p:xfrm>
          <a:off x="3563888" y="1892171"/>
          <a:ext cx="4752528" cy="3168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CaixaDeTexto 7">
            <a:extLst>
              <a:ext uri="{FF2B5EF4-FFF2-40B4-BE49-F238E27FC236}">
                <a16:creationId xmlns:a16="http://schemas.microsoft.com/office/drawing/2014/main" id="{49CC1354-53C8-4093-8D0D-9C1651B06178}"/>
              </a:ext>
            </a:extLst>
          </p:cNvPr>
          <p:cNvSpPr txBox="1"/>
          <p:nvPr/>
        </p:nvSpPr>
        <p:spPr>
          <a:xfrm>
            <a:off x="438294" y="2876182"/>
            <a:ext cx="24514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800"/>
              </a:spcAft>
            </a:pPr>
            <a:r>
              <a:rPr lang="pt-BR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Tema 1:</a:t>
            </a:r>
            <a:r>
              <a:rPr lang="pt-BR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Ampliação das matrículas em cursos técnicos e licenciaturas</a:t>
            </a:r>
            <a:endParaRPr lang="pt-BR" sz="1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09340682-DBF1-4EA0-AF5E-17CECBFAAB9E}"/>
              </a:ext>
            </a:extLst>
          </p:cNvPr>
          <p:cNvSpPr txBox="1"/>
          <p:nvPr/>
        </p:nvSpPr>
        <p:spPr>
          <a:xfrm>
            <a:off x="4957186" y="1484784"/>
            <a:ext cx="3359230" cy="456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spcAft>
                <a:spcPts val="800"/>
              </a:spcAft>
            </a:pPr>
            <a:r>
              <a:rPr lang="pt-BR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Indicadores</a:t>
            </a:r>
            <a:endParaRPr lang="pt-BR" sz="18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FBE88221-178B-477A-B601-E38E82AFDE3A}"/>
              </a:ext>
            </a:extLst>
          </p:cNvPr>
          <p:cNvSpPr txBox="1"/>
          <p:nvPr/>
        </p:nvSpPr>
        <p:spPr>
          <a:xfrm>
            <a:off x="3707904" y="2330916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>
                <a:solidFill>
                  <a:schemeClr val="accent6">
                    <a:lumMod val="50000"/>
                  </a:schemeClr>
                </a:solidFill>
              </a:rPr>
              <a:t>20%</a:t>
            </a: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37999B7C-7C0D-4848-B75C-42352C3DEF44}"/>
              </a:ext>
            </a:extLst>
          </p:cNvPr>
          <p:cNvSpPr txBox="1"/>
          <p:nvPr/>
        </p:nvSpPr>
        <p:spPr>
          <a:xfrm>
            <a:off x="3833707" y="3291681"/>
            <a:ext cx="961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>
                <a:solidFill>
                  <a:schemeClr val="accent6">
                    <a:lumMod val="50000"/>
                  </a:schemeClr>
                </a:solidFill>
              </a:rPr>
              <a:t>46,8%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85D4AA6D-E33D-436C-862D-0A33D43D73DC}"/>
              </a:ext>
            </a:extLst>
          </p:cNvPr>
          <p:cNvSpPr txBox="1"/>
          <p:nvPr/>
        </p:nvSpPr>
        <p:spPr>
          <a:xfrm>
            <a:off x="3707904" y="4251518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>
                <a:solidFill>
                  <a:schemeClr val="accent6">
                    <a:lumMod val="50000"/>
                  </a:schemeClr>
                </a:solidFill>
              </a:rPr>
              <a:t>0,3%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6B92CB15-E525-42D9-AB3A-B97B63C9A5D3}"/>
              </a:ext>
            </a:extLst>
          </p:cNvPr>
          <p:cNvSpPr txBox="1"/>
          <p:nvPr/>
        </p:nvSpPr>
        <p:spPr>
          <a:xfrm>
            <a:off x="2918945" y="4251518"/>
            <a:ext cx="648071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10%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A7CBE569-4801-41D5-AF05-746FAF63E2FC}"/>
              </a:ext>
            </a:extLst>
          </p:cNvPr>
          <p:cNvSpPr txBox="1"/>
          <p:nvPr/>
        </p:nvSpPr>
        <p:spPr>
          <a:xfrm>
            <a:off x="3131841" y="3305128"/>
            <a:ext cx="648071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50%</a:t>
            </a: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2AEEBF51-9621-467F-BAE9-4A7406BE76CA}"/>
              </a:ext>
            </a:extLst>
          </p:cNvPr>
          <p:cNvSpPr txBox="1"/>
          <p:nvPr/>
        </p:nvSpPr>
        <p:spPr>
          <a:xfrm>
            <a:off x="2918946" y="2344363"/>
            <a:ext cx="648071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20%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61951D98-CB20-435C-827A-697951C321E8}"/>
              </a:ext>
            </a:extLst>
          </p:cNvPr>
          <p:cNvSpPr txBox="1"/>
          <p:nvPr/>
        </p:nvSpPr>
        <p:spPr>
          <a:xfrm>
            <a:off x="3570642" y="1729268"/>
            <a:ext cx="1584176" cy="375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spcAft>
                <a:spcPts val="800"/>
              </a:spcAft>
            </a:pPr>
            <a:r>
              <a:rPr lang="pt-BR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Resultado 2021</a:t>
            </a:r>
            <a:endParaRPr lang="pt-BR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B3DE1A62-90DB-45DE-8DFC-2C8CAF8ADE3C}"/>
              </a:ext>
            </a:extLst>
          </p:cNvPr>
          <p:cNvSpPr txBox="1"/>
          <p:nvPr/>
        </p:nvSpPr>
        <p:spPr>
          <a:xfrm>
            <a:off x="2053284" y="4617970"/>
            <a:ext cx="1584176" cy="375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spcAft>
                <a:spcPts val="800"/>
              </a:spcAft>
            </a:pPr>
            <a:r>
              <a:rPr lang="pt-BR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Meta 2023</a:t>
            </a:r>
            <a:endParaRPr lang="pt-BR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433CEA9C-8725-427D-84BA-B2EB38762404}"/>
              </a:ext>
            </a:extLst>
          </p:cNvPr>
          <p:cNvSpPr txBox="1"/>
          <p:nvPr/>
        </p:nvSpPr>
        <p:spPr>
          <a:xfrm>
            <a:off x="402290" y="762204"/>
            <a:ext cx="25234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>
                <a:solidFill>
                  <a:srgbClr val="C00000"/>
                </a:solidFill>
              </a:rPr>
              <a:t>Objetivo estratégico: </a:t>
            </a:r>
            <a:r>
              <a:rPr lang="pt-BR" dirty="0"/>
              <a:t>Atender aos percentuais previstos na Lei 11.892/2008.</a:t>
            </a:r>
          </a:p>
        </p:txBody>
      </p:sp>
    </p:spTree>
    <p:extLst>
      <p:ext uri="{BB962C8B-B14F-4D97-AF65-F5344CB8AC3E}">
        <p14:creationId xmlns:p14="http://schemas.microsoft.com/office/powerpoint/2010/main" val="8278739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6"/>
          <p:cNvSpPr txBox="1">
            <a:spLocks/>
          </p:cNvSpPr>
          <p:nvPr/>
        </p:nvSpPr>
        <p:spPr>
          <a:xfrm>
            <a:off x="35496" y="6021288"/>
            <a:ext cx="6912768" cy="746193"/>
          </a:xfrm>
          <a:prstGeom prst="rect">
            <a:avLst/>
          </a:prstGeom>
          <a:noFill/>
          <a:ln w="3175">
            <a:noFill/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pt-BR" sz="2000" dirty="0"/>
              <a:t>4. Resultados Alcançados </a:t>
            </a:r>
          </a:p>
          <a:p>
            <a:pPr>
              <a:defRPr/>
            </a:pPr>
            <a:r>
              <a:rPr lang="pt-BR" sz="2000" dirty="0">
                <a:solidFill>
                  <a:schemeClr val="accent6">
                    <a:lumMod val="50000"/>
                  </a:schemeClr>
                </a:solidFill>
              </a:rPr>
              <a:t>4.1.1 ÁREA: ENSINO</a:t>
            </a:r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FC0D5FA8-5AB2-4FC5-8D13-3F77AF48175E}"/>
              </a:ext>
            </a:extLst>
          </p:cNvPr>
          <p:cNvSpPr/>
          <p:nvPr/>
        </p:nvSpPr>
        <p:spPr>
          <a:xfrm>
            <a:off x="4788024" y="1484784"/>
            <a:ext cx="388843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endParaRPr lang="pt-BR" sz="1600" dirty="0">
              <a:effectLst/>
              <a:latin typeface="Arial" panose="020B0604020202020204" pitchFamily="34" charset="0"/>
              <a:ea typeface="Microsoft Sans Serif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0C2A2446-A6E5-43F6-92EE-E39D675BCAB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04114819"/>
              </p:ext>
            </p:extLst>
          </p:nvPr>
        </p:nvGraphicFramePr>
        <p:xfrm>
          <a:off x="3563888" y="1892171"/>
          <a:ext cx="4752528" cy="3168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CaixaDeTexto 7">
            <a:extLst>
              <a:ext uri="{FF2B5EF4-FFF2-40B4-BE49-F238E27FC236}">
                <a16:creationId xmlns:a16="http://schemas.microsoft.com/office/drawing/2014/main" id="{49CC1354-53C8-4093-8D0D-9C1651B06178}"/>
              </a:ext>
            </a:extLst>
          </p:cNvPr>
          <p:cNvSpPr txBox="1"/>
          <p:nvPr/>
        </p:nvSpPr>
        <p:spPr>
          <a:xfrm>
            <a:off x="402291" y="2974819"/>
            <a:ext cx="229750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BR"/>
            </a:defPPr>
            <a:lvl1pPr>
              <a:defRPr b="1"/>
            </a:lvl1pPr>
          </a:lstStyle>
          <a:p>
            <a:r>
              <a:rPr lang="pt-BR" b="0" dirty="0"/>
              <a:t>Tema 2: </a:t>
            </a:r>
            <a:r>
              <a:rPr lang="pt-BR" dirty="0"/>
              <a:t>Ampliação do número de estudantes egressos com êxito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09340682-DBF1-4EA0-AF5E-17CECBFAAB9E}"/>
              </a:ext>
            </a:extLst>
          </p:cNvPr>
          <p:cNvSpPr txBox="1"/>
          <p:nvPr/>
        </p:nvSpPr>
        <p:spPr>
          <a:xfrm>
            <a:off x="4957186" y="1663903"/>
            <a:ext cx="3359230" cy="456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spcAft>
                <a:spcPts val="800"/>
              </a:spcAft>
            </a:pPr>
            <a:r>
              <a:rPr lang="pt-BR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Indicadores</a:t>
            </a:r>
            <a:endParaRPr lang="pt-BR" sz="18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FBE88221-178B-477A-B601-E38E82AFDE3A}"/>
              </a:ext>
            </a:extLst>
          </p:cNvPr>
          <p:cNvSpPr txBox="1"/>
          <p:nvPr/>
        </p:nvSpPr>
        <p:spPr>
          <a:xfrm>
            <a:off x="3637460" y="2330916"/>
            <a:ext cx="8625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>
                <a:solidFill>
                  <a:schemeClr val="accent6">
                    <a:lumMod val="50000"/>
                  </a:schemeClr>
                </a:solidFill>
              </a:rPr>
              <a:t>56,8%</a:t>
            </a: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37999B7C-7C0D-4848-B75C-42352C3DEF44}"/>
              </a:ext>
            </a:extLst>
          </p:cNvPr>
          <p:cNvSpPr txBox="1"/>
          <p:nvPr/>
        </p:nvSpPr>
        <p:spPr>
          <a:xfrm>
            <a:off x="3833707" y="3291681"/>
            <a:ext cx="961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>
                <a:solidFill>
                  <a:schemeClr val="accent6">
                    <a:lumMod val="50000"/>
                  </a:schemeClr>
                </a:solidFill>
              </a:rPr>
              <a:t>31,2%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85D4AA6D-E33D-436C-862D-0A33D43D73DC}"/>
              </a:ext>
            </a:extLst>
          </p:cNvPr>
          <p:cNvSpPr txBox="1"/>
          <p:nvPr/>
        </p:nvSpPr>
        <p:spPr>
          <a:xfrm>
            <a:off x="3607551" y="4248638"/>
            <a:ext cx="8672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>
                <a:solidFill>
                  <a:schemeClr val="accent6">
                    <a:lumMod val="50000"/>
                  </a:schemeClr>
                </a:solidFill>
              </a:rPr>
              <a:t>79,2%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6B92CB15-E525-42D9-AB3A-B97B63C9A5D3}"/>
              </a:ext>
            </a:extLst>
          </p:cNvPr>
          <p:cNvSpPr txBox="1"/>
          <p:nvPr/>
        </p:nvSpPr>
        <p:spPr>
          <a:xfrm>
            <a:off x="2699793" y="4251518"/>
            <a:ext cx="867223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100%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A7CBE569-4801-41D5-AF05-746FAF63E2FC}"/>
              </a:ext>
            </a:extLst>
          </p:cNvPr>
          <p:cNvSpPr txBox="1"/>
          <p:nvPr/>
        </p:nvSpPr>
        <p:spPr>
          <a:xfrm>
            <a:off x="2699793" y="3305128"/>
            <a:ext cx="108012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Até 10%</a:t>
            </a: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2AEEBF51-9621-467F-BAE9-4A7406BE76CA}"/>
              </a:ext>
            </a:extLst>
          </p:cNvPr>
          <p:cNvSpPr txBox="1"/>
          <p:nvPr/>
        </p:nvSpPr>
        <p:spPr>
          <a:xfrm>
            <a:off x="2555776" y="2344363"/>
            <a:ext cx="1011241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Até 7%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61951D98-CB20-435C-827A-697951C321E8}"/>
              </a:ext>
            </a:extLst>
          </p:cNvPr>
          <p:cNvSpPr txBox="1"/>
          <p:nvPr/>
        </p:nvSpPr>
        <p:spPr>
          <a:xfrm>
            <a:off x="3094085" y="1718522"/>
            <a:ext cx="2027863" cy="37555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pt-BR"/>
            </a:defPPr>
            <a:lvl1pPr algn="r">
              <a:lnSpc>
                <a:spcPct val="150000"/>
              </a:lnSpc>
              <a:spcAft>
                <a:spcPts val="800"/>
              </a:spcAft>
              <a:defRPr sz="1800" b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defRPr>
            </a:lvl1pPr>
          </a:lstStyle>
          <a:p>
            <a:r>
              <a:rPr lang="pt-BR" sz="1400" b="0" dirty="0"/>
              <a:t>Resultado 2021</a:t>
            </a: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B3DE1A62-90DB-45DE-8DFC-2C8CAF8ADE3C}"/>
              </a:ext>
            </a:extLst>
          </p:cNvPr>
          <p:cNvSpPr txBox="1"/>
          <p:nvPr/>
        </p:nvSpPr>
        <p:spPr>
          <a:xfrm>
            <a:off x="2053284" y="4617970"/>
            <a:ext cx="1584176" cy="375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spcAft>
                <a:spcPts val="800"/>
              </a:spcAft>
            </a:pPr>
            <a:r>
              <a:rPr lang="pt-BR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Meta 2023</a:t>
            </a:r>
            <a:endParaRPr lang="pt-BR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F150D739-226C-40A8-8415-75A7F621C55C}"/>
              </a:ext>
            </a:extLst>
          </p:cNvPr>
          <p:cNvSpPr txBox="1"/>
          <p:nvPr/>
        </p:nvSpPr>
        <p:spPr>
          <a:xfrm>
            <a:off x="402291" y="660443"/>
            <a:ext cx="68340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>
                <a:solidFill>
                  <a:srgbClr val="C00000"/>
                </a:solidFill>
              </a:rPr>
              <a:t>Objetivos estratégicos: </a:t>
            </a:r>
            <a:br>
              <a:rPr lang="pt-BR" b="1" dirty="0">
                <a:solidFill>
                  <a:srgbClr val="C00000"/>
                </a:solidFill>
              </a:rPr>
            </a:br>
            <a:r>
              <a:rPr lang="pt-BR" dirty="0"/>
              <a:t>Reduzir o número de estudantes retidos</a:t>
            </a:r>
          </a:p>
          <a:p>
            <a:r>
              <a:rPr lang="pt-BR" dirty="0"/>
              <a:t>Reduzir a evasão discente</a:t>
            </a:r>
          </a:p>
          <a:p>
            <a:r>
              <a:rPr lang="pt-BR" dirty="0"/>
              <a:t>Preencher as vagas ofertadas</a:t>
            </a:r>
          </a:p>
        </p:txBody>
      </p:sp>
    </p:spTree>
    <p:extLst>
      <p:ext uri="{BB962C8B-B14F-4D97-AF65-F5344CB8AC3E}">
        <p14:creationId xmlns:p14="http://schemas.microsoft.com/office/powerpoint/2010/main" val="17950166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6"/>
          <p:cNvSpPr txBox="1">
            <a:spLocks/>
          </p:cNvSpPr>
          <p:nvPr/>
        </p:nvSpPr>
        <p:spPr>
          <a:xfrm>
            <a:off x="35496" y="6021288"/>
            <a:ext cx="6912768" cy="746193"/>
          </a:xfrm>
          <a:prstGeom prst="rect">
            <a:avLst/>
          </a:prstGeom>
          <a:noFill/>
          <a:ln w="3175">
            <a:noFill/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pt-BR" sz="2000" dirty="0"/>
              <a:t>4. Resultados Alcançados </a:t>
            </a:r>
          </a:p>
          <a:p>
            <a:pPr>
              <a:defRPr/>
            </a:pPr>
            <a:r>
              <a:rPr lang="pt-BR" sz="2000" dirty="0">
                <a:solidFill>
                  <a:schemeClr val="accent6">
                    <a:lumMod val="50000"/>
                  </a:schemeClr>
                </a:solidFill>
              </a:rPr>
              <a:t>4.1.1 ÁREA: ENSINO</a:t>
            </a:r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FC0D5FA8-5AB2-4FC5-8D13-3F77AF48175E}"/>
              </a:ext>
            </a:extLst>
          </p:cNvPr>
          <p:cNvSpPr/>
          <p:nvPr/>
        </p:nvSpPr>
        <p:spPr>
          <a:xfrm>
            <a:off x="4788024" y="1484784"/>
            <a:ext cx="388843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endParaRPr lang="pt-BR" sz="1600" dirty="0">
              <a:effectLst/>
              <a:latin typeface="Arial" panose="020B0604020202020204" pitchFamily="34" charset="0"/>
              <a:ea typeface="Microsoft Sans Serif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0C2A2446-A6E5-43F6-92EE-E39D675BCAB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38606795"/>
              </p:ext>
            </p:extLst>
          </p:nvPr>
        </p:nvGraphicFramePr>
        <p:xfrm>
          <a:off x="3130852" y="1877957"/>
          <a:ext cx="5545604" cy="36970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CaixaDeTexto 7">
            <a:extLst>
              <a:ext uri="{FF2B5EF4-FFF2-40B4-BE49-F238E27FC236}">
                <a16:creationId xmlns:a16="http://schemas.microsoft.com/office/drawing/2014/main" id="{49CC1354-53C8-4093-8D0D-9C1651B06178}"/>
              </a:ext>
            </a:extLst>
          </p:cNvPr>
          <p:cNvSpPr txBox="1"/>
          <p:nvPr/>
        </p:nvSpPr>
        <p:spPr>
          <a:xfrm>
            <a:off x="402291" y="2974819"/>
            <a:ext cx="22975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BR"/>
            </a:defPPr>
            <a:lvl1pPr>
              <a:defRPr b="1"/>
            </a:lvl1pPr>
          </a:lstStyle>
          <a:p>
            <a:r>
              <a:rPr lang="pt-BR" b="0" dirty="0"/>
              <a:t>Tema 3: </a:t>
            </a:r>
            <a:r>
              <a:rPr lang="pt-BR" dirty="0"/>
              <a:t>Melhoria da qualidade de ensino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09340682-DBF1-4EA0-AF5E-17CECBFAAB9E}"/>
              </a:ext>
            </a:extLst>
          </p:cNvPr>
          <p:cNvSpPr txBox="1"/>
          <p:nvPr/>
        </p:nvSpPr>
        <p:spPr>
          <a:xfrm>
            <a:off x="5317226" y="1625289"/>
            <a:ext cx="3359230" cy="456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spcAft>
                <a:spcPts val="800"/>
              </a:spcAft>
            </a:pPr>
            <a:r>
              <a:rPr lang="pt-BR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Indicadores</a:t>
            </a:r>
            <a:endParaRPr lang="pt-BR" sz="18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FBE88221-178B-477A-B601-E38E82AFDE3A}"/>
              </a:ext>
            </a:extLst>
          </p:cNvPr>
          <p:cNvSpPr txBox="1"/>
          <p:nvPr/>
        </p:nvSpPr>
        <p:spPr>
          <a:xfrm>
            <a:off x="3248252" y="2168429"/>
            <a:ext cx="48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>
                <a:solidFill>
                  <a:schemeClr val="accent6">
                    <a:lumMod val="50000"/>
                  </a:schemeClr>
                </a:solidFill>
              </a:rPr>
              <a:t>3</a:t>
            </a: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37999B7C-7C0D-4848-B75C-42352C3DEF44}"/>
              </a:ext>
            </a:extLst>
          </p:cNvPr>
          <p:cNvSpPr txBox="1"/>
          <p:nvPr/>
        </p:nvSpPr>
        <p:spPr>
          <a:xfrm>
            <a:off x="3575731" y="2853117"/>
            <a:ext cx="961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>
                <a:solidFill>
                  <a:schemeClr val="accent6">
                    <a:lumMod val="50000"/>
                  </a:schemeClr>
                </a:solidFill>
              </a:rPr>
              <a:t>3,2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85D4AA6D-E33D-436C-862D-0A33D43D73DC}"/>
              </a:ext>
            </a:extLst>
          </p:cNvPr>
          <p:cNvSpPr txBox="1"/>
          <p:nvPr/>
        </p:nvSpPr>
        <p:spPr>
          <a:xfrm>
            <a:off x="3655717" y="3537805"/>
            <a:ext cx="555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>
                <a:solidFill>
                  <a:schemeClr val="accent6">
                    <a:lumMod val="50000"/>
                  </a:schemeClr>
                </a:solidFill>
              </a:rPr>
              <a:t>3,5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6B92CB15-E525-42D9-AB3A-B97B63C9A5D3}"/>
              </a:ext>
            </a:extLst>
          </p:cNvPr>
          <p:cNvSpPr txBox="1"/>
          <p:nvPr/>
        </p:nvSpPr>
        <p:spPr>
          <a:xfrm>
            <a:off x="2936049" y="4254861"/>
            <a:ext cx="505621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B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2AEEBF51-9621-467F-BAE9-4A7406BE76CA}"/>
              </a:ext>
            </a:extLst>
          </p:cNvPr>
          <p:cNvSpPr txBox="1"/>
          <p:nvPr/>
        </p:nvSpPr>
        <p:spPr>
          <a:xfrm>
            <a:off x="2590972" y="2131722"/>
            <a:ext cx="505621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B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61951D98-CB20-435C-827A-697951C321E8}"/>
              </a:ext>
            </a:extLst>
          </p:cNvPr>
          <p:cNvSpPr txBox="1"/>
          <p:nvPr/>
        </p:nvSpPr>
        <p:spPr>
          <a:xfrm>
            <a:off x="2641785" y="1663183"/>
            <a:ext cx="2027863" cy="37555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pt-BR"/>
            </a:defPPr>
            <a:lvl1pPr algn="r">
              <a:lnSpc>
                <a:spcPct val="150000"/>
              </a:lnSpc>
              <a:spcAft>
                <a:spcPts val="800"/>
              </a:spcAft>
              <a:defRPr sz="1800" b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defRPr>
            </a:lvl1pPr>
          </a:lstStyle>
          <a:p>
            <a:r>
              <a:rPr lang="pt-BR" sz="1400" b="0" dirty="0"/>
              <a:t>Resultado 2021</a:t>
            </a: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B3DE1A62-90DB-45DE-8DFC-2C8CAF8ADE3C}"/>
              </a:ext>
            </a:extLst>
          </p:cNvPr>
          <p:cNvSpPr txBox="1"/>
          <p:nvPr/>
        </p:nvSpPr>
        <p:spPr>
          <a:xfrm>
            <a:off x="2699792" y="5387250"/>
            <a:ext cx="1584176" cy="375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spcAft>
                <a:spcPts val="800"/>
              </a:spcAft>
            </a:pPr>
            <a:r>
              <a:rPr lang="pt-BR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Meta 2023</a:t>
            </a:r>
            <a:endParaRPr lang="pt-BR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F150D739-226C-40A8-8415-75A7F621C55C}"/>
              </a:ext>
            </a:extLst>
          </p:cNvPr>
          <p:cNvSpPr txBox="1"/>
          <p:nvPr/>
        </p:nvSpPr>
        <p:spPr>
          <a:xfrm>
            <a:off x="402291" y="660443"/>
            <a:ext cx="68340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>
                <a:solidFill>
                  <a:srgbClr val="C00000"/>
                </a:solidFill>
              </a:rPr>
              <a:t>Objetivo estratégico: </a:t>
            </a:r>
            <a:br>
              <a:rPr lang="pt-BR" b="1" dirty="0">
                <a:solidFill>
                  <a:srgbClr val="C00000"/>
                </a:solidFill>
              </a:rPr>
            </a:br>
            <a:r>
              <a:rPr lang="pt-BR" dirty="0"/>
              <a:t>Melhorar os indicadores de qualidade de ensino.</a:t>
            </a:r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472B44F3-808C-46CE-9604-0B30E7EB94F2}"/>
              </a:ext>
            </a:extLst>
          </p:cNvPr>
          <p:cNvSpPr txBox="1"/>
          <p:nvPr/>
        </p:nvSpPr>
        <p:spPr>
          <a:xfrm>
            <a:off x="3513515" y="4228122"/>
            <a:ext cx="646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>
                <a:solidFill>
                  <a:schemeClr val="accent6">
                    <a:lumMod val="50000"/>
                  </a:schemeClr>
                </a:solidFill>
              </a:rPr>
              <a:t>27,5</a:t>
            </a: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83486E9B-F2A8-4865-A3FF-FBDFE417C815}"/>
              </a:ext>
            </a:extLst>
          </p:cNvPr>
          <p:cNvSpPr txBox="1"/>
          <p:nvPr/>
        </p:nvSpPr>
        <p:spPr>
          <a:xfrm>
            <a:off x="3172415" y="4940988"/>
            <a:ext cx="646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>
                <a:solidFill>
                  <a:schemeClr val="accent6">
                    <a:lumMod val="50000"/>
                  </a:schemeClr>
                </a:solidFill>
              </a:rPr>
              <a:t>12%</a:t>
            </a:r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E318081B-B9B4-497C-9539-50656ADE32BB}"/>
              </a:ext>
            </a:extLst>
          </p:cNvPr>
          <p:cNvSpPr txBox="1"/>
          <p:nvPr/>
        </p:nvSpPr>
        <p:spPr>
          <a:xfrm>
            <a:off x="2936049" y="2882051"/>
            <a:ext cx="505621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B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1938734B-A66B-48D7-9045-D8DA1B5F8EDF}"/>
              </a:ext>
            </a:extLst>
          </p:cNvPr>
          <p:cNvSpPr txBox="1"/>
          <p:nvPr/>
        </p:nvSpPr>
        <p:spPr>
          <a:xfrm>
            <a:off x="3052694" y="3535628"/>
            <a:ext cx="505621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B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88153966-003E-4F14-BD03-3B4903178287}"/>
              </a:ext>
            </a:extLst>
          </p:cNvPr>
          <p:cNvSpPr txBox="1"/>
          <p:nvPr/>
        </p:nvSpPr>
        <p:spPr>
          <a:xfrm>
            <a:off x="2411761" y="4943141"/>
            <a:ext cx="693148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B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83%</a:t>
            </a:r>
          </a:p>
        </p:txBody>
      </p:sp>
    </p:spTree>
    <p:extLst>
      <p:ext uri="{BB962C8B-B14F-4D97-AF65-F5344CB8AC3E}">
        <p14:creationId xmlns:p14="http://schemas.microsoft.com/office/powerpoint/2010/main" val="25152272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6"/>
          <p:cNvSpPr txBox="1">
            <a:spLocks/>
          </p:cNvSpPr>
          <p:nvPr/>
        </p:nvSpPr>
        <p:spPr>
          <a:xfrm>
            <a:off x="35496" y="6021288"/>
            <a:ext cx="6912768" cy="746193"/>
          </a:xfrm>
          <a:prstGeom prst="rect">
            <a:avLst/>
          </a:prstGeom>
          <a:noFill/>
          <a:ln w="3175">
            <a:noFill/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pt-BR" sz="2000" dirty="0"/>
              <a:t>4. Resultados Alcançados </a:t>
            </a:r>
          </a:p>
          <a:p>
            <a:pPr>
              <a:defRPr/>
            </a:pPr>
            <a:r>
              <a:rPr lang="pt-BR" sz="2000" dirty="0">
                <a:solidFill>
                  <a:schemeClr val="accent6">
                    <a:lumMod val="50000"/>
                  </a:schemeClr>
                </a:solidFill>
              </a:rPr>
              <a:t>4.1.2 ÁREA: PESQUISA, PÓS-GRADUAÇÃO E INOVAÇÃO</a:t>
            </a:r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FC0D5FA8-5AB2-4FC5-8D13-3F77AF48175E}"/>
              </a:ext>
            </a:extLst>
          </p:cNvPr>
          <p:cNvSpPr/>
          <p:nvPr/>
        </p:nvSpPr>
        <p:spPr>
          <a:xfrm>
            <a:off x="4788024" y="1484784"/>
            <a:ext cx="388843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endParaRPr lang="pt-BR" sz="1600" dirty="0">
              <a:effectLst/>
              <a:latin typeface="Arial" panose="020B0604020202020204" pitchFamily="34" charset="0"/>
              <a:ea typeface="Microsoft Sans Serif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0C2A2446-A6E5-43F6-92EE-E39D675BCAB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95129409"/>
              </p:ext>
            </p:extLst>
          </p:nvPr>
        </p:nvGraphicFramePr>
        <p:xfrm>
          <a:off x="3903773" y="2899085"/>
          <a:ext cx="4752528" cy="11717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CaixaDeTexto 7">
            <a:extLst>
              <a:ext uri="{FF2B5EF4-FFF2-40B4-BE49-F238E27FC236}">
                <a16:creationId xmlns:a16="http://schemas.microsoft.com/office/drawing/2014/main" id="{49CC1354-53C8-4093-8D0D-9C1651B06178}"/>
              </a:ext>
            </a:extLst>
          </p:cNvPr>
          <p:cNvSpPr txBox="1"/>
          <p:nvPr/>
        </p:nvSpPr>
        <p:spPr>
          <a:xfrm>
            <a:off x="402291" y="2974819"/>
            <a:ext cx="19374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BR"/>
            </a:defPPr>
            <a:lvl1pPr>
              <a:defRPr b="1"/>
            </a:lvl1pPr>
          </a:lstStyle>
          <a:p>
            <a:r>
              <a:rPr lang="pt-BR" b="0" dirty="0"/>
              <a:t>Tema 1: </a:t>
            </a:r>
            <a:r>
              <a:rPr lang="pt-BR" dirty="0"/>
              <a:t>Fortalecimento da pesquisa institucional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09340682-DBF1-4EA0-AF5E-17CECBFAAB9E}"/>
              </a:ext>
            </a:extLst>
          </p:cNvPr>
          <p:cNvSpPr txBox="1"/>
          <p:nvPr/>
        </p:nvSpPr>
        <p:spPr>
          <a:xfrm>
            <a:off x="5349092" y="2556909"/>
            <a:ext cx="3359230" cy="456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spcAft>
                <a:spcPts val="800"/>
              </a:spcAft>
            </a:pPr>
            <a:r>
              <a:rPr lang="pt-BR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Indicadores</a:t>
            </a:r>
            <a:endParaRPr lang="pt-BR" sz="18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37999B7C-7C0D-4848-B75C-42352C3DEF44}"/>
              </a:ext>
            </a:extLst>
          </p:cNvPr>
          <p:cNvSpPr txBox="1"/>
          <p:nvPr/>
        </p:nvSpPr>
        <p:spPr>
          <a:xfrm>
            <a:off x="3932526" y="3300146"/>
            <a:ext cx="961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>
                <a:solidFill>
                  <a:schemeClr val="accent6">
                    <a:lumMod val="50000"/>
                  </a:schemeClr>
                </a:solidFill>
              </a:rPr>
              <a:t>0,52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A7CBE569-4801-41D5-AF05-746FAF63E2FC}"/>
              </a:ext>
            </a:extLst>
          </p:cNvPr>
          <p:cNvSpPr txBox="1"/>
          <p:nvPr/>
        </p:nvSpPr>
        <p:spPr>
          <a:xfrm>
            <a:off x="2531215" y="3194423"/>
            <a:ext cx="1261111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por pesquisador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61951D98-CB20-435C-827A-697951C321E8}"/>
              </a:ext>
            </a:extLst>
          </p:cNvPr>
          <p:cNvSpPr txBox="1"/>
          <p:nvPr/>
        </p:nvSpPr>
        <p:spPr>
          <a:xfrm>
            <a:off x="3558068" y="2621200"/>
            <a:ext cx="2027863" cy="37555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pt-BR"/>
            </a:defPPr>
            <a:lvl1pPr algn="r">
              <a:lnSpc>
                <a:spcPct val="150000"/>
              </a:lnSpc>
              <a:spcAft>
                <a:spcPts val="800"/>
              </a:spcAft>
              <a:defRPr sz="1800" b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defRPr>
            </a:lvl1pPr>
          </a:lstStyle>
          <a:p>
            <a:r>
              <a:rPr lang="pt-BR" sz="1400" b="0" dirty="0"/>
              <a:t>Resultado 2021</a:t>
            </a: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B3DE1A62-90DB-45DE-8DFC-2C8CAF8ADE3C}"/>
              </a:ext>
            </a:extLst>
          </p:cNvPr>
          <p:cNvSpPr txBox="1"/>
          <p:nvPr/>
        </p:nvSpPr>
        <p:spPr>
          <a:xfrm>
            <a:off x="2195737" y="3674460"/>
            <a:ext cx="1584176" cy="375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spcAft>
                <a:spcPts val="800"/>
              </a:spcAft>
            </a:pPr>
            <a:r>
              <a:rPr lang="pt-BR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Meta 2023</a:t>
            </a:r>
            <a:endParaRPr lang="pt-BR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F150D739-226C-40A8-8415-75A7F621C55C}"/>
              </a:ext>
            </a:extLst>
          </p:cNvPr>
          <p:cNvSpPr txBox="1"/>
          <p:nvPr/>
        </p:nvSpPr>
        <p:spPr>
          <a:xfrm>
            <a:off x="362910" y="1127100"/>
            <a:ext cx="68340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>
                <a:solidFill>
                  <a:srgbClr val="C00000"/>
                </a:solidFill>
              </a:rPr>
              <a:t>Objetivo estratégico: </a:t>
            </a:r>
            <a:br>
              <a:rPr lang="pt-BR" b="1" dirty="0">
                <a:solidFill>
                  <a:srgbClr val="C00000"/>
                </a:solidFill>
              </a:rPr>
            </a:br>
            <a:r>
              <a:rPr lang="pt-BR" dirty="0"/>
              <a:t>Taxa de produção científica</a:t>
            </a:r>
          </a:p>
        </p:txBody>
      </p:sp>
    </p:spTree>
    <p:extLst>
      <p:ext uri="{BB962C8B-B14F-4D97-AF65-F5344CB8AC3E}">
        <p14:creationId xmlns:p14="http://schemas.microsoft.com/office/powerpoint/2010/main" val="38589485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6"/>
          <p:cNvSpPr txBox="1">
            <a:spLocks/>
          </p:cNvSpPr>
          <p:nvPr/>
        </p:nvSpPr>
        <p:spPr>
          <a:xfrm>
            <a:off x="35496" y="6021288"/>
            <a:ext cx="6912768" cy="746193"/>
          </a:xfrm>
          <a:prstGeom prst="rect">
            <a:avLst/>
          </a:prstGeom>
          <a:noFill/>
          <a:ln w="3175">
            <a:noFill/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pt-BR" sz="2000" dirty="0"/>
              <a:t>4. Resultados Alcançados </a:t>
            </a:r>
          </a:p>
          <a:p>
            <a:pPr>
              <a:defRPr/>
            </a:pPr>
            <a:r>
              <a:rPr lang="pt-BR" sz="2000" dirty="0">
                <a:solidFill>
                  <a:schemeClr val="accent6">
                    <a:lumMod val="50000"/>
                  </a:schemeClr>
                </a:solidFill>
              </a:rPr>
              <a:t>4.1.2 ÁREA: PESQUISA, PÓS-GRADUAÇÃO E INOVAÇÃO</a:t>
            </a:r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FC0D5FA8-5AB2-4FC5-8D13-3F77AF48175E}"/>
              </a:ext>
            </a:extLst>
          </p:cNvPr>
          <p:cNvSpPr/>
          <p:nvPr/>
        </p:nvSpPr>
        <p:spPr>
          <a:xfrm>
            <a:off x="4788024" y="1484784"/>
            <a:ext cx="388843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endParaRPr lang="pt-BR" sz="1600" dirty="0">
              <a:effectLst/>
              <a:latin typeface="Arial" panose="020B0604020202020204" pitchFamily="34" charset="0"/>
              <a:ea typeface="Microsoft Sans Serif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0C2A2446-A6E5-43F6-92EE-E39D675BCAB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6045425"/>
              </p:ext>
            </p:extLst>
          </p:nvPr>
        </p:nvGraphicFramePr>
        <p:xfrm>
          <a:off x="3858095" y="2856078"/>
          <a:ext cx="4752528" cy="15870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CaixaDeTexto 7">
            <a:extLst>
              <a:ext uri="{FF2B5EF4-FFF2-40B4-BE49-F238E27FC236}">
                <a16:creationId xmlns:a16="http://schemas.microsoft.com/office/drawing/2014/main" id="{49CC1354-53C8-4093-8D0D-9C1651B06178}"/>
              </a:ext>
            </a:extLst>
          </p:cNvPr>
          <p:cNvSpPr txBox="1"/>
          <p:nvPr/>
        </p:nvSpPr>
        <p:spPr>
          <a:xfrm>
            <a:off x="402291" y="2974819"/>
            <a:ext cx="19374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BR"/>
            </a:defPPr>
            <a:lvl1pPr>
              <a:defRPr b="1"/>
            </a:lvl1pPr>
          </a:lstStyle>
          <a:p>
            <a:r>
              <a:rPr lang="pt-BR" b="0" dirty="0"/>
              <a:t>Tema 2: </a:t>
            </a:r>
            <a:r>
              <a:rPr lang="pt-BR" dirty="0"/>
              <a:t>Consolidação da Inovação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09340682-DBF1-4EA0-AF5E-17CECBFAAB9E}"/>
              </a:ext>
            </a:extLst>
          </p:cNvPr>
          <p:cNvSpPr txBox="1"/>
          <p:nvPr/>
        </p:nvSpPr>
        <p:spPr>
          <a:xfrm>
            <a:off x="5349092" y="2556909"/>
            <a:ext cx="3359230" cy="456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spcAft>
                <a:spcPts val="800"/>
              </a:spcAft>
            </a:pPr>
            <a:r>
              <a:rPr lang="pt-BR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Indicadores</a:t>
            </a:r>
            <a:endParaRPr lang="pt-BR" sz="18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37999B7C-7C0D-4848-B75C-42352C3DEF44}"/>
              </a:ext>
            </a:extLst>
          </p:cNvPr>
          <p:cNvSpPr txBox="1"/>
          <p:nvPr/>
        </p:nvSpPr>
        <p:spPr>
          <a:xfrm>
            <a:off x="3845511" y="3149215"/>
            <a:ext cx="6270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>
                <a:solidFill>
                  <a:schemeClr val="accent6">
                    <a:lumMod val="50000"/>
                  </a:schemeClr>
                </a:solidFill>
              </a:rPr>
              <a:t>136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A7CBE569-4801-41D5-AF05-746FAF63E2FC}"/>
              </a:ext>
            </a:extLst>
          </p:cNvPr>
          <p:cNvSpPr txBox="1"/>
          <p:nvPr/>
        </p:nvSpPr>
        <p:spPr>
          <a:xfrm>
            <a:off x="3128597" y="3067152"/>
            <a:ext cx="660486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144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61951D98-CB20-435C-827A-697951C321E8}"/>
              </a:ext>
            </a:extLst>
          </p:cNvPr>
          <p:cNvSpPr txBox="1"/>
          <p:nvPr/>
        </p:nvSpPr>
        <p:spPr>
          <a:xfrm>
            <a:off x="3558068" y="2621200"/>
            <a:ext cx="2027863" cy="37555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pt-BR"/>
            </a:defPPr>
            <a:lvl1pPr algn="r">
              <a:lnSpc>
                <a:spcPct val="150000"/>
              </a:lnSpc>
              <a:spcAft>
                <a:spcPts val="800"/>
              </a:spcAft>
              <a:defRPr sz="1800" b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defRPr>
            </a:lvl1pPr>
          </a:lstStyle>
          <a:p>
            <a:r>
              <a:rPr lang="pt-BR" sz="1400" b="0" dirty="0"/>
              <a:t>Resultado 2021</a:t>
            </a: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B3DE1A62-90DB-45DE-8DFC-2C8CAF8ADE3C}"/>
              </a:ext>
            </a:extLst>
          </p:cNvPr>
          <p:cNvSpPr txBox="1"/>
          <p:nvPr/>
        </p:nvSpPr>
        <p:spPr>
          <a:xfrm>
            <a:off x="2306836" y="4216092"/>
            <a:ext cx="1584176" cy="375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spcAft>
                <a:spcPts val="800"/>
              </a:spcAft>
            </a:pPr>
            <a:r>
              <a:rPr lang="pt-BR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Meta 2023</a:t>
            </a:r>
            <a:endParaRPr lang="pt-BR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F150D739-226C-40A8-8415-75A7F621C55C}"/>
              </a:ext>
            </a:extLst>
          </p:cNvPr>
          <p:cNvSpPr txBox="1"/>
          <p:nvPr/>
        </p:nvSpPr>
        <p:spPr>
          <a:xfrm>
            <a:off x="362910" y="1127100"/>
            <a:ext cx="68340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>
                <a:solidFill>
                  <a:srgbClr val="C00000"/>
                </a:solidFill>
              </a:rPr>
              <a:t>Objetivo estratégico: </a:t>
            </a:r>
            <a:br>
              <a:rPr lang="pt-BR" b="1" dirty="0">
                <a:solidFill>
                  <a:srgbClr val="C00000"/>
                </a:solidFill>
              </a:rPr>
            </a:br>
            <a:r>
              <a:rPr lang="pt-BR" dirty="0"/>
              <a:t>Expandir e consolidar a inovação</a:t>
            </a: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4968248F-FDBC-4DB4-91C4-9DDA41F09A0F}"/>
              </a:ext>
            </a:extLst>
          </p:cNvPr>
          <p:cNvSpPr txBox="1"/>
          <p:nvPr/>
        </p:nvSpPr>
        <p:spPr>
          <a:xfrm>
            <a:off x="3812087" y="3789040"/>
            <a:ext cx="660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>
                <a:solidFill>
                  <a:schemeClr val="accent6">
                    <a:lumMod val="50000"/>
                  </a:schemeClr>
                </a:solidFill>
              </a:rPr>
              <a:t>44,8</a:t>
            </a:r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87D16E96-01B4-4FCF-8A43-F201946E683C}"/>
              </a:ext>
            </a:extLst>
          </p:cNvPr>
          <p:cNvSpPr txBox="1"/>
          <p:nvPr/>
        </p:nvSpPr>
        <p:spPr>
          <a:xfrm>
            <a:off x="2204907" y="3709504"/>
            <a:ext cx="1584176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17,5 milhões</a:t>
            </a:r>
          </a:p>
        </p:txBody>
      </p:sp>
    </p:spTree>
    <p:extLst>
      <p:ext uri="{BB962C8B-B14F-4D97-AF65-F5344CB8AC3E}">
        <p14:creationId xmlns:p14="http://schemas.microsoft.com/office/powerpoint/2010/main" val="37190178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6"/>
          <p:cNvSpPr txBox="1">
            <a:spLocks/>
          </p:cNvSpPr>
          <p:nvPr/>
        </p:nvSpPr>
        <p:spPr>
          <a:xfrm>
            <a:off x="35496" y="6021288"/>
            <a:ext cx="6912768" cy="746193"/>
          </a:xfrm>
          <a:prstGeom prst="rect">
            <a:avLst/>
          </a:prstGeom>
          <a:noFill/>
          <a:ln w="3175">
            <a:noFill/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pt-BR" sz="2000" dirty="0"/>
              <a:t>4. Resultados Alcançados </a:t>
            </a:r>
          </a:p>
          <a:p>
            <a:pPr>
              <a:defRPr/>
            </a:pPr>
            <a:r>
              <a:rPr lang="pt-BR" sz="2000" dirty="0">
                <a:solidFill>
                  <a:schemeClr val="accent6">
                    <a:lumMod val="50000"/>
                  </a:schemeClr>
                </a:solidFill>
              </a:rPr>
              <a:t>4.1.2 ÁREA: PESQUISA, PÓS-GRADUAÇÃO E INOVAÇÃO</a:t>
            </a:r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FC0D5FA8-5AB2-4FC5-8D13-3F77AF48175E}"/>
              </a:ext>
            </a:extLst>
          </p:cNvPr>
          <p:cNvSpPr/>
          <p:nvPr/>
        </p:nvSpPr>
        <p:spPr>
          <a:xfrm>
            <a:off x="4788024" y="1484784"/>
            <a:ext cx="388843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endParaRPr lang="pt-BR" sz="1600" dirty="0">
              <a:effectLst/>
              <a:latin typeface="Arial" panose="020B0604020202020204" pitchFamily="34" charset="0"/>
              <a:ea typeface="Microsoft Sans Serif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0C2A2446-A6E5-43F6-92EE-E39D675BCAB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08960836"/>
              </p:ext>
            </p:extLst>
          </p:nvPr>
        </p:nvGraphicFramePr>
        <p:xfrm>
          <a:off x="3812087" y="2306918"/>
          <a:ext cx="4752528" cy="30326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CaixaDeTexto 7">
            <a:extLst>
              <a:ext uri="{FF2B5EF4-FFF2-40B4-BE49-F238E27FC236}">
                <a16:creationId xmlns:a16="http://schemas.microsoft.com/office/drawing/2014/main" id="{49CC1354-53C8-4093-8D0D-9C1651B06178}"/>
              </a:ext>
            </a:extLst>
          </p:cNvPr>
          <p:cNvSpPr txBox="1"/>
          <p:nvPr/>
        </p:nvSpPr>
        <p:spPr>
          <a:xfrm>
            <a:off x="402291" y="2974819"/>
            <a:ext cx="19374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BR"/>
            </a:defPPr>
            <a:lvl1pPr>
              <a:defRPr b="1"/>
            </a:lvl1pPr>
          </a:lstStyle>
          <a:p>
            <a:r>
              <a:rPr lang="pt-BR" b="0" dirty="0"/>
              <a:t>Tema 2: </a:t>
            </a:r>
            <a:r>
              <a:rPr lang="pt-BR" dirty="0"/>
              <a:t>Expansão e excelência da pós-graduação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09340682-DBF1-4EA0-AF5E-17CECBFAAB9E}"/>
              </a:ext>
            </a:extLst>
          </p:cNvPr>
          <p:cNvSpPr txBox="1"/>
          <p:nvPr/>
        </p:nvSpPr>
        <p:spPr>
          <a:xfrm>
            <a:off x="5268649" y="2048494"/>
            <a:ext cx="3359230" cy="456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spcAft>
                <a:spcPts val="800"/>
              </a:spcAft>
            </a:pPr>
            <a:r>
              <a:rPr lang="pt-BR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Indicadores</a:t>
            </a:r>
            <a:endParaRPr lang="pt-BR" sz="18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37999B7C-7C0D-4848-B75C-42352C3DEF44}"/>
              </a:ext>
            </a:extLst>
          </p:cNvPr>
          <p:cNvSpPr txBox="1"/>
          <p:nvPr/>
        </p:nvSpPr>
        <p:spPr>
          <a:xfrm>
            <a:off x="3830036" y="2550800"/>
            <a:ext cx="6270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>
                <a:solidFill>
                  <a:schemeClr val="accent6">
                    <a:lumMod val="50000"/>
                  </a:schemeClr>
                </a:solidFill>
              </a:rPr>
              <a:t>4,2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A7CBE569-4801-41D5-AF05-746FAF63E2FC}"/>
              </a:ext>
            </a:extLst>
          </p:cNvPr>
          <p:cNvSpPr txBox="1"/>
          <p:nvPr/>
        </p:nvSpPr>
        <p:spPr>
          <a:xfrm>
            <a:off x="1746158" y="2558405"/>
            <a:ext cx="2027863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Aumento de 3,5%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61951D98-CB20-435C-827A-697951C321E8}"/>
              </a:ext>
            </a:extLst>
          </p:cNvPr>
          <p:cNvSpPr txBox="1"/>
          <p:nvPr/>
        </p:nvSpPr>
        <p:spPr>
          <a:xfrm>
            <a:off x="3558068" y="2110441"/>
            <a:ext cx="2027863" cy="37555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pt-BR"/>
            </a:defPPr>
            <a:lvl1pPr algn="r">
              <a:lnSpc>
                <a:spcPct val="150000"/>
              </a:lnSpc>
              <a:spcAft>
                <a:spcPts val="800"/>
              </a:spcAft>
              <a:defRPr sz="1800" b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defRPr>
            </a:lvl1pPr>
          </a:lstStyle>
          <a:p>
            <a:r>
              <a:rPr lang="pt-BR" sz="1400" b="0" dirty="0"/>
              <a:t>Resultado 2021</a:t>
            </a: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B3DE1A62-90DB-45DE-8DFC-2C8CAF8ADE3C}"/>
              </a:ext>
            </a:extLst>
          </p:cNvPr>
          <p:cNvSpPr txBox="1"/>
          <p:nvPr/>
        </p:nvSpPr>
        <p:spPr>
          <a:xfrm>
            <a:off x="2283832" y="5074212"/>
            <a:ext cx="1584176" cy="375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spcAft>
                <a:spcPts val="800"/>
              </a:spcAft>
            </a:pPr>
            <a:r>
              <a:rPr lang="pt-BR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Meta 2023</a:t>
            </a:r>
            <a:endParaRPr lang="pt-BR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F150D739-226C-40A8-8415-75A7F621C55C}"/>
              </a:ext>
            </a:extLst>
          </p:cNvPr>
          <p:cNvSpPr txBox="1"/>
          <p:nvPr/>
        </p:nvSpPr>
        <p:spPr>
          <a:xfrm>
            <a:off x="362909" y="1127100"/>
            <a:ext cx="82477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>
                <a:solidFill>
                  <a:srgbClr val="C00000"/>
                </a:solidFill>
              </a:rPr>
              <a:t>Objetivos estratégicos: </a:t>
            </a:r>
            <a:br>
              <a:rPr lang="pt-BR" b="1" dirty="0">
                <a:solidFill>
                  <a:srgbClr val="C00000"/>
                </a:solidFill>
              </a:rPr>
            </a:br>
            <a:r>
              <a:rPr lang="pt-BR" dirty="0"/>
              <a:t>Apoiar a capacitação de servidores do IFCE em cursos de pós-graduação</a:t>
            </a:r>
          </a:p>
          <a:p>
            <a:r>
              <a:rPr lang="pt-BR" dirty="0"/>
              <a:t>Expandir e fortalecer os programas de pós-graduação</a:t>
            </a: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4968248F-FDBC-4DB4-91C4-9DDA41F09A0F}"/>
              </a:ext>
            </a:extLst>
          </p:cNvPr>
          <p:cNvSpPr txBox="1"/>
          <p:nvPr/>
        </p:nvSpPr>
        <p:spPr>
          <a:xfrm>
            <a:off x="4105874" y="3976311"/>
            <a:ext cx="660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>
                <a:solidFill>
                  <a:schemeClr val="accent6">
                    <a:lumMod val="50000"/>
                  </a:schemeClr>
                </a:solidFill>
              </a:rPr>
              <a:t>40,1</a:t>
            </a:r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87D16E96-01B4-4FCF-8A43-F201946E683C}"/>
              </a:ext>
            </a:extLst>
          </p:cNvPr>
          <p:cNvSpPr txBox="1"/>
          <p:nvPr/>
        </p:nvSpPr>
        <p:spPr>
          <a:xfrm>
            <a:off x="3354835" y="3926593"/>
            <a:ext cx="660486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70%</a:t>
            </a: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E440CCE0-7623-4D12-849B-B83A6C8EB08C}"/>
              </a:ext>
            </a:extLst>
          </p:cNvPr>
          <p:cNvSpPr txBox="1"/>
          <p:nvPr/>
        </p:nvSpPr>
        <p:spPr>
          <a:xfrm>
            <a:off x="4122586" y="3277849"/>
            <a:ext cx="6270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>
                <a:solidFill>
                  <a:schemeClr val="accent6">
                    <a:lumMod val="50000"/>
                  </a:schemeClr>
                </a:solidFill>
              </a:rPr>
              <a:t>2,8</a:t>
            </a:r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D599A4BC-125B-4257-A2E7-4D962E1199BC}"/>
              </a:ext>
            </a:extLst>
          </p:cNvPr>
          <p:cNvSpPr txBox="1"/>
          <p:nvPr/>
        </p:nvSpPr>
        <p:spPr>
          <a:xfrm>
            <a:off x="2195736" y="3203889"/>
            <a:ext cx="1827754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Aumento de 5%</a:t>
            </a:r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A2B3104D-9A84-4557-846A-88604C4E2036}"/>
              </a:ext>
            </a:extLst>
          </p:cNvPr>
          <p:cNvSpPr txBox="1"/>
          <p:nvPr/>
        </p:nvSpPr>
        <p:spPr>
          <a:xfrm>
            <a:off x="3852459" y="4672248"/>
            <a:ext cx="660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>
                <a:solidFill>
                  <a:schemeClr val="accent6">
                    <a:lumMod val="50000"/>
                  </a:schemeClr>
                </a:solidFill>
              </a:rPr>
              <a:t>27,7</a:t>
            </a: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2F175C47-082A-4CDD-B876-23E069F6959A}"/>
              </a:ext>
            </a:extLst>
          </p:cNvPr>
          <p:cNvSpPr txBox="1"/>
          <p:nvPr/>
        </p:nvSpPr>
        <p:spPr>
          <a:xfrm>
            <a:off x="3078130" y="4705964"/>
            <a:ext cx="678065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70%</a:t>
            </a:r>
          </a:p>
        </p:txBody>
      </p:sp>
    </p:spTree>
    <p:extLst>
      <p:ext uri="{BB962C8B-B14F-4D97-AF65-F5344CB8AC3E}">
        <p14:creationId xmlns:p14="http://schemas.microsoft.com/office/powerpoint/2010/main" val="32268386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6"/>
          <p:cNvSpPr txBox="1">
            <a:spLocks/>
          </p:cNvSpPr>
          <p:nvPr/>
        </p:nvSpPr>
        <p:spPr>
          <a:xfrm>
            <a:off x="35496" y="6021288"/>
            <a:ext cx="6912768" cy="746193"/>
          </a:xfrm>
          <a:prstGeom prst="rect">
            <a:avLst/>
          </a:prstGeom>
          <a:noFill/>
          <a:ln w="3175">
            <a:noFill/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pt-BR" sz="2000" dirty="0"/>
              <a:t>4. Resultados Alcançados </a:t>
            </a:r>
          </a:p>
          <a:p>
            <a:pPr>
              <a:defRPr/>
            </a:pPr>
            <a:r>
              <a:rPr lang="pt-BR" sz="2000" dirty="0">
                <a:solidFill>
                  <a:schemeClr val="accent6">
                    <a:lumMod val="50000"/>
                  </a:schemeClr>
                </a:solidFill>
              </a:rPr>
              <a:t>4.1.3 ÁREA: EXTENSÃO</a:t>
            </a:r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FC0D5FA8-5AB2-4FC5-8D13-3F77AF48175E}"/>
              </a:ext>
            </a:extLst>
          </p:cNvPr>
          <p:cNvSpPr/>
          <p:nvPr/>
        </p:nvSpPr>
        <p:spPr>
          <a:xfrm>
            <a:off x="4788024" y="1484784"/>
            <a:ext cx="388843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endParaRPr lang="pt-BR" sz="1600" dirty="0">
              <a:effectLst/>
              <a:latin typeface="Arial" panose="020B0604020202020204" pitchFamily="34" charset="0"/>
              <a:ea typeface="Microsoft Sans Serif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0C2A2446-A6E5-43F6-92EE-E39D675BCAB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00796243"/>
              </p:ext>
            </p:extLst>
          </p:nvPr>
        </p:nvGraphicFramePr>
        <p:xfrm>
          <a:off x="3130852" y="1877957"/>
          <a:ext cx="5545604" cy="38848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CaixaDeTexto 7">
            <a:extLst>
              <a:ext uri="{FF2B5EF4-FFF2-40B4-BE49-F238E27FC236}">
                <a16:creationId xmlns:a16="http://schemas.microsoft.com/office/drawing/2014/main" id="{49CC1354-53C8-4093-8D0D-9C1651B06178}"/>
              </a:ext>
            </a:extLst>
          </p:cNvPr>
          <p:cNvSpPr txBox="1"/>
          <p:nvPr/>
        </p:nvSpPr>
        <p:spPr>
          <a:xfrm>
            <a:off x="402291" y="2974819"/>
            <a:ext cx="22975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BR"/>
            </a:defPPr>
            <a:lvl1pPr>
              <a:defRPr b="1"/>
            </a:lvl1pPr>
          </a:lstStyle>
          <a:p>
            <a:r>
              <a:rPr lang="pt-BR" b="0" dirty="0"/>
              <a:t>Tema 1: </a:t>
            </a:r>
            <a:r>
              <a:rPr lang="pt-BR" dirty="0"/>
              <a:t>Desenvolvimento Local e Regional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09340682-DBF1-4EA0-AF5E-17CECBFAAB9E}"/>
              </a:ext>
            </a:extLst>
          </p:cNvPr>
          <p:cNvSpPr txBox="1"/>
          <p:nvPr/>
        </p:nvSpPr>
        <p:spPr>
          <a:xfrm>
            <a:off x="5317226" y="1625289"/>
            <a:ext cx="3359230" cy="456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spcAft>
                <a:spcPts val="800"/>
              </a:spcAft>
            </a:pPr>
            <a:r>
              <a:rPr lang="pt-BR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Indicadores</a:t>
            </a:r>
            <a:endParaRPr lang="pt-BR" sz="18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FBE88221-178B-477A-B601-E38E82AFDE3A}"/>
              </a:ext>
            </a:extLst>
          </p:cNvPr>
          <p:cNvSpPr txBox="1"/>
          <p:nvPr/>
        </p:nvSpPr>
        <p:spPr>
          <a:xfrm>
            <a:off x="3248252" y="2168429"/>
            <a:ext cx="48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>
                <a:solidFill>
                  <a:schemeClr val="accent6">
                    <a:lumMod val="50000"/>
                  </a:schemeClr>
                </a:solidFill>
              </a:rPr>
              <a:t>6</a:t>
            </a: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37999B7C-7C0D-4848-B75C-42352C3DEF44}"/>
              </a:ext>
            </a:extLst>
          </p:cNvPr>
          <p:cNvSpPr txBox="1"/>
          <p:nvPr/>
        </p:nvSpPr>
        <p:spPr>
          <a:xfrm>
            <a:off x="3522851" y="2892923"/>
            <a:ext cx="961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>
                <a:solidFill>
                  <a:schemeClr val="accent6">
                    <a:lumMod val="50000"/>
                  </a:schemeClr>
                </a:solidFill>
              </a:rPr>
              <a:t>32,7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85D4AA6D-E33D-436C-862D-0A33D43D73DC}"/>
              </a:ext>
            </a:extLst>
          </p:cNvPr>
          <p:cNvSpPr txBox="1"/>
          <p:nvPr/>
        </p:nvSpPr>
        <p:spPr>
          <a:xfrm>
            <a:off x="3617343" y="3652102"/>
            <a:ext cx="772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>
                <a:solidFill>
                  <a:schemeClr val="accent6">
                    <a:lumMod val="50000"/>
                  </a:schemeClr>
                </a:solidFill>
              </a:rPr>
              <a:t>6,1%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6B92CB15-E525-42D9-AB3A-B97B63C9A5D3}"/>
              </a:ext>
            </a:extLst>
          </p:cNvPr>
          <p:cNvSpPr txBox="1"/>
          <p:nvPr/>
        </p:nvSpPr>
        <p:spPr>
          <a:xfrm>
            <a:off x="827100" y="4375413"/>
            <a:ext cx="2614086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B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Mínimo de 30 por ação</a:t>
            </a: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2AEEBF51-9621-467F-BAE9-4A7406BE76CA}"/>
              </a:ext>
            </a:extLst>
          </p:cNvPr>
          <p:cNvSpPr txBox="1"/>
          <p:nvPr/>
        </p:nvSpPr>
        <p:spPr>
          <a:xfrm>
            <a:off x="2586171" y="2208869"/>
            <a:ext cx="505621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B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61951D98-CB20-435C-827A-697951C321E8}"/>
              </a:ext>
            </a:extLst>
          </p:cNvPr>
          <p:cNvSpPr txBox="1"/>
          <p:nvPr/>
        </p:nvSpPr>
        <p:spPr>
          <a:xfrm>
            <a:off x="2641785" y="1663183"/>
            <a:ext cx="2027863" cy="37555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pt-BR"/>
            </a:defPPr>
            <a:lvl1pPr algn="r">
              <a:lnSpc>
                <a:spcPct val="150000"/>
              </a:lnSpc>
              <a:spcAft>
                <a:spcPts val="800"/>
              </a:spcAft>
              <a:defRPr sz="1800" b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defRPr>
            </a:lvl1pPr>
          </a:lstStyle>
          <a:p>
            <a:r>
              <a:rPr lang="pt-BR" sz="1400" b="0" dirty="0"/>
              <a:t>Resultado 2021</a:t>
            </a: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B3DE1A62-90DB-45DE-8DFC-2C8CAF8ADE3C}"/>
              </a:ext>
            </a:extLst>
          </p:cNvPr>
          <p:cNvSpPr txBox="1"/>
          <p:nvPr/>
        </p:nvSpPr>
        <p:spPr>
          <a:xfrm>
            <a:off x="2699793" y="5530572"/>
            <a:ext cx="1584176" cy="375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spcAft>
                <a:spcPts val="800"/>
              </a:spcAft>
            </a:pPr>
            <a:r>
              <a:rPr lang="pt-BR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Meta 2023</a:t>
            </a:r>
            <a:endParaRPr lang="pt-BR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F150D739-226C-40A8-8415-75A7F621C55C}"/>
              </a:ext>
            </a:extLst>
          </p:cNvPr>
          <p:cNvSpPr txBox="1"/>
          <p:nvPr/>
        </p:nvSpPr>
        <p:spPr>
          <a:xfrm>
            <a:off x="402291" y="660443"/>
            <a:ext cx="68340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>
                <a:solidFill>
                  <a:srgbClr val="C00000"/>
                </a:solidFill>
              </a:rPr>
              <a:t>Objetivo estratégico: </a:t>
            </a:r>
            <a:br>
              <a:rPr lang="pt-BR" b="1" dirty="0">
                <a:solidFill>
                  <a:srgbClr val="C00000"/>
                </a:solidFill>
              </a:rPr>
            </a:br>
            <a:r>
              <a:rPr lang="pt-BR" dirty="0"/>
              <a:t>Fortalecer as relações socioprodutivas e culturais nos contextos locais e regionais</a:t>
            </a:r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472B44F3-808C-46CE-9604-0B30E7EB94F2}"/>
              </a:ext>
            </a:extLst>
          </p:cNvPr>
          <p:cNvSpPr txBox="1"/>
          <p:nvPr/>
        </p:nvSpPr>
        <p:spPr>
          <a:xfrm>
            <a:off x="3486595" y="4323528"/>
            <a:ext cx="772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>
                <a:solidFill>
                  <a:schemeClr val="accent6">
                    <a:lumMod val="50000"/>
                  </a:schemeClr>
                </a:solidFill>
              </a:rPr>
              <a:t>347,1</a:t>
            </a: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83486E9B-F2A8-4865-A3FF-FBDFE417C815}"/>
              </a:ext>
            </a:extLst>
          </p:cNvPr>
          <p:cNvSpPr txBox="1"/>
          <p:nvPr/>
        </p:nvSpPr>
        <p:spPr>
          <a:xfrm>
            <a:off x="3139168" y="5083003"/>
            <a:ext cx="8955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>
                <a:solidFill>
                  <a:schemeClr val="accent6">
                    <a:lumMod val="50000"/>
                  </a:schemeClr>
                </a:solidFill>
              </a:rPr>
              <a:t>39,7%</a:t>
            </a:r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E318081B-B9B4-497C-9539-50656ADE32BB}"/>
              </a:ext>
            </a:extLst>
          </p:cNvPr>
          <p:cNvSpPr txBox="1"/>
          <p:nvPr/>
        </p:nvSpPr>
        <p:spPr>
          <a:xfrm>
            <a:off x="2768248" y="2886727"/>
            <a:ext cx="663719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B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20%</a:t>
            </a:r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1938734B-A66B-48D7-9045-D8DA1B5F8EDF}"/>
              </a:ext>
            </a:extLst>
          </p:cNvPr>
          <p:cNvSpPr txBox="1"/>
          <p:nvPr/>
        </p:nvSpPr>
        <p:spPr>
          <a:xfrm>
            <a:off x="2931249" y="3612775"/>
            <a:ext cx="622266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B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7%</a:t>
            </a: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88153966-003E-4F14-BD03-3B4903178287}"/>
              </a:ext>
            </a:extLst>
          </p:cNvPr>
          <p:cNvSpPr txBox="1"/>
          <p:nvPr/>
        </p:nvSpPr>
        <p:spPr>
          <a:xfrm>
            <a:off x="2262942" y="5083003"/>
            <a:ext cx="837165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B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50%</a:t>
            </a:r>
          </a:p>
        </p:txBody>
      </p:sp>
    </p:spTree>
    <p:extLst>
      <p:ext uri="{BB962C8B-B14F-4D97-AF65-F5344CB8AC3E}">
        <p14:creationId xmlns:p14="http://schemas.microsoft.com/office/powerpoint/2010/main" val="800558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6"/>
          <p:cNvSpPr txBox="1">
            <a:spLocks/>
          </p:cNvSpPr>
          <p:nvPr/>
        </p:nvSpPr>
        <p:spPr>
          <a:xfrm>
            <a:off x="35496" y="6021288"/>
            <a:ext cx="6912768" cy="746193"/>
          </a:xfrm>
          <a:prstGeom prst="rect">
            <a:avLst/>
          </a:prstGeom>
          <a:noFill/>
          <a:ln w="3175">
            <a:noFill/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pt-BR" sz="2000" dirty="0"/>
              <a:t>4. Resultados Alcançados </a:t>
            </a:r>
          </a:p>
          <a:p>
            <a:pPr>
              <a:defRPr/>
            </a:pPr>
            <a:r>
              <a:rPr lang="pt-BR" sz="2000" dirty="0">
                <a:solidFill>
                  <a:schemeClr val="accent6">
                    <a:lumMod val="50000"/>
                  </a:schemeClr>
                </a:solidFill>
              </a:rPr>
              <a:t>4.1.3 ÁREA: EXTENSÃO</a:t>
            </a:r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FC0D5FA8-5AB2-4FC5-8D13-3F77AF48175E}"/>
              </a:ext>
            </a:extLst>
          </p:cNvPr>
          <p:cNvSpPr/>
          <p:nvPr/>
        </p:nvSpPr>
        <p:spPr>
          <a:xfrm>
            <a:off x="4788024" y="1484784"/>
            <a:ext cx="388843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endParaRPr lang="pt-BR" sz="1600" dirty="0">
              <a:effectLst/>
              <a:latin typeface="Arial" panose="020B0604020202020204" pitchFamily="34" charset="0"/>
              <a:ea typeface="Microsoft Sans Serif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0C2A2446-A6E5-43F6-92EE-E39D675BCAB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083687"/>
              </p:ext>
            </p:extLst>
          </p:nvPr>
        </p:nvGraphicFramePr>
        <p:xfrm>
          <a:off x="3203848" y="2856078"/>
          <a:ext cx="5406775" cy="15703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CaixaDeTexto 7">
            <a:extLst>
              <a:ext uri="{FF2B5EF4-FFF2-40B4-BE49-F238E27FC236}">
                <a16:creationId xmlns:a16="http://schemas.microsoft.com/office/drawing/2014/main" id="{49CC1354-53C8-4093-8D0D-9C1651B06178}"/>
              </a:ext>
            </a:extLst>
          </p:cNvPr>
          <p:cNvSpPr txBox="1"/>
          <p:nvPr/>
        </p:nvSpPr>
        <p:spPr>
          <a:xfrm>
            <a:off x="402291" y="2974819"/>
            <a:ext cx="19374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BR"/>
            </a:defPPr>
            <a:lvl1pPr>
              <a:defRPr b="1"/>
            </a:lvl1pPr>
          </a:lstStyle>
          <a:p>
            <a:r>
              <a:rPr lang="pt-BR" b="0" dirty="0"/>
              <a:t>Tema 2: </a:t>
            </a:r>
            <a:r>
              <a:rPr lang="pt-BR" dirty="0"/>
              <a:t>Diversidade e acessibilidade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09340682-DBF1-4EA0-AF5E-17CECBFAAB9E}"/>
              </a:ext>
            </a:extLst>
          </p:cNvPr>
          <p:cNvSpPr txBox="1"/>
          <p:nvPr/>
        </p:nvSpPr>
        <p:spPr>
          <a:xfrm>
            <a:off x="5349092" y="2556909"/>
            <a:ext cx="3359230" cy="456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spcAft>
                <a:spcPts val="800"/>
              </a:spcAft>
            </a:pPr>
            <a:r>
              <a:rPr lang="pt-BR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Indicadores</a:t>
            </a:r>
            <a:endParaRPr lang="pt-BR" sz="18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37999B7C-7C0D-4848-B75C-42352C3DEF44}"/>
              </a:ext>
            </a:extLst>
          </p:cNvPr>
          <p:cNvSpPr txBox="1"/>
          <p:nvPr/>
        </p:nvSpPr>
        <p:spPr>
          <a:xfrm>
            <a:off x="3347075" y="3428999"/>
            <a:ext cx="649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>
                <a:solidFill>
                  <a:schemeClr val="accent6">
                    <a:lumMod val="50000"/>
                  </a:schemeClr>
                </a:solidFill>
              </a:rPr>
              <a:t>5%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A7CBE569-4801-41D5-AF05-746FAF63E2FC}"/>
              </a:ext>
            </a:extLst>
          </p:cNvPr>
          <p:cNvSpPr txBox="1"/>
          <p:nvPr/>
        </p:nvSpPr>
        <p:spPr>
          <a:xfrm>
            <a:off x="2471749" y="3456571"/>
            <a:ext cx="660486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15%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61951D98-CB20-435C-827A-697951C321E8}"/>
              </a:ext>
            </a:extLst>
          </p:cNvPr>
          <p:cNvSpPr txBox="1"/>
          <p:nvPr/>
        </p:nvSpPr>
        <p:spPr>
          <a:xfrm>
            <a:off x="2960205" y="2800936"/>
            <a:ext cx="2027863" cy="37555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pt-BR"/>
            </a:defPPr>
            <a:lvl1pPr algn="r">
              <a:lnSpc>
                <a:spcPct val="150000"/>
              </a:lnSpc>
              <a:spcAft>
                <a:spcPts val="800"/>
              </a:spcAft>
              <a:defRPr sz="1800" b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defRPr>
            </a:lvl1pPr>
          </a:lstStyle>
          <a:p>
            <a:r>
              <a:rPr lang="pt-BR" sz="1400" b="0" dirty="0"/>
              <a:t>Resultado 2021</a:t>
            </a: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B3DE1A62-90DB-45DE-8DFC-2C8CAF8ADE3C}"/>
              </a:ext>
            </a:extLst>
          </p:cNvPr>
          <p:cNvSpPr txBox="1"/>
          <p:nvPr/>
        </p:nvSpPr>
        <p:spPr>
          <a:xfrm>
            <a:off x="1679661" y="3899228"/>
            <a:ext cx="1584176" cy="375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spcAft>
                <a:spcPts val="800"/>
              </a:spcAft>
            </a:pPr>
            <a:r>
              <a:rPr lang="pt-BR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Meta 2023</a:t>
            </a:r>
            <a:endParaRPr lang="pt-BR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F150D739-226C-40A8-8415-75A7F621C55C}"/>
              </a:ext>
            </a:extLst>
          </p:cNvPr>
          <p:cNvSpPr txBox="1"/>
          <p:nvPr/>
        </p:nvSpPr>
        <p:spPr>
          <a:xfrm>
            <a:off x="362909" y="1127100"/>
            <a:ext cx="82477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>
                <a:solidFill>
                  <a:srgbClr val="C00000"/>
                </a:solidFill>
              </a:rPr>
              <a:t>Objetivo estratégico: </a:t>
            </a:r>
            <a:br>
              <a:rPr lang="pt-BR" b="1" dirty="0">
                <a:solidFill>
                  <a:srgbClr val="C00000"/>
                </a:solidFill>
              </a:rPr>
            </a:br>
            <a:r>
              <a:rPr lang="pt-BR" dirty="0"/>
              <a:t>Fortalecer as ações no âmbito da acessibilidade e da diversidade étnico racial</a:t>
            </a:r>
          </a:p>
        </p:txBody>
      </p:sp>
    </p:spTree>
    <p:extLst>
      <p:ext uri="{BB962C8B-B14F-4D97-AF65-F5344CB8AC3E}">
        <p14:creationId xmlns:p14="http://schemas.microsoft.com/office/powerpoint/2010/main" val="29744382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6"/>
          <p:cNvSpPr txBox="1">
            <a:spLocks/>
          </p:cNvSpPr>
          <p:nvPr/>
        </p:nvSpPr>
        <p:spPr>
          <a:xfrm>
            <a:off x="35496" y="6021288"/>
            <a:ext cx="6912768" cy="746193"/>
          </a:xfrm>
          <a:prstGeom prst="rect">
            <a:avLst/>
          </a:prstGeom>
          <a:noFill/>
          <a:ln w="3175">
            <a:noFill/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pt-BR" sz="2000" dirty="0"/>
              <a:t>4. Resultados Alcançados </a:t>
            </a:r>
          </a:p>
          <a:p>
            <a:pPr>
              <a:defRPr/>
            </a:pPr>
            <a:r>
              <a:rPr lang="pt-BR" sz="2000" dirty="0">
                <a:solidFill>
                  <a:schemeClr val="accent6">
                    <a:lumMod val="50000"/>
                  </a:schemeClr>
                </a:solidFill>
              </a:rPr>
              <a:t>4.1.2 ÁREA: EXTENSÃO</a:t>
            </a:r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FC0D5FA8-5AB2-4FC5-8D13-3F77AF48175E}"/>
              </a:ext>
            </a:extLst>
          </p:cNvPr>
          <p:cNvSpPr/>
          <p:nvPr/>
        </p:nvSpPr>
        <p:spPr>
          <a:xfrm>
            <a:off x="4788024" y="1484784"/>
            <a:ext cx="388843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endParaRPr lang="pt-BR" sz="1600" dirty="0">
              <a:effectLst/>
              <a:latin typeface="Arial" panose="020B0604020202020204" pitchFamily="34" charset="0"/>
              <a:ea typeface="Microsoft Sans Serif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0C2A2446-A6E5-43F6-92EE-E39D675BCAB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34833808"/>
              </p:ext>
            </p:extLst>
          </p:nvPr>
        </p:nvGraphicFramePr>
        <p:xfrm>
          <a:off x="3858095" y="2856078"/>
          <a:ext cx="4752528" cy="16530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CaixaDeTexto 7">
            <a:extLst>
              <a:ext uri="{FF2B5EF4-FFF2-40B4-BE49-F238E27FC236}">
                <a16:creationId xmlns:a16="http://schemas.microsoft.com/office/drawing/2014/main" id="{49CC1354-53C8-4093-8D0D-9C1651B06178}"/>
              </a:ext>
            </a:extLst>
          </p:cNvPr>
          <p:cNvSpPr txBox="1"/>
          <p:nvPr/>
        </p:nvSpPr>
        <p:spPr>
          <a:xfrm>
            <a:off x="402291" y="2974819"/>
            <a:ext cx="24415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BR"/>
            </a:defPPr>
            <a:lvl1pPr>
              <a:defRPr b="1"/>
            </a:lvl1pPr>
          </a:lstStyle>
          <a:p>
            <a:r>
              <a:rPr lang="pt-BR" b="0" dirty="0"/>
              <a:t>Tema 3: </a:t>
            </a:r>
            <a:r>
              <a:rPr lang="pt-BR" dirty="0"/>
              <a:t>Empreendedorismo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09340682-DBF1-4EA0-AF5E-17CECBFAAB9E}"/>
              </a:ext>
            </a:extLst>
          </p:cNvPr>
          <p:cNvSpPr txBox="1"/>
          <p:nvPr/>
        </p:nvSpPr>
        <p:spPr>
          <a:xfrm>
            <a:off x="5349092" y="2556909"/>
            <a:ext cx="3359230" cy="456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spcAft>
                <a:spcPts val="800"/>
              </a:spcAft>
            </a:pPr>
            <a:r>
              <a:rPr lang="pt-BR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Indicadores</a:t>
            </a:r>
            <a:endParaRPr lang="pt-BR" sz="18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37999B7C-7C0D-4848-B75C-42352C3DEF44}"/>
              </a:ext>
            </a:extLst>
          </p:cNvPr>
          <p:cNvSpPr txBox="1"/>
          <p:nvPr/>
        </p:nvSpPr>
        <p:spPr>
          <a:xfrm>
            <a:off x="3845510" y="3149215"/>
            <a:ext cx="7264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>
                <a:solidFill>
                  <a:schemeClr val="accent6">
                    <a:lumMod val="50000"/>
                  </a:schemeClr>
                </a:solidFill>
              </a:rPr>
              <a:t>3,3%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A7CBE569-4801-41D5-AF05-746FAF63E2FC}"/>
              </a:ext>
            </a:extLst>
          </p:cNvPr>
          <p:cNvSpPr txBox="1"/>
          <p:nvPr/>
        </p:nvSpPr>
        <p:spPr>
          <a:xfrm>
            <a:off x="3128597" y="3067152"/>
            <a:ext cx="660486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10%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61951D98-CB20-435C-827A-697951C321E8}"/>
              </a:ext>
            </a:extLst>
          </p:cNvPr>
          <p:cNvSpPr txBox="1"/>
          <p:nvPr/>
        </p:nvSpPr>
        <p:spPr>
          <a:xfrm>
            <a:off x="3558068" y="2621200"/>
            <a:ext cx="2027863" cy="37555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pt-BR"/>
            </a:defPPr>
            <a:lvl1pPr algn="r">
              <a:lnSpc>
                <a:spcPct val="150000"/>
              </a:lnSpc>
              <a:spcAft>
                <a:spcPts val="800"/>
              </a:spcAft>
              <a:defRPr sz="1800" b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defRPr>
            </a:lvl1pPr>
          </a:lstStyle>
          <a:p>
            <a:r>
              <a:rPr lang="pt-BR" sz="1400" b="0" dirty="0"/>
              <a:t>Resultado 2021</a:t>
            </a: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B3DE1A62-90DB-45DE-8DFC-2C8CAF8ADE3C}"/>
              </a:ext>
            </a:extLst>
          </p:cNvPr>
          <p:cNvSpPr txBox="1"/>
          <p:nvPr/>
        </p:nvSpPr>
        <p:spPr>
          <a:xfrm>
            <a:off x="2306836" y="4216092"/>
            <a:ext cx="1584176" cy="375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spcAft>
                <a:spcPts val="800"/>
              </a:spcAft>
            </a:pPr>
            <a:r>
              <a:rPr lang="pt-BR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Meta 2023</a:t>
            </a:r>
            <a:endParaRPr lang="pt-BR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F150D739-226C-40A8-8415-75A7F621C55C}"/>
              </a:ext>
            </a:extLst>
          </p:cNvPr>
          <p:cNvSpPr txBox="1"/>
          <p:nvPr/>
        </p:nvSpPr>
        <p:spPr>
          <a:xfrm>
            <a:off x="362909" y="1127100"/>
            <a:ext cx="82477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>
                <a:solidFill>
                  <a:srgbClr val="C00000"/>
                </a:solidFill>
              </a:rPr>
              <a:t>Objetivo estratégico: </a:t>
            </a:r>
            <a:br>
              <a:rPr lang="pt-BR" b="1" dirty="0">
                <a:solidFill>
                  <a:srgbClr val="C00000"/>
                </a:solidFill>
              </a:rPr>
            </a:br>
            <a:r>
              <a:rPr lang="pt-BR" dirty="0"/>
              <a:t>Fortalecer as ações de fomento à cultura empreendedora no âmbito institucional</a:t>
            </a: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4968248F-FDBC-4DB4-91C4-9DDA41F09A0F}"/>
              </a:ext>
            </a:extLst>
          </p:cNvPr>
          <p:cNvSpPr txBox="1"/>
          <p:nvPr/>
        </p:nvSpPr>
        <p:spPr>
          <a:xfrm>
            <a:off x="3812086" y="3789040"/>
            <a:ext cx="7264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>
                <a:solidFill>
                  <a:schemeClr val="accent6">
                    <a:lumMod val="50000"/>
                  </a:schemeClr>
                </a:solidFill>
              </a:rPr>
              <a:t>4,4%</a:t>
            </a:r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87D16E96-01B4-4FCF-8A43-F201946E683C}"/>
              </a:ext>
            </a:extLst>
          </p:cNvPr>
          <p:cNvSpPr txBox="1"/>
          <p:nvPr/>
        </p:nvSpPr>
        <p:spPr>
          <a:xfrm>
            <a:off x="3128595" y="3709504"/>
            <a:ext cx="660487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20%</a:t>
            </a:r>
          </a:p>
        </p:txBody>
      </p:sp>
    </p:spTree>
    <p:extLst>
      <p:ext uri="{BB962C8B-B14F-4D97-AF65-F5344CB8AC3E}">
        <p14:creationId xmlns:p14="http://schemas.microsoft.com/office/powerpoint/2010/main" val="23862263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Conector: Angulado 8">
            <a:extLst>
              <a:ext uri="{FF2B5EF4-FFF2-40B4-BE49-F238E27FC236}">
                <a16:creationId xmlns:a16="http://schemas.microsoft.com/office/drawing/2014/main" id="{84B900C3-CF86-41C7-9449-766DD2C303A9}"/>
              </a:ext>
            </a:extLst>
          </p:cNvPr>
          <p:cNvCxnSpPr>
            <a:cxnSpLocks/>
            <a:stCxn id="5" idx="1"/>
            <a:endCxn id="8" idx="1"/>
          </p:cNvCxnSpPr>
          <p:nvPr/>
        </p:nvCxnSpPr>
        <p:spPr>
          <a:xfrm rot="10800000" flipV="1">
            <a:off x="539552" y="3339982"/>
            <a:ext cx="12700" cy="1279502"/>
          </a:xfrm>
          <a:prstGeom prst="bentConnector3">
            <a:avLst>
              <a:gd name="adj1" fmla="val 1800000"/>
            </a:avLst>
          </a:prstGeom>
          <a:ln w="28575">
            <a:solidFill>
              <a:schemeClr val="accent5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tângulo: Cantos Arredondados 4">
            <a:extLst>
              <a:ext uri="{FF2B5EF4-FFF2-40B4-BE49-F238E27FC236}">
                <a16:creationId xmlns:a16="http://schemas.microsoft.com/office/drawing/2014/main" id="{AA4DA76C-BB13-420E-8769-BAE482CB7D3D}"/>
              </a:ext>
            </a:extLst>
          </p:cNvPr>
          <p:cNvSpPr/>
          <p:nvPr/>
        </p:nvSpPr>
        <p:spPr>
          <a:xfrm>
            <a:off x="539552" y="3123958"/>
            <a:ext cx="4830089" cy="43204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ctangle 5"/>
          <p:cNvSpPr/>
          <p:nvPr/>
        </p:nvSpPr>
        <p:spPr>
          <a:xfrm>
            <a:off x="539552" y="1556792"/>
            <a:ext cx="5040560" cy="23391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pt-BR" sz="1600" dirty="0">
                <a:effectLst/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Mensagem do dirigente máximo</a:t>
            </a:r>
          </a:p>
          <a:p>
            <a:pPr marL="342900" indent="-342900">
              <a:spcBef>
                <a:spcPts val="1200"/>
              </a:spcBef>
              <a:buFont typeface="+mj-lt"/>
              <a:buAutoNum type="arabicPeriod"/>
            </a:pPr>
            <a:r>
              <a:rPr lang="pt-BR" sz="1600" dirty="0">
                <a:effectLst/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Visão Geral Organizacional e Ambiente Externo</a:t>
            </a:r>
          </a:p>
          <a:p>
            <a:pPr marL="342900" indent="-342900">
              <a:spcBef>
                <a:spcPts val="1200"/>
              </a:spcBef>
              <a:buFont typeface="+mj-lt"/>
              <a:buAutoNum type="arabicPeriod"/>
            </a:pPr>
            <a:r>
              <a:rPr lang="pt-BR" sz="1600" dirty="0">
                <a:effectLst/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Gestão de riscos e controles internos</a:t>
            </a:r>
          </a:p>
          <a:p>
            <a:pPr marL="342900" indent="-342900">
              <a:spcBef>
                <a:spcPts val="1200"/>
              </a:spcBef>
              <a:buFont typeface="+mj-lt"/>
              <a:buAutoNum type="arabicPeriod"/>
            </a:pPr>
            <a:r>
              <a:rPr lang="pt-BR" sz="1600" dirty="0">
                <a:effectLst/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Governança, estratégia e desempenho</a:t>
            </a:r>
          </a:p>
          <a:p>
            <a:pPr marL="342900" indent="-342900">
              <a:spcBef>
                <a:spcPts val="1200"/>
              </a:spcBef>
              <a:buFont typeface="+mj-lt"/>
              <a:buAutoNum type="arabicPeriod"/>
            </a:pPr>
            <a:r>
              <a:rPr lang="pt-BR" sz="1600" dirty="0">
                <a:effectLst/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Resultados da Gestão</a:t>
            </a:r>
          </a:p>
          <a:p>
            <a:pPr marL="342900" indent="-342900">
              <a:spcBef>
                <a:spcPts val="1200"/>
              </a:spcBef>
              <a:buFont typeface="+mj-lt"/>
              <a:buAutoNum type="arabicPeriod"/>
            </a:pPr>
            <a:r>
              <a:rPr lang="pt-BR" sz="1600" dirty="0">
                <a:effectLst/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Demonstrações Contábeis</a:t>
            </a:r>
          </a:p>
        </p:txBody>
      </p:sp>
      <p:sp>
        <p:nvSpPr>
          <p:cNvPr id="4" name="Título 6"/>
          <p:cNvSpPr txBox="1">
            <a:spLocks/>
          </p:cNvSpPr>
          <p:nvPr/>
        </p:nvSpPr>
        <p:spPr>
          <a:xfrm>
            <a:off x="611560" y="786408"/>
            <a:ext cx="3816424" cy="464760"/>
          </a:xfrm>
          <a:prstGeom prst="rect">
            <a:avLst/>
          </a:prstGeom>
          <a:ln w="3175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pt-BR" sz="2400" dirty="0"/>
              <a:t>Conteúdo do RG</a:t>
            </a:r>
            <a:endParaRPr lang="pt-BR" sz="2400" dirty="0">
              <a:solidFill>
                <a:srgbClr val="FFC000"/>
              </a:solidFill>
              <a:latin typeface="Arial Narrow" pitchFamily="34" charset="0"/>
            </a:endParaRPr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FC0D5FA8-5AB2-4FC5-8D13-3F77AF48175E}"/>
              </a:ext>
            </a:extLst>
          </p:cNvPr>
          <p:cNvSpPr/>
          <p:nvPr/>
        </p:nvSpPr>
        <p:spPr>
          <a:xfrm>
            <a:off x="4788024" y="1484784"/>
            <a:ext cx="388843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endParaRPr lang="pt-BR" sz="1600" dirty="0">
              <a:effectLst/>
              <a:latin typeface="Arial" panose="020B0604020202020204" pitchFamily="34" charset="0"/>
              <a:ea typeface="Microsoft Sans Serif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7B94AE75-361A-4F18-9959-BAE0B5CC836F}"/>
              </a:ext>
            </a:extLst>
          </p:cNvPr>
          <p:cNvSpPr/>
          <p:nvPr/>
        </p:nvSpPr>
        <p:spPr>
          <a:xfrm>
            <a:off x="539552" y="4319402"/>
            <a:ext cx="3990891" cy="60016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pt-BR" sz="14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4.1 Resultados alcançados</a:t>
            </a:r>
          </a:p>
          <a:p>
            <a:pPr>
              <a:spcBef>
                <a:spcPts val="600"/>
              </a:spcBef>
            </a:pPr>
            <a:r>
              <a:rPr lang="pt-BR" sz="14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4.2 Resultados das principais áreas de atuação</a:t>
            </a:r>
          </a:p>
        </p:txBody>
      </p:sp>
      <p:sp>
        <p:nvSpPr>
          <p:cNvPr id="10" name="Rectangle 5">
            <a:extLst>
              <a:ext uri="{FF2B5EF4-FFF2-40B4-BE49-F238E27FC236}">
                <a16:creationId xmlns:a16="http://schemas.microsoft.com/office/drawing/2014/main" id="{97E3BFF0-5FD6-452F-8642-AC81240E851E}"/>
              </a:ext>
            </a:extLst>
          </p:cNvPr>
          <p:cNvSpPr/>
          <p:nvPr/>
        </p:nvSpPr>
        <p:spPr>
          <a:xfrm>
            <a:off x="4860032" y="3825574"/>
            <a:ext cx="4013998" cy="206210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pt-BR" sz="14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4.2.1 Gestão orçamentária e financeira</a:t>
            </a:r>
          </a:p>
          <a:p>
            <a:pPr>
              <a:spcBef>
                <a:spcPts val="600"/>
              </a:spcBef>
            </a:pPr>
            <a:r>
              <a:rPr lang="pt-BR" sz="14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4.2.2 Gestão de Custos</a:t>
            </a:r>
          </a:p>
          <a:p>
            <a:pPr>
              <a:spcBef>
                <a:spcPts val="600"/>
              </a:spcBef>
            </a:pPr>
            <a:r>
              <a:rPr lang="pt-BR" sz="14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4.2.3 Gestão de pessoas</a:t>
            </a:r>
          </a:p>
          <a:p>
            <a:pPr>
              <a:spcBef>
                <a:spcPts val="600"/>
              </a:spcBef>
            </a:pPr>
            <a:r>
              <a:rPr lang="pt-BR" sz="14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4.2.4 Gestão de licitações e contratos</a:t>
            </a:r>
          </a:p>
          <a:p>
            <a:pPr>
              <a:spcBef>
                <a:spcPts val="600"/>
              </a:spcBef>
            </a:pPr>
            <a:r>
              <a:rPr lang="pt-BR" sz="14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4.2.5 Gestão patrimonial e infraestrutura</a:t>
            </a:r>
          </a:p>
          <a:p>
            <a:pPr>
              <a:spcBef>
                <a:spcPts val="600"/>
              </a:spcBef>
            </a:pPr>
            <a:r>
              <a:rPr lang="pt-BR" sz="14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4.2.6 Gestão da tecnologia da informação</a:t>
            </a:r>
          </a:p>
          <a:p>
            <a:pPr>
              <a:spcBef>
                <a:spcPts val="600"/>
              </a:spcBef>
            </a:pPr>
            <a:r>
              <a:rPr lang="pt-BR" sz="14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4.2.7 Sustentabilidade Ambiental</a:t>
            </a:r>
          </a:p>
        </p:txBody>
      </p:sp>
      <p:cxnSp>
        <p:nvCxnSpPr>
          <p:cNvPr id="11" name="Conector: Angulado 10">
            <a:extLst>
              <a:ext uri="{FF2B5EF4-FFF2-40B4-BE49-F238E27FC236}">
                <a16:creationId xmlns:a16="http://schemas.microsoft.com/office/drawing/2014/main" id="{D8C569DB-F0C8-4DE7-90F8-8CB5BD17AC6D}"/>
              </a:ext>
            </a:extLst>
          </p:cNvPr>
          <p:cNvCxnSpPr>
            <a:cxnSpLocks/>
            <a:stCxn id="8" idx="0"/>
            <a:endCxn id="10" idx="1"/>
          </p:cNvCxnSpPr>
          <p:nvPr/>
        </p:nvCxnSpPr>
        <p:spPr>
          <a:xfrm rot="16200000" flipH="1">
            <a:off x="3428903" y="3425497"/>
            <a:ext cx="537224" cy="2325034"/>
          </a:xfrm>
          <a:prstGeom prst="bentConnector4">
            <a:avLst>
              <a:gd name="adj1" fmla="val -42552"/>
              <a:gd name="adj2" fmla="val 92912"/>
            </a:avLst>
          </a:prstGeom>
          <a:ln w="28575">
            <a:solidFill>
              <a:schemeClr val="accent5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2947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6"/>
          <p:cNvSpPr txBox="1">
            <a:spLocks/>
          </p:cNvSpPr>
          <p:nvPr/>
        </p:nvSpPr>
        <p:spPr>
          <a:xfrm>
            <a:off x="611560" y="786408"/>
            <a:ext cx="3816424" cy="464760"/>
          </a:xfrm>
          <a:prstGeom prst="rect">
            <a:avLst/>
          </a:prstGeom>
          <a:ln w="3175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pt-BR" sz="2400" dirty="0"/>
              <a:t>Fundamentação legal</a:t>
            </a:r>
            <a:endParaRPr lang="pt-BR" sz="2400" dirty="0">
              <a:solidFill>
                <a:srgbClr val="FFC000"/>
              </a:solidFill>
              <a:latin typeface="Arial Narrow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2024" y="1603152"/>
            <a:ext cx="4320480" cy="44627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1600" dirty="0">
                <a:effectLst/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O </a:t>
            </a:r>
            <a:r>
              <a:rPr lang="pt-BR" sz="1600" b="1" dirty="0">
                <a:effectLst/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RELATÓRIO DE GESTÃO (RG) </a:t>
            </a:r>
            <a:r>
              <a:rPr lang="pt-BR" sz="1600" dirty="0">
                <a:effectLst/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é </a:t>
            </a:r>
            <a:r>
              <a:rPr lang="pt-BR" sz="1600" dirty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o</a:t>
            </a:r>
            <a:r>
              <a:rPr lang="pt-BR" sz="1600" dirty="0">
                <a:effectLst/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 elemento pr</a:t>
            </a:r>
            <a:r>
              <a:rPr lang="pt-BR" sz="1600" dirty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incipal da apresentação de contas, </a:t>
            </a:r>
            <a:r>
              <a:rPr lang="pt-BR" sz="1600" dirty="0">
                <a:effectLst/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disponibilizado à sociedade, aos órgãos de controle interno e externo.  </a:t>
            </a:r>
          </a:p>
          <a:p>
            <a:pPr marL="342900" indent="-3429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pt-BR" sz="1600" dirty="0">
                <a:effectLst/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O prestar </a:t>
            </a:r>
            <a:r>
              <a:rPr lang="pt-BR" sz="1600" dirty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contas é uma obrigação, conforme o parágrafo único do art. 70 da Constituição Federal que estabelece:</a:t>
            </a:r>
          </a:p>
          <a:p>
            <a:pPr lvl="2" algn="just">
              <a:spcBef>
                <a:spcPts val="1200"/>
              </a:spcBef>
            </a:pPr>
            <a:r>
              <a:rPr lang="pt-BR" sz="1600" i="1" dirty="0">
                <a:latin typeface="Times New Roman" panose="02020603050405020304" pitchFamily="18" charset="0"/>
                <a:ea typeface="Microsoft Sans Serif" panose="020B0604020202020204" pitchFamily="34" charset="0"/>
                <a:cs typeface="Times New Roman" panose="02020603050405020304" pitchFamily="18" charset="0"/>
              </a:rPr>
              <a:t>Prestará contas qualquer pessoa física ou jurídica, pública ou privada, que utilize, arrecade, guarde, gerencie ou administre dinheiros, bens e valores públicos ou pelos quais a União responda, ou que, em nome desta, assuma obrigações de natureza pecuniária.</a:t>
            </a:r>
            <a:endParaRPr lang="pt-BR" sz="1600" dirty="0">
              <a:latin typeface="Arial" panose="020B0604020202020204" pitchFamily="34" charset="0"/>
              <a:ea typeface="Microsoft Sans Serif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pt-B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02747956-02D3-4042-A987-473D2C3748A8}"/>
              </a:ext>
            </a:extLst>
          </p:cNvPr>
          <p:cNvSpPr/>
          <p:nvPr/>
        </p:nvSpPr>
        <p:spPr>
          <a:xfrm>
            <a:off x="4716016" y="1603152"/>
            <a:ext cx="4320480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chemeClr val="tx1"/>
                </a:solidFill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Esta edição do RG do IFCE foi elaborado de acordo com as disposições da:</a:t>
            </a:r>
          </a:p>
          <a:p>
            <a:pPr marL="742950" lvl="1" indent="-28575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chemeClr val="tx1"/>
                </a:solidFill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IN TCU nº 84/2020;</a:t>
            </a:r>
          </a:p>
          <a:p>
            <a:pPr marL="742950" lvl="1" indent="-28575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chemeClr val="tx1"/>
                </a:solidFill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DN TCU nº 187/2020; e </a:t>
            </a:r>
          </a:p>
          <a:p>
            <a:pPr marL="742950" lvl="1" indent="-28575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chemeClr val="tx1"/>
                </a:solidFill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DN TCU nº 188/2020.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pt-BR" sz="1600" dirty="0">
              <a:solidFill>
                <a:schemeClr val="tx1"/>
              </a:solidFill>
              <a:latin typeface="Arial" panose="020B0604020202020204" pitchFamily="34" charset="0"/>
              <a:ea typeface="Microsoft Sans Serif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60956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Conector: Angulado 8">
            <a:extLst>
              <a:ext uri="{FF2B5EF4-FFF2-40B4-BE49-F238E27FC236}">
                <a16:creationId xmlns:a16="http://schemas.microsoft.com/office/drawing/2014/main" id="{84B900C3-CF86-41C7-9449-766DD2C303A9}"/>
              </a:ext>
            </a:extLst>
          </p:cNvPr>
          <p:cNvCxnSpPr>
            <a:cxnSpLocks/>
            <a:stCxn id="5" idx="3"/>
            <a:endCxn id="8" idx="0"/>
          </p:cNvCxnSpPr>
          <p:nvPr/>
        </p:nvCxnSpPr>
        <p:spPr>
          <a:xfrm>
            <a:off x="5369641" y="3700022"/>
            <a:ext cx="1548172" cy="442089"/>
          </a:xfrm>
          <a:prstGeom prst="bentConnector2">
            <a:avLst/>
          </a:prstGeom>
          <a:ln w="28575">
            <a:solidFill>
              <a:schemeClr val="accent5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tângulo: Cantos Arredondados 4">
            <a:extLst>
              <a:ext uri="{FF2B5EF4-FFF2-40B4-BE49-F238E27FC236}">
                <a16:creationId xmlns:a16="http://schemas.microsoft.com/office/drawing/2014/main" id="{AA4DA76C-BB13-420E-8769-BAE482CB7D3D}"/>
              </a:ext>
            </a:extLst>
          </p:cNvPr>
          <p:cNvSpPr/>
          <p:nvPr/>
        </p:nvSpPr>
        <p:spPr>
          <a:xfrm>
            <a:off x="539552" y="3483998"/>
            <a:ext cx="4830089" cy="43204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ctangle 5"/>
          <p:cNvSpPr/>
          <p:nvPr/>
        </p:nvSpPr>
        <p:spPr>
          <a:xfrm>
            <a:off x="539552" y="1556792"/>
            <a:ext cx="5040560" cy="23391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pt-BR" sz="1600" dirty="0">
                <a:effectLst/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Mensagem do dirigente máximo</a:t>
            </a:r>
          </a:p>
          <a:p>
            <a:pPr marL="342900" indent="-342900">
              <a:spcBef>
                <a:spcPts val="1200"/>
              </a:spcBef>
              <a:buFont typeface="+mj-lt"/>
              <a:buAutoNum type="arabicPeriod"/>
            </a:pPr>
            <a:r>
              <a:rPr lang="pt-BR" sz="1600" dirty="0">
                <a:effectLst/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Visão Geral Organizacional e Ambiente Externo</a:t>
            </a:r>
          </a:p>
          <a:p>
            <a:pPr marL="342900" indent="-342900">
              <a:spcBef>
                <a:spcPts val="1200"/>
              </a:spcBef>
              <a:buFont typeface="+mj-lt"/>
              <a:buAutoNum type="arabicPeriod"/>
            </a:pPr>
            <a:r>
              <a:rPr lang="pt-BR" sz="1600" dirty="0">
                <a:effectLst/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Gestão de riscos e controles internos</a:t>
            </a:r>
          </a:p>
          <a:p>
            <a:pPr marL="342900" indent="-342900">
              <a:spcBef>
                <a:spcPts val="1200"/>
              </a:spcBef>
              <a:buFont typeface="+mj-lt"/>
              <a:buAutoNum type="arabicPeriod"/>
            </a:pPr>
            <a:r>
              <a:rPr lang="pt-BR" sz="1600" dirty="0">
                <a:effectLst/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Governança, estratégia e desempenho</a:t>
            </a:r>
          </a:p>
          <a:p>
            <a:pPr marL="342900" indent="-342900">
              <a:spcBef>
                <a:spcPts val="1200"/>
              </a:spcBef>
              <a:buFont typeface="+mj-lt"/>
              <a:buAutoNum type="arabicPeriod"/>
            </a:pPr>
            <a:r>
              <a:rPr lang="pt-BR" sz="1600" dirty="0">
                <a:effectLst/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Resultados da Gestão</a:t>
            </a:r>
          </a:p>
          <a:p>
            <a:pPr marL="342900" indent="-342900">
              <a:spcBef>
                <a:spcPts val="1200"/>
              </a:spcBef>
              <a:buFont typeface="+mj-lt"/>
              <a:buAutoNum type="arabicPeriod"/>
            </a:pPr>
            <a:r>
              <a:rPr lang="pt-BR" sz="1600" dirty="0">
                <a:effectLst/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Demonstrações Contábeis</a:t>
            </a:r>
          </a:p>
        </p:txBody>
      </p:sp>
      <p:sp>
        <p:nvSpPr>
          <p:cNvPr id="4" name="Título 6"/>
          <p:cNvSpPr txBox="1">
            <a:spLocks/>
          </p:cNvSpPr>
          <p:nvPr/>
        </p:nvSpPr>
        <p:spPr>
          <a:xfrm>
            <a:off x="611560" y="786408"/>
            <a:ext cx="3816424" cy="464760"/>
          </a:xfrm>
          <a:prstGeom prst="rect">
            <a:avLst/>
          </a:prstGeom>
          <a:ln w="3175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pt-BR" sz="2400" dirty="0"/>
              <a:t>Conteúdo do RG</a:t>
            </a:r>
            <a:endParaRPr lang="pt-BR" sz="2400" dirty="0">
              <a:solidFill>
                <a:srgbClr val="FFC000"/>
              </a:solidFill>
              <a:latin typeface="Arial Narrow" pitchFamily="34" charset="0"/>
            </a:endParaRPr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FC0D5FA8-5AB2-4FC5-8D13-3F77AF48175E}"/>
              </a:ext>
            </a:extLst>
          </p:cNvPr>
          <p:cNvSpPr/>
          <p:nvPr/>
        </p:nvSpPr>
        <p:spPr>
          <a:xfrm>
            <a:off x="4788024" y="1484784"/>
            <a:ext cx="388843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endParaRPr lang="pt-BR" sz="1600" dirty="0">
              <a:effectLst/>
              <a:latin typeface="Arial" panose="020B0604020202020204" pitchFamily="34" charset="0"/>
              <a:ea typeface="Microsoft Sans Serif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7B94AE75-361A-4F18-9959-BAE0B5CC836F}"/>
              </a:ext>
            </a:extLst>
          </p:cNvPr>
          <p:cNvSpPr/>
          <p:nvPr/>
        </p:nvSpPr>
        <p:spPr>
          <a:xfrm>
            <a:off x="4973597" y="4142111"/>
            <a:ext cx="3888432" cy="178510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pt-BR" sz="1400" dirty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5</a:t>
            </a:r>
            <a:r>
              <a:rPr lang="pt-BR" sz="1400" dirty="0">
                <a:effectLst/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.1 Balanço Patrimonial</a:t>
            </a:r>
          </a:p>
          <a:p>
            <a:pPr>
              <a:spcBef>
                <a:spcPts val="1200"/>
              </a:spcBef>
            </a:pPr>
            <a:r>
              <a:rPr lang="pt-BR" sz="1400" dirty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5</a:t>
            </a:r>
            <a:r>
              <a:rPr lang="pt-BR" sz="1400" dirty="0">
                <a:effectLst/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.2 Demonstração de valores patrimoniais</a:t>
            </a:r>
          </a:p>
          <a:p>
            <a:pPr>
              <a:spcBef>
                <a:spcPts val="1200"/>
              </a:spcBef>
            </a:pPr>
            <a:r>
              <a:rPr lang="pt-BR" sz="1400" dirty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5.3 Balanço orçamentário</a:t>
            </a:r>
          </a:p>
          <a:p>
            <a:pPr>
              <a:spcBef>
                <a:spcPts val="1200"/>
              </a:spcBef>
            </a:pPr>
            <a:r>
              <a:rPr lang="pt-BR" sz="1400" dirty="0">
                <a:effectLst/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5.4 Balanço financeiro</a:t>
            </a:r>
          </a:p>
          <a:p>
            <a:pPr>
              <a:spcBef>
                <a:spcPts val="1200"/>
              </a:spcBef>
            </a:pPr>
            <a:r>
              <a:rPr lang="pt-BR" sz="1400" dirty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5.5 Demonstrações de fluxo de caixa</a:t>
            </a:r>
            <a:endParaRPr lang="pt-BR" sz="1400" dirty="0">
              <a:effectLst/>
              <a:latin typeface="Arial" panose="020B0604020202020204" pitchFamily="34" charset="0"/>
              <a:ea typeface="Microsoft Sans Serif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65560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 descr="Pessoa segurando um mouse">
            <a:extLst>
              <a:ext uri="{FF2B5EF4-FFF2-40B4-BE49-F238E27FC236}">
                <a16:creationId xmlns:a16="http://schemas.microsoft.com/office/drawing/2014/main" id="{7EE7CD99-86E2-46AB-87FA-5BD6643ED87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093296"/>
          </a:xfrm>
          <a:prstGeom prst="rect">
            <a:avLst/>
          </a:prstGeom>
        </p:spPr>
      </p:pic>
      <p:sp>
        <p:nvSpPr>
          <p:cNvPr id="3" name="Título 6">
            <a:extLst>
              <a:ext uri="{FF2B5EF4-FFF2-40B4-BE49-F238E27FC236}">
                <a16:creationId xmlns:a16="http://schemas.microsoft.com/office/drawing/2014/main" id="{59D90284-C705-431D-BD84-0A9EE885FEE8}"/>
              </a:ext>
            </a:extLst>
          </p:cNvPr>
          <p:cNvSpPr txBox="1">
            <a:spLocks/>
          </p:cNvSpPr>
          <p:nvPr/>
        </p:nvSpPr>
        <p:spPr bwMode="auto">
          <a:xfrm>
            <a:off x="341784" y="260648"/>
            <a:ext cx="8460432" cy="115212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pt-BR" sz="18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CONTATO</a:t>
            </a:r>
          </a:p>
          <a:p>
            <a:pPr eaLnBrk="1" hangingPunct="1"/>
            <a:endParaRPr lang="pt-BR" sz="18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pt-BR" sz="1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Coordenadoria de Controle e Normas</a:t>
            </a:r>
            <a:br>
              <a:rPr lang="pt-BR" sz="1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 sz="1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Diretoria de Desenvolvimento Institucional</a:t>
            </a:r>
            <a:br>
              <a:rPr lang="pt-BR" sz="1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 sz="18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Pró-reitoria</a:t>
            </a:r>
            <a:r>
              <a:rPr lang="pt-BR" sz="1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Administração e Planejamento</a:t>
            </a:r>
          </a:p>
          <a:p>
            <a:pPr eaLnBrk="1" hangingPunct="1"/>
            <a:endParaRPr lang="pt-BR" sz="1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pt-BR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Glauter</a:t>
            </a:r>
            <a:r>
              <a:rPr lang="pt-BR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Guimarães</a:t>
            </a:r>
          </a:p>
          <a:p>
            <a:pPr eaLnBrk="1" hangingPunct="1"/>
            <a:r>
              <a:rPr lang="pt-BR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ccn.proap@ifce.edu.br</a:t>
            </a:r>
            <a:br>
              <a:rPr lang="pt-BR" sz="1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pt-BR" sz="1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t-BR" sz="1800" dirty="0">
              <a:solidFill>
                <a:srgbClr val="38702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53621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6"/>
          <p:cNvSpPr txBox="1">
            <a:spLocks/>
          </p:cNvSpPr>
          <p:nvPr/>
        </p:nvSpPr>
        <p:spPr>
          <a:xfrm>
            <a:off x="611560" y="786408"/>
            <a:ext cx="3816424" cy="464760"/>
          </a:xfrm>
          <a:prstGeom prst="rect">
            <a:avLst/>
          </a:prstGeom>
          <a:ln w="3175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pt-BR" sz="2400" dirty="0"/>
              <a:t>Conteúdo do RG</a:t>
            </a:r>
            <a:endParaRPr lang="pt-BR" sz="2400" dirty="0">
              <a:solidFill>
                <a:srgbClr val="FFC000"/>
              </a:solidFill>
              <a:latin typeface="Arial Narrow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39552" y="1556792"/>
            <a:ext cx="5040560" cy="23391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pt-BR" sz="1600" dirty="0">
                <a:effectLst/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Mensagem do dirigente máximo</a:t>
            </a:r>
          </a:p>
          <a:p>
            <a:pPr marL="342900" indent="-342900">
              <a:spcBef>
                <a:spcPts val="1200"/>
              </a:spcBef>
              <a:buFont typeface="+mj-lt"/>
              <a:buAutoNum type="arabicPeriod"/>
            </a:pPr>
            <a:r>
              <a:rPr lang="pt-BR" sz="1600" dirty="0">
                <a:effectLst/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Visão Geral Organizacional e Ambiente Externo</a:t>
            </a:r>
          </a:p>
          <a:p>
            <a:pPr marL="342900" indent="-342900">
              <a:spcBef>
                <a:spcPts val="1200"/>
              </a:spcBef>
              <a:buFont typeface="+mj-lt"/>
              <a:buAutoNum type="arabicPeriod"/>
            </a:pPr>
            <a:r>
              <a:rPr lang="pt-BR" sz="1600" dirty="0">
                <a:effectLst/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Gestão de riscos e controles internos</a:t>
            </a:r>
          </a:p>
          <a:p>
            <a:pPr marL="342900" indent="-342900">
              <a:spcBef>
                <a:spcPts val="1200"/>
              </a:spcBef>
              <a:buFont typeface="+mj-lt"/>
              <a:buAutoNum type="arabicPeriod"/>
            </a:pPr>
            <a:r>
              <a:rPr lang="pt-BR" sz="1600" dirty="0">
                <a:effectLst/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Governança, estratégia e desempenho</a:t>
            </a:r>
          </a:p>
          <a:p>
            <a:pPr marL="342900" indent="-342900">
              <a:spcBef>
                <a:spcPts val="1200"/>
              </a:spcBef>
              <a:buFont typeface="+mj-lt"/>
              <a:buAutoNum type="arabicPeriod"/>
            </a:pPr>
            <a:r>
              <a:rPr lang="pt-BR" sz="1600" dirty="0">
                <a:effectLst/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Resultados da Gestão</a:t>
            </a:r>
          </a:p>
          <a:p>
            <a:pPr marL="342900" indent="-342900">
              <a:spcBef>
                <a:spcPts val="1200"/>
              </a:spcBef>
              <a:buFont typeface="+mj-lt"/>
              <a:buAutoNum type="arabicPeriod"/>
            </a:pPr>
            <a:r>
              <a:rPr lang="pt-BR" sz="1600" dirty="0">
                <a:effectLst/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Demonstrações Contábeis</a:t>
            </a:r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FC0D5FA8-5AB2-4FC5-8D13-3F77AF48175E}"/>
              </a:ext>
            </a:extLst>
          </p:cNvPr>
          <p:cNvSpPr/>
          <p:nvPr/>
        </p:nvSpPr>
        <p:spPr>
          <a:xfrm>
            <a:off x="4788024" y="1484784"/>
            <a:ext cx="388843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endParaRPr lang="pt-BR" sz="1600" dirty="0">
              <a:effectLst/>
              <a:latin typeface="Arial" panose="020B0604020202020204" pitchFamily="34" charset="0"/>
              <a:ea typeface="Microsoft Sans Serif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33295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: Cantos Arredondados 4">
            <a:extLst>
              <a:ext uri="{FF2B5EF4-FFF2-40B4-BE49-F238E27FC236}">
                <a16:creationId xmlns:a16="http://schemas.microsoft.com/office/drawing/2014/main" id="{AA4DA76C-BB13-420E-8769-BAE482CB7D3D}"/>
              </a:ext>
            </a:extLst>
          </p:cNvPr>
          <p:cNvSpPr/>
          <p:nvPr/>
        </p:nvSpPr>
        <p:spPr>
          <a:xfrm>
            <a:off x="533998" y="1484784"/>
            <a:ext cx="4830089" cy="45353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Título 6"/>
          <p:cNvSpPr txBox="1">
            <a:spLocks/>
          </p:cNvSpPr>
          <p:nvPr/>
        </p:nvSpPr>
        <p:spPr>
          <a:xfrm>
            <a:off x="611560" y="786408"/>
            <a:ext cx="3816424" cy="464760"/>
          </a:xfrm>
          <a:prstGeom prst="rect">
            <a:avLst/>
          </a:prstGeom>
          <a:ln w="3175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pt-BR" sz="2400" dirty="0"/>
              <a:t>Conteúdo do RG</a:t>
            </a:r>
            <a:endParaRPr lang="pt-BR" sz="2400" dirty="0">
              <a:solidFill>
                <a:srgbClr val="FFC000"/>
              </a:solidFill>
              <a:latin typeface="Arial Narrow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39552" y="1556792"/>
            <a:ext cx="5040560" cy="23391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pt-BR" sz="1600" dirty="0">
                <a:effectLst/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Mensagem do dirigente máximo</a:t>
            </a:r>
          </a:p>
          <a:p>
            <a:pPr marL="342900" indent="-342900">
              <a:spcBef>
                <a:spcPts val="1200"/>
              </a:spcBef>
              <a:buFont typeface="+mj-lt"/>
              <a:buAutoNum type="arabicPeriod"/>
            </a:pPr>
            <a:r>
              <a:rPr lang="pt-BR" sz="1600" dirty="0">
                <a:effectLst/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Visão Geral Organizacional e Ambiente Externo</a:t>
            </a:r>
          </a:p>
          <a:p>
            <a:pPr marL="342900" indent="-342900">
              <a:spcBef>
                <a:spcPts val="1200"/>
              </a:spcBef>
              <a:buFont typeface="+mj-lt"/>
              <a:buAutoNum type="arabicPeriod"/>
            </a:pPr>
            <a:r>
              <a:rPr lang="pt-BR" sz="1600" dirty="0">
                <a:effectLst/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Gestão de riscos e controles internos</a:t>
            </a:r>
          </a:p>
          <a:p>
            <a:pPr marL="342900" indent="-342900">
              <a:spcBef>
                <a:spcPts val="1200"/>
              </a:spcBef>
              <a:buFont typeface="+mj-lt"/>
              <a:buAutoNum type="arabicPeriod"/>
            </a:pPr>
            <a:r>
              <a:rPr lang="pt-BR" sz="1600" dirty="0">
                <a:effectLst/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Governança, estratégia e desempenho</a:t>
            </a:r>
          </a:p>
          <a:p>
            <a:pPr marL="342900" indent="-342900">
              <a:spcBef>
                <a:spcPts val="1200"/>
              </a:spcBef>
              <a:buFont typeface="+mj-lt"/>
              <a:buAutoNum type="arabicPeriod"/>
            </a:pPr>
            <a:r>
              <a:rPr lang="pt-BR" sz="1600" dirty="0">
                <a:effectLst/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Resultados da Gestão</a:t>
            </a:r>
          </a:p>
          <a:p>
            <a:pPr marL="342900" indent="-342900">
              <a:spcBef>
                <a:spcPts val="1200"/>
              </a:spcBef>
              <a:buFont typeface="+mj-lt"/>
              <a:buAutoNum type="arabicPeriod"/>
            </a:pPr>
            <a:r>
              <a:rPr lang="pt-BR" sz="1600" dirty="0">
                <a:effectLst/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Demonstrações Contábeis</a:t>
            </a:r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FC0D5FA8-5AB2-4FC5-8D13-3F77AF48175E}"/>
              </a:ext>
            </a:extLst>
          </p:cNvPr>
          <p:cNvSpPr/>
          <p:nvPr/>
        </p:nvSpPr>
        <p:spPr>
          <a:xfrm>
            <a:off x="4788024" y="1484784"/>
            <a:ext cx="388843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endParaRPr lang="pt-BR" sz="1600" dirty="0">
              <a:effectLst/>
              <a:latin typeface="Arial" panose="020B0604020202020204" pitchFamily="34" charset="0"/>
              <a:ea typeface="Microsoft Sans Serif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Conector: Angulado 8">
            <a:extLst>
              <a:ext uri="{FF2B5EF4-FFF2-40B4-BE49-F238E27FC236}">
                <a16:creationId xmlns:a16="http://schemas.microsoft.com/office/drawing/2014/main" id="{84B900C3-CF86-41C7-9449-766DD2C303A9}"/>
              </a:ext>
            </a:extLst>
          </p:cNvPr>
          <p:cNvCxnSpPr>
            <a:cxnSpLocks/>
            <a:stCxn id="5" idx="3"/>
            <a:endCxn id="14" idx="0"/>
          </p:cNvCxnSpPr>
          <p:nvPr/>
        </p:nvCxnSpPr>
        <p:spPr>
          <a:xfrm flipV="1">
            <a:off x="5364087" y="1556792"/>
            <a:ext cx="2039460" cy="154759"/>
          </a:xfrm>
          <a:prstGeom prst="bentConnector4">
            <a:avLst>
              <a:gd name="adj1" fmla="val 12358"/>
              <a:gd name="adj2" fmla="val 294243"/>
            </a:avLst>
          </a:prstGeom>
          <a:ln w="28575">
            <a:solidFill>
              <a:schemeClr val="accent5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Imagem 13">
            <a:extLst>
              <a:ext uri="{FF2B5EF4-FFF2-40B4-BE49-F238E27FC236}">
                <a16:creationId xmlns:a16="http://schemas.microsoft.com/office/drawing/2014/main" id="{BA92191B-9D18-4B33-B0C3-CC79583A8C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8144" y="1556792"/>
            <a:ext cx="3070806" cy="432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61469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: Cantos Arredondados 4">
            <a:extLst>
              <a:ext uri="{FF2B5EF4-FFF2-40B4-BE49-F238E27FC236}">
                <a16:creationId xmlns:a16="http://schemas.microsoft.com/office/drawing/2014/main" id="{AA4DA76C-BB13-420E-8769-BAE482CB7D3D}"/>
              </a:ext>
            </a:extLst>
          </p:cNvPr>
          <p:cNvSpPr/>
          <p:nvPr/>
        </p:nvSpPr>
        <p:spPr>
          <a:xfrm>
            <a:off x="533998" y="1895346"/>
            <a:ext cx="4830089" cy="45353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Título 6"/>
          <p:cNvSpPr txBox="1">
            <a:spLocks/>
          </p:cNvSpPr>
          <p:nvPr/>
        </p:nvSpPr>
        <p:spPr>
          <a:xfrm>
            <a:off x="611560" y="786408"/>
            <a:ext cx="3816424" cy="464760"/>
          </a:xfrm>
          <a:prstGeom prst="rect">
            <a:avLst/>
          </a:prstGeom>
          <a:ln w="3175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pt-BR" sz="2400" dirty="0"/>
              <a:t>Conteúdo do RG</a:t>
            </a:r>
            <a:endParaRPr lang="pt-BR" sz="2400" dirty="0">
              <a:solidFill>
                <a:srgbClr val="FFC000"/>
              </a:solidFill>
              <a:latin typeface="Arial Narrow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39552" y="1556792"/>
            <a:ext cx="5040560" cy="23391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pt-BR" sz="1600" dirty="0">
                <a:effectLst/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Mensagem do dirigente máximo</a:t>
            </a:r>
          </a:p>
          <a:p>
            <a:pPr marL="342900" indent="-342900">
              <a:spcBef>
                <a:spcPts val="1200"/>
              </a:spcBef>
              <a:buFont typeface="+mj-lt"/>
              <a:buAutoNum type="arabicPeriod"/>
            </a:pPr>
            <a:r>
              <a:rPr lang="pt-BR" sz="1600" dirty="0">
                <a:effectLst/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Visão Geral Organizacional e Ambiente Externo</a:t>
            </a:r>
          </a:p>
          <a:p>
            <a:pPr marL="342900" indent="-342900">
              <a:spcBef>
                <a:spcPts val="1200"/>
              </a:spcBef>
              <a:buFont typeface="+mj-lt"/>
              <a:buAutoNum type="arabicPeriod"/>
            </a:pPr>
            <a:r>
              <a:rPr lang="pt-BR" sz="1600" dirty="0">
                <a:effectLst/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Gestão de riscos e controles internos</a:t>
            </a:r>
          </a:p>
          <a:p>
            <a:pPr marL="342900" indent="-342900">
              <a:spcBef>
                <a:spcPts val="1200"/>
              </a:spcBef>
              <a:buFont typeface="+mj-lt"/>
              <a:buAutoNum type="arabicPeriod"/>
            </a:pPr>
            <a:r>
              <a:rPr lang="pt-BR" sz="1600" dirty="0">
                <a:effectLst/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Governança, estratégia e desempenho</a:t>
            </a:r>
          </a:p>
          <a:p>
            <a:pPr marL="342900" indent="-342900">
              <a:spcBef>
                <a:spcPts val="1200"/>
              </a:spcBef>
              <a:buFont typeface="+mj-lt"/>
              <a:buAutoNum type="arabicPeriod"/>
            </a:pPr>
            <a:r>
              <a:rPr lang="pt-BR" sz="1600" dirty="0">
                <a:effectLst/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Resultados da Gestão</a:t>
            </a:r>
          </a:p>
          <a:p>
            <a:pPr marL="342900" indent="-342900">
              <a:spcBef>
                <a:spcPts val="1200"/>
              </a:spcBef>
              <a:buFont typeface="+mj-lt"/>
              <a:buAutoNum type="arabicPeriod"/>
            </a:pPr>
            <a:r>
              <a:rPr lang="pt-BR" sz="1600" dirty="0">
                <a:effectLst/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Demonstrações Contábeis</a:t>
            </a:r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FC0D5FA8-5AB2-4FC5-8D13-3F77AF48175E}"/>
              </a:ext>
            </a:extLst>
          </p:cNvPr>
          <p:cNvSpPr/>
          <p:nvPr/>
        </p:nvSpPr>
        <p:spPr>
          <a:xfrm>
            <a:off x="4788024" y="1484784"/>
            <a:ext cx="388843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endParaRPr lang="pt-BR" sz="1600" dirty="0">
              <a:effectLst/>
              <a:latin typeface="Arial" panose="020B0604020202020204" pitchFamily="34" charset="0"/>
              <a:ea typeface="Microsoft Sans Serif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7B94AE75-361A-4F18-9959-BAE0B5CC836F}"/>
              </a:ext>
            </a:extLst>
          </p:cNvPr>
          <p:cNvSpPr/>
          <p:nvPr/>
        </p:nvSpPr>
        <p:spPr>
          <a:xfrm>
            <a:off x="5004048" y="2636912"/>
            <a:ext cx="3888432" cy="289310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pt-BR" sz="1400" dirty="0">
                <a:effectLst/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1.1 Sobre a instituição</a:t>
            </a:r>
          </a:p>
          <a:p>
            <a:pPr>
              <a:spcBef>
                <a:spcPts val="1200"/>
              </a:spcBef>
            </a:pPr>
            <a:r>
              <a:rPr lang="pt-BR" sz="1400" dirty="0">
                <a:effectLst/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1.2 Estrutura organizacional	</a:t>
            </a:r>
          </a:p>
          <a:p>
            <a:pPr>
              <a:spcBef>
                <a:spcPts val="1200"/>
              </a:spcBef>
            </a:pPr>
            <a:r>
              <a:rPr lang="pt-BR" sz="1400" dirty="0">
                <a:effectLst/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1.3 Estrutura de governança</a:t>
            </a:r>
          </a:p>
          <a:p>
            <a:pPr>
              <a:spcBef>
                <a:spcPts val="1200"/>
              </a:spcBef>
            </a:pPr>
            <a:r>
              <a:rPr lang="pt-BR" sz="1400" dirty="0">
                <a:effectLst/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1.4 Modelo de negócios</a:t>
            </a:r>
          </a:p>
          <a:p>
            <a:pPr>
              <a:spcBef>
                <a:spcPts val="1200"/>
              </a:spcBef>
            </a:pPr>
            <a:r>
              <a:rPr lang="pt-BR" sz="1400" dirty="0">
                <a:effectLst/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1.5 Principais objetivos estratégicos	</a:t>
            </a:r>
          </a:p>
          <a:p>
            <a:pPr>
              <a:spcBef>
                <a:spcPts val="1200"/>
              </a:spcBef>
            </a:pPr>
            <a:r>
              <a:rPr lang="pt-BR" sz="1400" dirty="0">
                <a:effectLst/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1.6 Cadeia de valor	</a:t>
            </a:r>
          </a:p>
          <a:p>
            <a:pPr>
              <a:spcBef>
                <a:spcPts val="1200"/>
              </a:spcBef>
            </a:pPr>
            <a:r>
              <a:rPr lang="pt-BR" sz="1400" dirty="0">
                <a:effectLst/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1.7 Ambiente externo</a:t>
            </a:r>
          </a:p>
          <a:p>
            <a:pPr>
              <a:spcBef>
                <a:spcPts val="1200"/>
              </a:spcBef>
            </a:pPr>
            <a:r>
              <a:rPr lang="pt-BR" sz="1400" dirty="0">
                <a:effectLst/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1.8 Determinação da materialidade dos temas</a:t>
            </a:r>
          </a:p>
        </p:txBody>
      </p:sp>
      <p:cxnSp>
        <p:nvCxnSpPr>
          <p:cNvPr id="9" name="Conector: Angulado 8">
            <a:extLst>
              <a:ext uri="{FF2B5EF4-FFF2-40B4-BE49-F238E27FC236}">
                <a16:creationId xmlns:a16="http://schemas.microsoft.com/office/drawing/2014/main" id="{84B900C3-CF86-41C7-9449-766DD2C303A9}"/>
              </a:ext>
            </a:extLst>
          </p:cNvPr>
          <p:cNvCxnSpPr>
            <a:cxnSpLocks/>
            <a:endCxn id="8" idx="0"/>
          </p:cNvCxnSpPr>
          <p:nvPr/>
        </p:nvCxnSpPr>
        <p:spPr>
          <a:xfrm>
            <a:off x="5436096" y="2128962"/>
            <a:ext cx="1512168" cy="507950"/>
          </a:xfrm>
          <a:prstGeom prst="bentConnector2">
            <a:avLst/>
          </a:prstGeom>
          <a:ln w="28575">
            <a:solidFill>
              <a:schemeClr val="accent5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23123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: Cantos Arredondados 4">
            <a:extLst>
              <a:ext uri="{FF2B5EF4-FFF2-40B4-BE49-F238E27FC236}">
                <a16:creationId xmlns:a16="http://schemas.microsoft.com/office/drawing/2014/main" id="{AA4DA76C-BB13-420E-8769-BAE482CB7D3D}"/>
              </a:ext>
            </a:extLst>
          </p:cNvPr>
          <p:cNvSpPr/>
          <p:nvPr/>
        </p:nvSpPr>
        <p:spPr>
          <a:xfrm>
            <a:off x="526267" y="2276872"/>
            <a:ext cx="4830089" cy="45353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ctangle 5"/>
          <p:cNvSpPr/>
          <p:nvPr/>
        </p:nvSpPr>
        <p:spPr>
          <a:xfrm>
            <a:off x="539552" y="1556792"/>
            <a:ext cx="5040560" cy="23391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pt-BR" sz="1600" dirty="0">
                <a:effectLst/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Mensagem do dirigente máximo</a:t>
            </a:r>
          </a:p>
          <a:p>
            <a:pPr marL="342900" indent="-342900">
              <a:spcBef>
                <a:spcPts val="1200"/>
              </a:spcBef>
              <a:buFont typeface="+mj-lt"/>
              <a:buAutoNum type="arabicPeriod"/>
            </a:pPr>
            <a:r>
              <a:rPr lang="pt-BR" sz="1600" dirty="0">
                <a:effectLst/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Visão Geral Organizacional e Ambiente Externo</a:t>
            </a:r>
          </a:p>
          <a:p>
            <a:pPr marL="342900" indent="-342900">
              <a:spcBef>
                <a:spcPts val="1200"/>
              </a:spcBef>
              <a:buFont typeface="+mj-lt"/>
              <a:buAutoNum type="arabicPeriod"/>
            </a:pPr>
            <a:r>
              <a:rPr lang="pt-BR" sz="1600" dirty="0">
                <a:effectLst/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Gestão de riscos e controles internos</a:t>
            </a:r>
          </a:p>
          <a:p>
            <a:pPr marL="342900" indent="-342900">
              <a:spcBef>
                <a:spcPts val="1200"/>
              </a:spcBef>
              <a:buFont typeface="+mj-lt"/>
              <a:buAutoNum type="arabicPeriod"/>
            </a:pPr>
            <a:r>
              <a:rPr lang="pt-BR" sz="1600" dirty="0">
                <a:effectLst/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Governança, estratégia e desempenho</a:t>
            </a:r>
          </a:p>
          <a:p>
            <a:pPr marL="342900" indent="-342900">
              <a:spcBef>
                <a:spcPts val="1200"/>
              </a:spcBef>
              <a:buFont typeface="+mj-lt"/>
              <a:buAutoNum type="arabicPeriod"/>
            </a:pPr>
            <a:r>
              <a:rPr lang="pt-BR" sz="1600" dirty="0">
                <a:effectLst/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Resultados da Gestão</a:t>
            </a:r>
          </a:p>
          <a:p>
            <a:pPr marL="342900" indent="-342900">
              <a:spcBef>
                <a:spcPts val="1200"/>
              </a:spcBef>
              <a:buFont typeface="+mj-lt"/>
              <a:buAutoNum type="arabicPeriod"/>
            </a:pPr>
            <a:r>
              <a:rPr lang="pt-BR" sz="1600" dirty="0">
                <a:effectLst/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Demonstrações Contábeis</a:t>
            </a:r>
          </a:p>
        </p:txBody>
      </p:sp>
      <p:sp>
        <p:nvSpPr>
          <p:cNvPr id="4" name="Título 6"/>
          <p:cNvSpPr txBox="1">
            <a:spLocks/>
          </p:cNvSpPr>
          <p:nvPr/>
        </p:nvSpPr>
        <p:spPr>
          <a:xfrm>
            <a:off x="611560" y="786408"/>
            <a:ext cx="3816424" cy="464760"/>
          </a:xfrm>
          <a:prstGeom prst="rect">
            <a:avLst/>
          </a:prstGeom>
          <a:ln w="3175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pt-BR" sz="2400" dirty="0"/>
              <a:t>Conteúdo do RG</a:t>
            </a:r>
            <a:endParaRPr lang="pt-BR" sz="2400" dirty="0">
              <a:solidFill>
                <a:srgbClr val="FFC000"/>
              </a:solidFill>
              <a:latin typeface="Arial Narrow" pitchFamily="34" charset="0"/>
            </a:endParaRPr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FC0D5FA8-5AB2-4FC5-8D13-3F77AF48175E}"/>
              </a:ext>
            </a:extLst>
          </p:cNvPr>
          <p:cNvSpPr/>
          <p:nvPr/>
        </p:nvSpPr>
        <p:spPr>
          <a:xfrm>
            <a:off x="4788024" y="1484784"/>
            <a:ext cx="388843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endParaRPr lang="pt-BR" sz="1600" dirty="0">
              <a:effectLst/>
              <a:latin typeface="Arial" panose="020B0604020202020204" pitchFamily="34" charset="0"/>
              <a:ea typeface="Microsoft Sans Serif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7B94AE75-361A-4F18-9959-BAE0B5CC836F}"/>
              </a:ext>
            </a:extLst>
          </p:cNvPr>
          <p:cNvSpPr/>
          <p:nvPr/>
        </p:nvSpPr>
        <p:spPr>
          <a:xfrm>
            <a:off x="4960312" y="3056934"/>
            <a:ext cx="3888432" cy="200054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pt-BR" sz="1400" dirty="0">
                <a:effectLst/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2.1 Acompanhamento sistemático das metas traçadas</a:t>
            </a:r>
          </a:p>
          <a:p>
            <a:pPr>
              <a:spcBef>
                <a:spcPts val="1200"/>
              </a:spcBef>
            </a:pPr>
            <a:r>
              <a:rPr lang="pt-BR" sz="1400" dirty="0">
                <a:effectLst/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2.2 Plano de integridade</a:t>
            </a:r>
          </a:p>
          <a:p>
            <a:pPr>
              <a:spcBef>
                <a:spcPts val="1200"/>
              </a:spcBef>
            </a:pPr>
            <a:r>
              <a:rPr lang="pt-BR" sz="1400" dirty="0">
                <a:effectLst/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2.3 Plano de providências permanente</a:t>
            </a:r>
          </a:p>
          <a:p>
            <a:pPr>
              <a:spcBef>
                <a:spcPts val="1200"/>
              </a:spcBef>
            </a:pPr>
            <a:r>
              <a:rPr lang="pt-BR" sz="1400" dirty="0">
                <a:effectLst/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2.4 Comitê de governança, riscos e controle</a:t>
            </a:r>
          </a:p>
          <a:p>
            <a:pPr>
              <a:spcBef>
                <a:spcPts val="1200"/>
              </a:spcBef>
            </a:pPr>
            <a:r>
              <a:rPr lang="pt-BR" sz="1400" dirty="0">
                <a:effectLst/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2.5 Avaliação institucional</a:t>
            </a:r>
          </a:p>
        </p:txBody>
      </p:sp>
      <p:cxnSp>
        <p:nvCxnSpPr>
          <p:cNvPr id="9" name="Conector: Angulado 8">
            <a:extLst>
              <a:ext uri="{FF2B5EF4-FFF2-40B4-BE49-F238E27FC236}">
                <a16:creationId xmlns:a16="http://schemas.microsoft.com/office/drawing/2014/main" id="{84B900C3-CF86-41C7-9449-766DD2C303A9}"/>
              </a:ext>
            </a:extLst>
          </p:cNvPr>
          <p:cNvCxnSpPr>
            <a:cxnSpLocks/>
            <a:endCxn id="8" idx="0"/>
          </p:cNvCxnSpPr>
          <p:nvPr/>
        </p:nvCxnSpPr>
        <p:spPr>
          <a:xfrm>
            <a:off x="5436096" y="2492896"/>
            <a:ext cx="1468432" cy="564038"/>
          </a:xfrm>
          <a:prstGeom prst="bentConnector2">
            <a:avLst/>
          </a:prstGeom>
          <a:ln w="28575">
            <a:solidFill>
              <a:schemeClr val="accent5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61779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: Cantos Arredondados 4">
            <a:extLst>
              <a:ext uri="{FF2B5EF4-FFF2-40B4-BE49-F238E27FC236}">
                <a16:creationId xmlns:a16="http://schemas.microsoft.com/office/drawing/2014/main" id="{AA4DA76C-BB13-420E-8769-BAE482CB7D3D}"/>
              </a:ext>
            </a:extLst>
          </p:cNvPr>
          <p:cNvSpPr/>
          <p:nvPr/>
        </p:nvSpPr>
        <p:spPr>
          <a:xfrm>
            <a:off x="539552" y="2708920"/>
            <a:ext cx="4830089" cy="43204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ctangle 5"/>
          <p:cNvSpPr/>
          <p:nvPr/>
        </p:nvSpPr>
        <p:spPr>
          <a:xfrm>
            <a:off x="539552" y="1556792"/>
            <a:ext cx="5040560" cy="23391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pt-BR" sz="1600" dirty="0">
                <a:effectLst/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Mensagem do dirigente máximo</a:t>
            </a:r>
          </a:p>
          <a:p>
            <a:pPr marL="342900" indent="-342900">
              <a:spcBef>
                <a:spcPts val="1200"/>
              </a:spcBef>
              <a:buFont typeface="+mj-lt"/>
              <a:buAutoNum type="arabicPeriod"/>
            </a:pPr>
            <a:r>
              <a:rPr lang="pt-BR" sz="1600" dirty="0">
                <a:effectLst/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Visão Geral Organizacional e Ambiente Externo</a:t>
            </a:r>
          </a:p>
          <a:p>
            <a:pPr marL="342900" indent="-342900">
              <a:spcBef>
                <a:spcPts val="1200"/>
              </a:spcBef>
              <a:buFont typeface="+mj-lt"/>
              <a:buAutoNum type="arabicPeriod"/>
            </a:pPr>
            <a:r>
              <a:rPr lang="pt-BR" sz="1600" dirty="0">
                <a:effectLst/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Gestão de riscos e controles internos</a:t>
            </a:r>
          </a:p>
          <a:p>
            <a:pPr marL="342900" indent="-342900">
              <a:spcBef>
                <a:spcPts val="1200"/>
              </a:spcBef>
              <a:buFont typeface="+mj-lt"/>
              <a:buAutoNum type="arabicPeriod"/>
            </a:pPr>
            <a:r>
              <a:rPr lang="pt-BR" sz="1600" dirty="0">
                <a:effectLst/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Governança, estratégia e desempenho</a:t>
            </a:r>
          </a:p>
          <a:p>
            <a:pPr marL="342900" indent="-342900">
              <a:spcBef>
                <a:spcPts val="1200"/>
              </a:spcBef>
              <a:buFont typeface="+mj-lt"/>
              <a:buAutoNum type="arabicPeriod"/>
            </a:pPr>
            <a:r>
              <a:rPr lang="pt-BR" sz="1600" dirty="0">
                <a:effectLst/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Resultados da Gestão</a:t>
            </a:r>
          </a:p>
          <a:p>
            <a:pPr marL="342900" indent="-342900">
              <a:spcBef>
                <a:spcPts val="1200"/>
              </a:spcBef>
              <a:buFont typeface="+mj-lt"/>
              <a:buAutoNum type="arabicPeriod"/>
            </a:pPr>
            <a:r>
              <a:rPr lang="pt-BR" sz="1600" dirty="0">
                <a:effectLst/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Demonstrações Contábeis</a:t>
            </a:r>
          </a:p>
        </p:txBody>
      </p:sp>
      <p:sp>
        <p:nvSpPr>
          <p:cNvPr id="4" name="Título 6"/>
          <p:cNvSpPr txBox="1">
            <a:spLocks/>
          </p:cNvSpPr>
          <p:nvPr/>
        </p:nvSpPr>
        <p:spPr>
          <a:xfrm>
            <a:off x="611560" y="786408"/>
            <a:ext cx="3816424" cy="464760"/>
          </a:xfrm>
          <a:prstGeom prst="rect">
            <a:avLst/>
          </a:prstGeom>
          <a:ln w="3175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pt-BR" sz="2400" dirty="0"/>
              <a:t>Conteúdo do RG</a:t>
            </a:r>
            <a:endParaRPr lang="pt-BR" sz="2400" dirty="0">
              <a:solidFill>
                <a:srgbClr val="FFC000"/>
              </a:solidFill>
              <a:latin typeface="Arial Narrow" pitchFamily="34" charset="0"/>
            </a:endParaRPr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FC0D5FA8-5AB2-4FC5-8D13-3F77AF48175E}"/>
              </a:ext>
            </a:extLst>
          </p:cNvPr>
          <p:cNvSpPr/>
          <p:nvPr/>
        </p:nvSpPr>
        <p:spPr>
          <a:xfrm>
            <a:off x="4788024" y="1484784"/>
            <a:ext cx="388843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endParaRPr lang="pt-BR" sz="1600" dirty="0">
              <a:effectLst/>
              <a:latin typeface="Arial" panose="020B0604020202020204" pitchFamily="34" charset="0"/>
              <a:ea typeface="Microsoft Sans Serif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7B94AE75-361A-4F18-9959-BAE0B5CC836F}"/>
              </a:ext>
            </a:extLst>
          </p:cNvPr>
          <p:cNvSpPr/>
          <p:nvPr/>
        </p:nvSpPr>
        <p:spPr>
          <a:xfrm>
            <a:off x="4973597" y="3488982"/>
            <a:ext cx="3888432" cy="67710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pt-BR" sz="1400" dirty="0">
                <a:effectLst/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3.1 Estratégia</a:t>
            </a:r>
          </a:p>
          <a:p>
            <a:pPr>
              <a:spcBef>
                <a:spcPts val="1200"/>
              </a:spcBef>
            </a:pPr>
            <a:r>
              <a:rPr lang="pt-BR" sz="1400" dirty="0">
                <a:effectLst/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3.2 Apoio da estrutura de governança</a:t>
            </a:r>
          </a:p>
        </p:txBody>
      </p:sp>
      <p:cxnSp>
        <p:nvCxnSpPr>
          <p:cNvPr id="9" name="Conector: Angulado 8">
            <a:extLst>
              <a:ext uri="{FF2B5EF4-FFF2-40B4-BE49-F238E27FC236}">
                <a16:creationId xmlns:a16="http://schemas.microsoft.com/office/drawing/2014/main" id="{84B900C3-CF86-41C7-9449-766DD2C303A9}"/>
              </a:ext>
            </a:extLst>
          </p:cNvPr>
          <p:cNvCxnSpPr>
            <a:cxnSpLocks/>
            <a:stCxn id="5" idx="3"/>
            <a:endCxn id="8" idx="0"/>
          </p:cNvCxnSpPr>
          <p:nvPr/>
        </p:nvCxnSpPr>
        <p:spPr>
          <a:xfrm>
            <a:off x="5369641" y="2924944"/>
            <a:ext cx="1548172" cy="564038"/>
          </a:xfrm>
          <a:prstGeom prst="bentConnector2">
            <a:avLst/>
          </a:prstGeom>
          <a:ln w="28575">
            <a:solidFill>
              <a:schemeClr val="accent5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33601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Conector: Angulado 8">
            <a:extLst>
              <a:ext uri="{FF2B5EF4-FFF2-40B4-BE49-F238E27FC236}">
                <a16:creationId xmlns:a16="http://schemas.microsoft.com/office/drawing/2014/main" id="{84B900C3-CF86-41C7-9449-766DD2C303A9}"/>
              </a:ext>
            </a:extLst>
          </p:cNvPr>
          <p:cNvCxnSpPr>
            <a:cxnSpLocks/>
            <a:stCxn id="5" idx="1"/>
            <a:endCxn id="8" idx="1"/>
          </p:cNvCxnSpPr>
          <p:nvPr/>
        </p:nvCxnSpPr>
        <p:spPr>
          <a:xfrm rot="10800000" flipV="1">
            <a:off x="539552" y="3339982"/>
            <a:ext cx="12700" cy="1317974"/>
          </a:xfrm>
          <a:prstGeom prst="bentConnector3">
            <a:avLst>
              <a:gd name="adj1" fmla="val 1800000"/>
            </a:avLst>
          </a:prstGeom>
          <a:ln w="28575">
            <a:solidFill>
              <a:schemeClr val="accent5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tângulo: Cantos Arredondados 4">
            <a:extLst>
              <a:ext uri="{FF2B5EF4-FFF2-40B4-BE49-F238E27FC236}">
                <a16:creationId xmlns:a16="http://schemas.microsoft.com/office/drawing/2014/main" id="{AA4DA76C-BB13-420E-8769-BAE482CB7D3D}"/>
              </a:ext>
            </a:extLst>
          </p:cNvPr>
          <p:cNvSpPr/>
          <p:nvPr/>
        </p:nvSpPr>
        <p:spPr>
          <a:xfrm>
            <a:off x="539552" y="3123958"/>
            <a:ext cx="4830089" cy="43204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ctangle 5"/>
          <p:cNvSpPr/>
          <p:nvPr/>
        </p:nvSpPr>
        <p:spPr>
          <a:xfrm>
            <a:off x="539552" y="1556792"/>
            <a:ext cx="5040560" cy="23391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pt-BR" sz="1600" dirty="0">
                <a:effectLst/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Mensagem do dirigente máximo</a:t>
            </a:r>
          </a:p>
          <a:p>
            <a:pPr marL="342900" indent="-342900">
              <a:spcBef>
                <a:spcPts val="1200"/>
              </a:spcBef>
              <a:buFont typeface="+mj-lt"/>
              <a:buAutoNum type="arabicPeriod"/>
            </a:pPr>
            <a:r>
              <a:rPr lang="pt-BR" sz="1600" dirty="0">
                <a:effectLst/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Visão Geral Organizacional e Ambiente Externo</a:t>
            </a:r>
          </a:p>
          <a:p>
            <a:pPr marL="342900" indent="-342900">
              <a:spcBef>
                <a:spcPts val="1200"/>
              </a:spcBef>
              <a:buFont typeface="+mj-lt"/>
              <a:buAutoNum type="arabicPeriod"/>
            </a:pPr>
            <a:r>
              <a:rPr lang="pt-BR" sz="1600" dirty="0">
                <a:effectLst/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Gestão de riscos e controles internos</a:t>
            </a:r>
          </a:p>
          <a:p>
            <a:pPr marL="342900" indent="-342900">
              <a:spcBef>
                <a:spcPts val="1200"/>
              </a:spcBef>
              <a:buFont typeface="+mj-lt"/>
              <a:buAutoNum type="arabicPeriod"/>
            </a:pPr>
            <a:r>
              <a:rPr lang="pt-BR" sz="1600" dirty="0">
                <a:effectLst/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Governança, estratégia e desempenho</a:t>
            </a:r>
          </a:p>
          <a:p>
            <a:pPr marL="342900" indent="-342900">
              <a:spcBef>
                <a:spcPts val="1200"/>
              </a:spcBef>
              <a:buFont typeface="+mj-lt"/>
              <a:buAutoNum type="arabicPeriod"/>
            </a:pPr>
            <a:r>
              <a:rPr lang="pt-BR" sz="1600" dirty="0">
                <a:effectLst/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Resultados da Gestão</a:t>
            </a:r>
          </a:p>
          <a:p>
            <a:pPr marL="342900" indent="-342900">
              <a:spcBef>
                <a:spcPts val="1200"/>
              </a:spcBef>
              <a:buFont typeface="+mj-lt"/>
              <a:buAutoNum type="arabicPeriod"/>
            </a:pPr>
            <a:r>
              <a:rPr lang="pt-BR" sz="1600" dirty="0">
                <a:effectLst/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Demonstrações Contábeis</a:t>
            </a:r>
          </a:p>
        </p:txBody>
      </p:sp>
      <p:sp>
        <p:nvSpPr>
          <p:cNvPr id="4" name="Título 6"/>
          <p:cNvSpPr txBox="1">
            <a:spLocks/>
          </p:cNvSpPr>
          <p:nvPr/>
        </p:nvSpPr>
        <p:spPr>
          <a:xfrm>
            <a:off x="611560" y="786408"/>
            <a:ext cx="3816424" cy="464760"/>
          </a:xfrm>
          <a:prstGeom prst="rect">
            <a:avLst/>
          </a:prstGeom>
          <a:ln w="3175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pt-BR" sz="2400" dirty="0"/>
              <a:t>Conteúdo do RG</a:t>
            </a:r>
            <a:endParaRPr lang="pt-BR" sz="2400" dirty="0">
              <a:solidFill>
                <a:srgbClr val="FFC000"/>
              </a:solidFill>
              <a:latin typeface="Arial Narrow" pitchFamily="34" charset="0"/>
            </a:endParaRPr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FC0D5FA8-5AB2-4FC5-8D13-3F77AF48175E}"/>
              </a:ext>
            </a:extLst>
          </p:cNvPr>
          <p:cNvSpPr/>
          <p:nvPr/>
        </p:nvSpPr>
        <p:spPr>
          <a:xfrm>
            <a:off x="4788024" y="1484784"/>
            <a:ext cx="388843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endParaRPr lang="pt-BR" sz="1600" dirty="0">
              <a:effectLst/>
              <a:latin typeface="Arial" panose="020B0604020202020204" pitchFamily="34" charset="0"/>
              <a:ea typeface="Microsoft Sans Serif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7B94AE75-361A-4F18-9959-BAE0B5CC836F}"/>
              </a:ext>
            </a:extLst>
          </p:cNvPr>
          <p:cNvSpPr/>
          <p:nvPr/>
        </p:nvSpPr>
        <p:spPr>
          <a:xfrm>
            <a:off x="539552" y="4319402"/>
            <a:ext cx="3990891" cy="67710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pt-BR" sz="1400" dirty="0">
                <a:effectLst/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4.1 Resultados alcançados</a:t>
            </a:r>
          </a:p>
          <a:p>
            <a:pPr>
              <a:spcBef>
                <a:spcPts val="1200"/>
              </a:spcBef>
            </a:pPr>
            <a:r>
              <a:rPr lang="pt-BR" sz="1400" dirty="0">
                <a:effectLst/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4.2 Resultados das principais áreas de atuação</a:t>
            </a:r>
          </a:p>
        </p:txBody>
      </p:sp>
    </p:spTree>
    <p:extLst>
      <p:ext uri="{BB962C8B-B14F-4D97-AF65-F5344CB8AC3E}">
        <p14:creationId xmlns:p14="http://schemas.microsoft.com/office/powerpoint/2010/main" val="14753991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Conector: Angulado 8">
            <a:extLst>
              <a:ext uri="{FF2B5EF4-FFF2-40B4-BE49-F238E27FC236}">
                <a16:creationId xmlns:a16="http://schemas.microsoft.com/office/drawing/2014/main" id="{84B900C3-CF86-41C7-9449-766DD2C303A9}"/>
              </a:ext>
            </a:extLst>
          </p:cNvPr>
          <p:cNvCxnSpPr>
            <a:cxnSpLocks/>
            <a:stCxn id="5" idx="1"/>
            <a:endCxn id="8" idx="1"/>
          </p:cNvCxnSpPr>
          <p:nvPr/>
        </p:nvCxnSpPr>
        <p:spPr>
          <a:xfrm rot="10800000" flipV="1">
            <a:off x="539552" y="3339982"/>
            <a:ext cx="12700" cy="1317974"/>
          </a:xfrm>
          <a:prstGeom prst="bentConnector3">
            <a:avLst>
              <a:gd name="adj1" fmla="val 2328441"/>
            </a:avLst>
          </a:prstGeom>
          <a:ln w="28575">
            <a:solidFill>
              <a:schemeClr val="accent5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tângulo: Cantos Arredondados 4">
            <a:extLst>
              <a:ext uri="{FF2B5EF4-FFF2-40B4-BE49-F238E27FC236}">
                <a16:creationId xmlns:a16="http://schemas.microsoft.com/office/drawing/2014/main" id="{AA4DA76C-BB13-420E-8769-BAE482CB7D3D}"/>
              </a:ext>
            </a:extLst>
          </p:cNvPr>
          <p:cNvSpPr/>
          <p:nvPr/>
        </p:nvSpPr>
        <p:spPr>
          <a:xfrm>
            <a:off x="539552" y="3123958"/>
            <a:ext cx="4830089" cy="43204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ctangle 5"/>
          <p:cNvSpPr/>
          <p:nvPr/>
        </p:nvSpPr>
        <p:spPr>
          <a:xfrm>
            <a:off x="539552" y="1556792"/>
            <a:ext cx="5040560" cy="23391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pt-BR" sz="1600" dirty="0">
                <a:effectLst/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Mensagem do dirigente máximo</a:t>
            </a:r>
          </a:p>
          <a:p>
            <a:pPr marL="342900" indent="-342900">
              <a:spcBef>
                <a:spcPts val="1200"/>
              </a:spcBef>
              <a:buFont typeface="+mj-lt"/>
              <a:buAutoNum type="arabicPeriod"/>
            </a:pPr>
            <a:r>
              <a:rPr lang="pt-BR" sz="1600" dirty="0">
                <a:effectLst/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Visão Geral Organizacional e Ambiente Externo</a:t>
            </a:r>
          </a:p>
          <a:p>
            <a:pPr marL="342900" indent="-342900">
              <a:spcBef>
                <a:spcPts val="1200"/>
              </a:spcBef>
              <a:buFont typeface="+mj-lt"/>
              <a:buAutoNum type="arabicPeriod"/>
            </a:pPr>
            <a:r>
              <a:rPr lang="pt-BR" sz="1600" dirty="0">
                <a:effectLst/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Gestão de riscos e controles internos</a:t>
            </a:r>
          </a:p>
          <a:p>
            <a:pPr marL="342900" indent="-342900">
              <a:spcBef>
                <a:spcPts val="1200"/>
              </a:spcBef>
              <a:buFont typeface="+mj-lt"/>
              <a:buAutoNum type="arabicPeriod"/>
            </a:pPr>
            <a:r>
              <a:rPr lang="pt-BR" sz="1600" dirty="0">
                <a:effectLst/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Governança, estratégia e desempenho</a:t>
            </a:r>
          </a:p>
          <a:p>
            <a:pPr marL="342900" indent="-342900">
              <a:spcBef>
                <a:spcPts val="1200"/>
              </a:spcBef>
              <a:buFont typeface="+mj-lt"/>
              <a:buAutoNum type="arabicPeriod"/>
            </a:pPr>
            <a:r>
              <a:rPr lang="pt-BR" sz="1600" dirty="0">
                <a:effectLst/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Resultados da Gestão</a:t>
            </a:r>
          </a:p>
          <a:p>
            <a:pPr marL="342900" indent="-342900">
              <a:spcBef>
                <a:spcPts val="1200"/>
              </a:spcBef>
              <a:buFont typeface="+mj-lt"/>
              <a:buAutoNum type="arabicPeriod"/>
            </a:pPr>
            <a:r>
              <a:rPr lang="pt-BR" sz="1600" dirty="0">
                <a:effectLst/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Demonstrações Contábeis</a:t>
            </a:r>
          </a:p>
        </p:txBody>
      </p:sp>
      <p:sp>
        <p:nvSpPr>
          <p:cNvPr id="4" name="Título 6"/>
          <p:cNvSpPr txBox="1">
            <a:spLocks/>
          </p:cNvSpPr>
          <p:nvPr/>
        </p:nvSpPr>
        <p:spPr>
          <a:xfrm>
            <a:off x="611560" y="786408"/>
            <a:ext cx="3816424" cy="464760"/>
          </a:xfrm>
          <a:prstGeom prst="rect">
            <a:avLst/>
          </a:prstGeom>
          <a:ln w="3175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pt-BR" sz="2400" dirty="0"/>
              <a:t>Conteúdo do RG</a:t>
            </a:r>
            <a:endParaRPr lang="pt-BR" sz="2400" dirty="0">
              <a:solidFill>
                <a:srgbClr val="FFC000"/>
              </a:solidFill>
              <a:latin typeface="Arial Narrow" pitchFamily="34" charset="0"/>
            </a:endParaRPr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FC0D5FA8-5AB2-4FC5-8D13-3F77AF48175E}"/>
              </a:ext>
            </a:extLst>
          </p:cNvPr>
          <p:cNvSpPr/>
          <p:nvPr/>
        </p:nvSpPr>
        <p:spPr>
          <a:xfrm>
            <a:off x="4788024" y="1484784"/>
            <a:ext cx="388843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endParaRPr lang="pt-BR" sz="1600" dirty="0">
              <a:effectLst/>
              <a:latin typeface="Arial" panose="020B0604020202020204" pitchFamily="34" charset="0"/>
              <a:ea typeface="Microsoft Sans Serif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7B94AE75-361A-4F18-9959-BAE0B5CC836F}"/>
              </a:ext>
            </a:extLst>
          </p:cNvPr>
          <p:cNvSpPr/>
          <p:nvPr/>
        </p:nvSpPr>
        <p:spPr>
          <a:xfrm>
            <a:off x="539552" y="4319402"/>
            <a:ext cx="3990891" cy="67710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pt-BR" sz="1400" dirty="0">
                <a:solidFill>
                  <a:schemeClr val="accent6">
                    <a:lumMod val="50000"/>
                  </a:schemeClr>
                </a:solidFill>
                <a:effectLst/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4.1 Resultados alcançados</a:t>
            </a:r>
          </a:p>
          <a:p>
            <a:pPr>
              <a:spcBef>
                <a:spcPts val="1200"/>
              </a:spcBef>
            </a:pPr>
            <a:r>
              <a:rPr lang="pt-BR" sz="1400" dirty="0">
                <a:effectLst/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4.2 Resultados das principais áreas de atuação</a:t>
            </a:r>
          </a:p>
        </p:txBody>
      </p:sp>
      <p:sp>
        <p:nvSpPr>
          <p:cNvPr id="10" name="Rectangle 5">
            <a:extLst>
              <a:ext uri="{FF2B5EF4-FFF2-40B4-BE49-F238E27FC236}">
                <a16:creationId xmlns:a16="http://schemas.microsoft.com/office/drawing/2014/main" id="{97E3BFF0-5FD6-452F-8642-AC81240E851E}"/>
              </a:ext>
            </a:extLst>
          </p:cNvPr>
          <p:cNvSpPr/>
          <p:nvPr/>
        </p:nvSpPr>
        <p:spPr>
          <a:xfrm>
            <a:off x="4860032" y="4306139"/>
            <a:ext cx="4013998" cy="104644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pt-BR" sz="14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4.1.1 Área: ensino</a:t>
            </a:r>
          </a:p>
          <a:p>
            <a:pPr>
              <a:spcBef>
                <a:spcPts val="1200"/>
              </a:spcBef>
            </a:pPr>
            <a:r>
              <a:rPr lang="pt-BR" sz="14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4.1.2 Área: pesquisa, inovação e pós-graduação</a:t>
            </a:r>
          </a:p>
          <a:p>
            <a:pPr>
              <a:spcBef>
                <a:spcPts val="1200"/>
              </a:spcBef>
            </a:pPr>
            <a:r>
              <a:rPr lang="pt-BR" sz="1400" dirty="0">
                <a:solidFill>
                  <a:schemeClr val="tx1"/>
                </a:solidFill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4.1.3 Área: extensão</a:t>
            </a:r>
            <a:endParaRPr lang="pt-BR" sz="1400" dirty="0">
              <a:solidFill>
                <a:schemeClr val="tx1"/>
              </a:solidFill>
              <a:effectLst/>
              <a:latin typeface="Arial" panose="020B0604020202020204" pitchFamily="34" charset="0"/>
              <a:ea typeface="Microsoft Sans Serif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Conector: Angulado 10">
            <a:extLst>
              <a:ext uri="{FF2B5EF4-FFF2-40B4-BE49-F238E27FC236}">
                <a16:creationId xmlns:a16="http://schemas.microsoft.com/office/drawing/2014/main" id="{D8C569DB-F0C8-4DE7-90F8-8CB5BD17AC6D}"/>
              </a:ext>
            </a:extLst>
          </p:cNvPr>
          <p:cNvCxnSpPr>
            <a:cxnSpLocks/>
            <a:stCxn id="8" idx="0"/>
            <a:endCxn id="10" idx="0"/>
          </p:cNvCxnSpPr>
          <p:nvPr/>
        </p:nvCxnSpPr>
        <p:spPr>
          <a:xfrm rot="5400000" flipH="1" flipV="1">
            <a:off x="4694383" y="2146755"/>
            <a:ext cx="13263" cy="4332033"/>
          </a:xfrm>
          <a:prstGeom prst="bentConnector3">
            <a:avLst>
              <a:gd name="adj1" fmla="val 1823592"/>
            </a:avLst>
          </a:prstGeom>
          <a:ln w="28575">
            <a:solidFill>
              <a:schemeClr val="accent5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515983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xo">
  <a:themeElements>
    <a:clrScheme name="Fundição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lux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x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15606</TotalTime>
  <Words>1539</Words>
  <Application>Microsoft Office PowerPoint</Application>
  <PresentationFormat>Apresentação na tela (4:3)</PresentationFormat>
  <Paragraphs>282</Paragraphs>
  <Slides>21</Slides>
  <Notes>11</Notes>
  <HiddenSlides>0</HiddenSlides>
  <MMClips>0</MMClips>
  <ScaleCrop>false</ScaleCrop>
  <HeadingPairs>
    <vt:vector size="6" baseType="variant">
      <vt:variant>
        <vt:lpstr>Fontes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21</vt:i4>
      </vt:variant>
    </vt:vector>
  </HeadingPairs>
  <TitlesOfParts>
    <vt:vector size="29" baseType="lpstr">
      <vt:lpstr>Arial</vt:lpstr>
      <vt:lpstr>Arial Narrow</vt:lpstr>
      <vt:lpstr>Calibri</vt:lpstr>
      <vt:lpstr>Constantia</vt:lpstr>
      <vt:lpstr>Microsoft Sans Serif</vt:lpstr>
      <vt:lpstr>Times New Roman</vt:lpstr>
      <vt:lpstr>Wingdings 2</vt:lpstr>
      <vt:lpstr>Fluxo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pr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Administrador</dc:creator>
  <cp:lastModifiedBy>Bruno Pereira Pontes</cp:lastModifiedBy>
  <cp:revision>1387</cp:revision>
  <dcterms:created xsi:type="dcterms:W3CDTF">2011-03-09T19:42:09Z</dcterms:created>
  <dcterms:modified xsi:type="dcterms:W3CDTF">2022-04-29T14:59:56Z</dcterms:modified>
</cp:coreProperties>
</file>