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551" r:id="rId2"/>
    <p:sldId id="658" r:id="rId3"/>
    <p:sldId id="676" r:id="rId4"/>
    <p:sldId id="625" r:id="rId5"/>
    <p:sldId id="677" r:id="rId6"/>
    <p:sldId id="678" r:id="rId7"/>
    <p:sldId id="679" r:id="rId8"/>
    <p:sldId id="680" r:id="rId9"/>
    <p:sldId id="692" r:id="rId10"/>
    <p:sldId id="662" r:id="rId11"/>
    <p:sldId id="681" r:id="rId12"/>
    <p:sldId id="682" r:id="rId13"/>
    <p:sldId id="683" r:id="rId14"/>
    <p:sldId id="685" r:id="rId15"/>
    <p:sldId id="686" r:id="rId16"/>
    <p:sldId id="688" r:id="rId17"/>
    <p:sldId id="690" r:id="rId18"/>
    <p:sldId id="691" r:id="rId19"/>
    <p:sldId id="632" r:id="rId20"/>
  </p:sldIdLst>
  <p:sldSz cx="9144000" cy="6858000" type="screen4x3"/>
  <p:notesSz cx="6797675" cy="9926638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F5FF"/>
    <a:srgbClr val="3870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Estilo Mé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Estilo Claro 2 - Ênfas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91" autoAdjust="0"/>
    <p:restoredTop sz="94249" autoAdjust="0"/>
  </p:normalViewPr>
  <p:slideViewPr>
    <p:cSldViewPr>
      <p:cViewPr varScale="1">
        <p:scale>
          <a:sx n="69" d="100"/>
          <a:sy n="69" d="100"/>
        </p:scale>
        <p:origin x="1252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notesViewPr>
    <p:cSldViewPr>
      <p:cViewPr>
        <p:scale>
          <a:sx n="100" d="100"/>
          <a:sy n="100" d="100"/>
        </p:scale>
        <p:origin x="-1890" y="-7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5D6C449-FEA7-42CD-8215-A53E98E32877}" type="datetimeFigureOut">
              <a:rPr lang="pt-BR"/>
              <a:pPr>
                <a:defRPr/>
              </a:pPr>
              <a:t>26/04/2022</a:t>
            </a:fld>
            <a:endParaRPr lang="pt-BR"/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9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C6C0E6A-1DF1-4AF0-8EDC-7FBB7BA4DFE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6584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904210A-7E5F-4A23-BEFC-FCF0305E61A4}" type="datetimeFigureOut">
              <a:rPr lang="pt-BR"/>
              <a:pPr>
                <a:defRPr/>
              </a:pPr>
              <a:t>26/04/2022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dirty="0"/>
              <a:t>Clique para editar os estilos do texto mestre</a:t>
            </a:r>
          </a:p>
          <a:p>
            <a:pPr lvl="1"/>
            <a:r>
              <a:rPr lang="pt-BR" noProof="0" dirty="0"/>
              <a:t>Segundo nível</a:t>
            </a:r>
          </a:p>
          <a:p>
            <a:pPr lvl="2"/>
            <a:r>
              <a:rPr lang="pt-BR" noProof="0" dirty="0"/>
              <a:t>Terceiro nível</a:t>
            </a:r>
          </a:p>
          <a:p>
            <a:pPr lvl="3"/>
            <a:r>
              <a:rPr lang="pt-BR" noProof="0" dirty="0"/>
              <a:t>Quarto nível</a:t>
            </a:r>
          </a:p>
          <a:p>
            <a:pPr lvl="4"/>
            <a:r>
              <a:rPr lang="pt-BR" noProof="0" dirty="0"/>
              <a:t>Quinto nível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4197B6B-5CFD-4C63-9385-7A7C23D91B0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48714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/>
          </a:p>
        </p:txBody>
      </p:sp>
      <p:sp>
        <p:nvSpPr>
          <p:cNvPr id="15363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EEE3AD-6CAA-4498-9676-AAA790B1D5B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2409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 userDrawn="1"/>
        </p:nvSpPr>
        <p:spPr>
          <a:xfrm>
            <a:off x="0" y="0"/>
            <a:ext cx="9144000" cy="60721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3" name="Forma livre 2"/>
          <p:cNvSpPr>
            <a:spLocks/>
          </p:cNvSpPr>
          <p:nvPr userDrawn="1"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Forma livre 3"/>
          <p:cNvSpPr>
            <a:spLocks/>
          </p:cNvSpPr>
          <p:nvPr userDrawn="1"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pic>
        <p:nvPicPr>
          <p:cNvPr id="5" name="Imagem 12" descr="LOGO HORIZ.COMPLETA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6" y="6237288"/>
            <a:ext cx="1944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 userDrawn="1"/>
        </p:nvSpPr>
        <p:spPr>
          <a:xfrm>
            <a:off x="0" y="0"/>
            <a:ext cx="9144000" cy="60721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7" name="Forma livre 6"/>
          <p:cNvSpPr>
            <a:spLocks/>
          </p:cNvSpPr>
          <p:nvPr userDrawn="1"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 userDrawn="1"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pic>
        <p:nvPicPr>
          <p:cNvPr id="1029" name="Imagem 10" descr="LOGO HORIZ.COMPLETA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126" y="6237288"/>
            <a:ext cx="1944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ítulo 6"/>
          <p:cNvSpPr>
            <a:spLocks noGrp="1"/>
          </p:cNvSpPr>
          <p:nvPr>
            <p:ph type="ctrTitle" idx="4294967295"/>
          </p:nvPr>
        </p:nvSpPr>
        <p:spPr bwMode="auto">
          <a:xfrm>
            <a:off x="-55986" y="1322005"/>
            <a:ext cx="9183964" cy="163680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Pró-reitoria de Administração e Planejamento</a:t>
            </a:r>
            <a:b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Diretoria de Desenvolvimento Institucional</a:t>
            </a:r>
            <a:b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Coordenadoria de Controle e Normas</a:t>
            </a:r>
            <a:endParaRPr lang="pt-BR" sz="2400" b="1" dirty="0">
              <a:solidFill>
                <a:srgbClr val="3870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785501" y="3284984"/>
            <a:ext cx="7500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/>
              <a:t>RELATÓRIO DE GESTÃO – Exercício de </a:t>
            </a:r>
            <a:r>
              <a:rPr lang="pt-BR" sz="2400" b="1" dirty="0" smtClean="0"/>
              <a:t>2021</a:t>
            </a:r>
            <a:endParaRPr lang="pt-BR" sz="2400" b="1" dirty="0"/>
          </a:p>
        </p:txBody>
      </p:sp>
      <p:sp>
        <p:nvSpPr>
          <p:cNvPr id="2" name="CaixaDeTexto 1"/>
          <p:cNvSpPr txBox="1"/>
          <p:nvPr/>
        </p:nvSpPr>
        <p:spPr>
          <a:xfrm>
            <a:off x="3059832" y="5157192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Fortaleza</a:t>
            </a:r>
          </a:p>
          <a:p>
            <a:pPr algn="ctr"/>
            <a:r>
              <a:rPr lang="pt-BR" b="1" dirty="0" smtClean="0"/>
              <a:t>2022</a:t>
            </a:r>
            <a:endParaRPr lang="pt-BR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755576" y="1412776"/>
            <a:ext cx="770485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1500" dirty="0"/>
          </a:p>
        </p:txBody>
      </p:sp>
      <p:sp>
        <p:nvSpPr>
          <p:cNvPr id="7" name="Título 6"/>
          <p:cNvSpPr txBox="1">
            <a:spLocks/>
          </p:cNvSpPr>
          <p:nvPr/>
        </p:nvSpPr>
        <p:spPr>
          <a:xfrm>
            <a:off x="156183" y="432533"/>
            <a:ext cx="8565903" cy="661909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2000" b="1" dirty="0"/>
              <a:t>4. Resultados - Ensino</a:t>
            </a:r>
            <a:endParaRPr lang="pt-BR" sz="2000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B69274F-4DCB-4848-B27A-2FBFAC32AF9A}"/>
              </a:ext>
            </a:extLst>
          </p:cNvPr>
          <p:cNvSpPr txBox="1"/>
          <p:nvPr/>
        </p:nvSpPr>
        <p:spPr>
          <a:xfrm>
            <a:off x="910741" y="1521734"/>
            <a:ext cx="7056785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pt-B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Tema 1: Ampliação das matrículas em cursos técnicos e licenciaturas</a:t>
            </a: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Objeto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8571261"/>
              </p:ext>
            </p:extLst>
          </p:nvPr>
        </p:nvGraphicFramePr>
        <p:xfrm>
          <a:off x="681834" y="2204864"/>
          <a:ext cx="7852340" cy="2664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ocumento" r:id="rId3" imgW="6120457" imgH="2486249" progId="Word.Document.12">
                  <p:embed/>
                </p:oleObj>
              </mc:Choice>
              <mc:Fallback>
                <p:oleObj name="Documento" r:id="rId3" imgW="6120457" imgH="248624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1834" y="2204864"/>
                        <a:ext cx="7852340" cy="26642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28757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 txBox="1">
            <a:spLocks/>
          </p:cNvSpPr>
          <p:nvPr/>
        </p:nvSpPr>
        <p:spPr>
          <a:xfrm>
            <a:off x="156183" y="432533"/>
            <a:ext cx="8565903" cy="661909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2000" b="1" dirty="0"/>
              <a:t>4. Resultados - Ensino</a:t>
            </a:r>
            <a:endParaRPr lang="pt-BR" sz="2000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05EF6811-90EC-4378-B851-B018B4215559}"/>
              </a:ext>
            </a:extLst>
          </p:cNvPr>
          <p:cNvSpPr txBox="1"/>
          <p:nvPr/>
        </p:nvSpPr>
        <p:spPr>
          <a:xfrm>
            <a:off x="1170636" y="1278593"/>
            <a:ext cx="7056785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pt-B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Tema 2: Ampliação do número de estudantes egressos com êxito.</a:t>
            </a: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7526360"/>
              </p:ext>
            </p:extLst>
          </p:nvPr>
        </p:nvGraphicFramePr>
        <p:xfrm>
          <a:off x="643428" y="1997529"/>
          <a:ext cx="8046114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Documento" r:id="rId3" imgW="6120457" imgH="1050518" progId="Word.Document.12">
                  <p:embed/>
                </p:oleObj>
              </mc:Choice>
              <mc:Fallback>
                <p:oleObj name="Documento" r:id="rId3" imgW="6120457" imgH="10505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3428" y="1997529"/>
                        <a:ext cx="8046114" cy="12961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6410734"/>
              </p:ext>
            </p:extLst>
          </p:nvPr>
        </p:nvGraphicFramePr>
        <p:xfrm>
          <a:off x="643428" y="3140968"/>
          <a:ext cx="8046114" cy="13013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Documento" r:id="rId5" imgW="6120457" imgH="1050518" progId="Word.Document.12">
                  <p:embed/>
                </p:oleObj>
              </mc:Choice>
              <mc:Fallback>
                <p:oleObj name="Documento" r:id="rId5" imgW="6120457" imgH="10505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43428" y="3140968"/>
                        <a:ext cx="8046114" cy="13013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704237"/>
              </p:ext>
            </p:extLst>
          </p:nvPr>
        </p:nvGraphicFramePr>
        <p:xfrm>
          <a:off x="643428" y="4316936"/>
          <a:ext cx="8046114" cy="1287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Documento" r:id="rId7" imgW="6120457" imgH="1050518" progId="Word.Document.12">
                  <p:embed/>
                </p:oleObj>
              </mc:Choice>
              <mc:Fallback>
                <p:oleObj name="Documento" r:id="rId7" imgW="6120457" imgH="10505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43428" y="4316936"/>
                        <a:ext cx="8046114" cy="12875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28326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755576" y="1412776"/>
            <a:ext cx="770485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1500" dirty="0"/>
          </a:p>
        </p:txBody>
      </p:sp>
      <p:sp>
        <p:nvSpPr>
          <p:cNvPr id="7" name="Título 6"/>
          <p:cNvSpPr txBox="1">
            <a:spLocks/>
          </p:cNvSpPr>
          <p:nvPr/>
        </p:nvSpPr>
        <p:spPr>
          <a:xfrm>
            <a:off x="156183" y="432533"/>
            <a:ext cx="8565903" cy="661909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2000" b="1" dirty="0"/>
              <a:t>4. Resultados - Ensino</a:t>
            </a:r>
            <a:endParaRPr lang="pt-BR" sz="2000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0214DFBE-7A78-4F2A-889F-41E789A6BEED}"/>
              </a:ext>
            </a:extLst>
          </p:cNvPr>
          <p:cNvSpPr txBox="1"/>
          <p:nvPr/>
        </p:nvSpPr>
        <p:spPr>
          <a:xfrm>
            <a:off x="2279650" y="1181077"/>
            <a:ext cx="4584700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pt-B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Tema 3: Melhoria da qualidade de ensino.</a:t>
            </a: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0509711"/>
              </p:ext>
            </p:extLst>
          </p:nvPr>
        </p:nvGraphicFramePr>
        <p:xfrm>
          <a:off x="485997" y="2054275"/>
          <a:ext cx="8172005" cy="3064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Documento" r:id="rId3" imgW="6120457" imgH="2973347" progId="Word.Document.12">
                  <p:embed/>
                </p:oleObj>
              </mc:Choice>
              <mc:Fallback>
                <p:oleObj name="Documento" r:id="rId3" imgW="6120457" imgH="297334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5997" y="2054275"/>
                        <a:ext cx="8172005" cy="30649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1081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755576" y="1412776"/>
            <a:ext cx="770485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1500" dirty="0"/>
          </a:p>
        </p:txBody>
      </p:sp>
      <p:sp>
        <p:nvSpPr>
          <p:cNvPr id="7" name="Título 6"/>
          <p:cNvSpPr txBox="1">
            <a:spLocks/>
          </p:cNvSpPr>
          <p:nvPr/>
        </p:nvSpPr>
        <p:spPr>
          <a:xfrm>
            <a:off x="156183" y="432533"/>
            <a:ext cx="8565903" cy="661909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2000" b="1" dirty="0"/>
              <a:t>4. Resultados – Pesquisa, inovação e pós-graduação</a:t>
            </a:r>
            <a:endParaRPr lang="pt-BR" sz="2000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AAAE17CB-1A6D-450E-A1A1-40A2E6F7C191}"/>
              </a:ext>
            </a:extLst>
          </p:cNvPr>
          <p:cNvSpPr txBox="1"/>
          <p:nvPr/>
        </p:nvSpPr>
        <p:spPr>
          <a:xfrm>
            <a:off x="325052" y="1094442"/>
            <a:ext cx="8565903" cy="458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pt-B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Tema 1: </a:t>
            </a:r>
            <a:r>
              <a:rPr lang="pt-B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Fortalecimento da pesquisa institucional</a:t>
            </a:r>
          </a:p>
        </p:txBody>
      </p:sp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2000662"/>
              </p:ext>
            </p:extLst>
          </p:nvPr>
        </p:nvGraphicFramePr>
        <p:xfrm>
          <a:off x="705906" y="1756351"/>
          <a:ext cx="8185049" cy="248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Documento" r:id="rId3" imgW="6120457" imgH="1990511" progId="Word.Document.12">
                  <p:embed/>
                </p:oleObj>
              </mc:Choice>
              <mc:Fallback>
                <p:oleObj name="Documento" r:id="rId3" imgW="6120457" imgH="199051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05906" y="1756351"/>
                        <a:ext cx="8185049" cy="2488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55549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755576" y="1412776"/>
            <a:ext cx="770485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1500" dirty="0"/>
          </a:p>
        </p:txBody>
      </p:sp>
      <p:sp>
        <p:nvSpPr>
          <p:cNvPr id="7" name="Título 6"/>
          <p:cNvSpPr txBox="1">
            <a:spLocks/>
          </p:cNvSpPr>
          <p:nvPr/>
        </p:nvSpPr>
        <p:spPr>
          <a:xfrm>
            <a:off x="156183" y="432533"/>
            <a:ext cx="8565903" cy="661909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2000" b="1" dirty="0"/>
              <a:t>4. Resultados – Pesquisa, inovação e pós-graduação</a:t>
            </a:r>
            <a:endParaRPr lang="pt-BR" sz="2000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52BEB63-AF14-4A6D-95D8-32C2784DB2C3}"/>
              </a:ext>
            </a:extLst>
          </p:cNvPr>
          <p:cNvSpPr txBox="1"/>
          <p:nvPr/>
        </p:nvSpPr>
        <p:spPr>
          <a:xfrm>
            <a:off x="2279649" y="1181077"/>
            <a:ext cx="4584700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pt-B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Tema 2: Consolidação da Inovação.</a:t>
            </a: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4473170"/>
              </p:ext>
            </p:extLst>
          </p:nvPr>
        </p:nvGraphicFramePr>
        <p:xfrm>
          <a:off x="467544" y="1962808"/>
          <a:ext cx="8458996" cy="21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Documento" r:id="rId3" imgW="6120457" imgH="1557416" progId="Word.Document.12">
                  <p:embed/>
                </p:oleObj>
              </mc:Choice>
              <mc:Fallback>
                <p:oleObj name="Documento" r:id="rId3" imgW="6120457" imgH="155741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7544" y="1962808"/>
                        <a:ext cx="8458996" cy="215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59063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755576" y="1412776"/>
            <a:ext cx="770485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1500" dirty="0"/>
          </a:p>
        </p:txBody>
      </p:sp>
      <p:sp>
        <p:nvSpPr>
          <p:cNvPr id="7" name="Título 6"/>
          <p:cNvSpPr txBox="1">
            <a:spLocks/>
          </p:cNvSpPr>
          <p:nvPr/>
        </p:nvSpPr>
        <p:spPr>
          <a:xfrm>
            <a:off x="156183" y="432533"/>
            <a:ext cx="8565903" cy="661909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2000" b="1" dirty="0"/>
              <a:t>4. Resultados – Pesquisa, inovação e pós-graduação</a:t>
            </a:r>
            <a:endParaRPr lang="pt-BR" sz="2000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01EE08D-4BEA-4B4F-9992-D3FE543B405F}"/>
              </a:ext>
            </a:extLst>
          </p:cNvPr>
          <p:cNvSpPr txBox="1"/>
          <p:nvPr/>
        </p:nvSpPr>
        <p:spPr>
          <a:xfrm>
            <a:off x="1547664" y="1077394"/>
            <a:ext cx="6120680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pt-B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Tema 3: Expansão e excelência da pós-graduação.</a:t>
            </a: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3595764"/>
              </p:ext>
            </p:extLst>
          </p:nvPr>
        </p:nvGraphicFramePr>
        <p:xfrm>
          <a:off x="462786" y="1690848"/>
          <a:ext cx="8206052" cy="25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Documento" r:id="rId3" imgW="6120457" imgH="1996992" progId="Word.Document.12">
                  <p:embed/>
                </p:oleObj>
              </mc:Choice>
              <mc:Fallback>
                <p:oleObj name="Documento" r:id="rId3" imgW="6120457" imgH="199699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2786" y="1690848"/>
                        <a:ext cx="8206052" cy="2503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3687908"/>
              </p:ext>
            </p:extLst>
          </p:nvPr>
        </p:nvGraphicFramePr>
        <p:xfrm>
          <a:off x="467544" y="4149080"/>
          <a:ext cx="8206052" cy="1986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Documento" r:id="rId5" imgW="6120457" imgH="1674420" progId="Word.Document.12">
                  <p:embed/>
                </p:oleObj>
              </mc:Choice>
              <mc:Fallback>
                <p:oleObj name="Documento" r:id="rId5" imgW="6120457" imgH="16744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7544" y="4149080"/>
                        <a:ext cx="8206052" cy="1986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10987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755576" y="1412776"/>
            <a:ext cx="770485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1500" dirty="0"/>
          </a:p>
        </p:txBody>
      </p:sp>
      <p:sp>
        <p:nvSpPr>
          <p:cNvPr id="7" name="Título 6"/>
          <p:cNvSpPr txBox="1">
            <a:spLocks/>
          </p:cNvSpPr>
          <p:nvPr/>
        </p:nvSpPr>
        <p:spPr>
          <a:xfrm>
            <a:off x="156183" y="432533"/>
            <a:ext cx="8565903" cy="661909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2000" b="1" dirty="0"/>
              <a:t>4. Resultados – Extensão</a:t>
            </a:r>
            <a:endParaRPr lang="pt-BR" sz="2000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8EC4DFB5-AADB-4434-A936-32F708DBC1DB}"/>
              </a:ext>
            </a:extLst>
          </p:cNvPr>
          <p:cNvSpPr txBox="1"/>
          <p:nvPr/>
        </p:nvSpPr>
        <p:spPr>
          <a:xfrm>
            <a:off x="2146784" y="1169581"/>
            <a:ext cx="4584700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pt-B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Tema 1: Desenvolvimento Local e Regional.</a:t>
            </a: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1025343"/>
              </p:ext>
            </p:extLst>
          </p:nvPr>
        </p:nvGraphicFramePr>
        <p:xfrm>
          <a:off x="619337" y="1876173"/>
          <a:ext cx="7841095" cy="37852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Documento" r:id="rId3" imgW="6120457" imgH="3147953" progId="Word.Document.12">
                  <p:embed/>
                </p:oleObj>
              </mc:Choice>
              <mc:Fallback>
                <p:oleObj name="Documento" r:id="rId3" imgW="6120457" imgH="314795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9337" y="1876173"/>
                        <a:ext cx="7841095" cy="37852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83635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755576" y="1412776"/>
            <a:ext cx="770485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1500" dirty="0"/>
          </a:p>
        </p:txBody>
      </p:sp>
      <p:sp>
        <p:nvSpPr>
          <p:cNvPr id="7" name="Título 6"/>
          <p:cNvSpPr txBox="1">
            <a:spLocks/>
          </p:cNvSpPr>
          <p:nvPr/>
        </p:nvSpPr>
        <p:spPr>
          <a:xfrm>
            <a:off x="156183" y="432533"/>
            <a:ext cx="8565903" cy="661909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2000" b="1" dirty="0"/>
              <a:t>4. Resultados – Extensão</a:t>
            </a:r>
            <a:endParaRPr lang="pt-BR" sz="2000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B1904732-3949-43D9-BA5E-6F29776B229C}"/>
              </a:ext>
            </a:extLst>
          </p:cNvPr>
          <p:cNvSpPr txBox="1"/>
          <p:nvPr/>
        </p:nvSpPr>
        <p:spPr>
          <a:xfrm>
            <a:off x="2279650" y="921845"/>
            <a:ext cx="4584700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pt-B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Tema 2: Diversidade e acessibilidade.</a:t>
            </a: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9010052"/>
              </p:ext>
            </p:extLst>
          </p:nvPr>
        </p:nvGraphicFramePr>
        <p:xfrm>
          <a:off x="399278" y="1703576"/>
          <a:ext cx="8299756" cy="2051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Documento" r:id="rId3" imgW="6120457" imgH="1676940" progId="Word.Document.12">
                  <p:embed/>
                </p:oleObj>
              </mc:Choice>
              <mc:Fallback>
                <p:oleObj name="Documento" r:id="rId3" imgW="6120457" imgH="167694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9278" y="1703576"/>
                        <a:ext cx="8299756" cy="20517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37466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755576" y="1412776"/>
            <a:ext cx="770485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1500" dirty="0"/>
          </a:p>
        </p:txBody>
      </p:sp>
      <p:sp>
        <p:nvSpPr>
          <p:cNvPr id="7" name="Título 6"/>
          <p:cNvSpPr txBox="1">
            <a:spLocks/>
          </p:cNvSpPr>
          <p:nvPr/>
        </p:nvSpPr>
        <p:spPr>
          <a:xfrm>
            <a:off x="156183" y="432533"/>
            <a:ext cx="8565903" cy="661909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2000" b="1" dirty="0"/>
              <a:t>4. Resultados – Extensão</a:t>
            </a:r>
            <a:endParaRPr lang="pt-BR" sz="2000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AF15B6DC-77B4-4791-B523-6482C60A6A8C}"/>
              </a:ext>
            </a:extLst>
          </p:cNvPr>
          <p:cNvSpPr txBox="1"/>
          <p:nvPr/>
        </p:nvSpPr>
        <p:spPr>
          <a:xfrm>
            <a:off x="2279650" y="937514"/>
            <a:ext cx="4584700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pt-B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Tema 3: Empreendedorismo</a:t>
            </a: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0195220"/>
              </p:ext>
            </p:extLst>
          </p:nvPr>
        </p:nvGraphicFramePr>
        <p:xfrm>
          <a:off x="467544" y="1905892"/>
          <a:ext cx="8388424" cy="2267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" name="Documento" r:id="rId3" imgW="6120457" imgH="1954150" progId="Word.Document.12">
                  <p:embed/>
                </p:oleObj>
              </mc:Choice>
              <mc:Fallback>
                <p:oleObj name="Documento" r:id="rId3" imgW="6120457" imgH="195415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7544" y="1905892"/>
                        <a:ext cx="8388424" cy="22673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964540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195736" y="2780928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 smtClean="0"/>
              <a:t>Obrigado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09536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6"/>
          <p:cNvSpPr txBox="1">
            <a:spLocks/>
          </p:cNvSpPr>
          <p:nvPr/>
        </p:nvSpPr>
        <p:spPr>
          <a:xfrm>
            <a:off x="647700" y="764704"/>
            <a:ext cx="7848600" cy="40446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2000" b="1" dirty="0"/>
              <a:t>Fundamentação Legal</a:t>
            </a:r>
            <a:endParaRPr lang="pt-BR" sz="2000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7544" y="1412776"/>
            <a:ext cx="80287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O Relatório de Gestão é a elemento pr</a:t>
            </a:r>
            <a:r>
              <a:rPr lang="pt-BR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incipal da prestação de contas, </a:t>
            </a:r>
            <a:r>
              <a:rPr lang="pt-BR" sz="20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apresentado à sociedade, aos órgãos de controle interno e externo.  O prestar </a:t>
            </a:r>
            <a:r>
              <a:rPr lang="pt-BR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contas é uma obrigação, conforme o parágrafo único do art. 70 da Constituição Federal que diz:</a:t>
            </a:r>
          </a:p>
          <a:p>
            <a:pPr algn="l"/>
            <a:endParaRPr lang="pt-BR" sz="2000" dirty="0">
              <a:latin typeface="Microsoft Sans Serif" panose="020B0604020202020204" pitchFamily="34" charset="0"/>
              <a:ea typeface="Microsoft Sans Serif" panose="020B060402020202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pt-BR" sz="2000" i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Prestará contas qualquer pessoa física ou jurídica, pública ou privada, que utilize, arrecade, guarde, gerencie ou administre dinheiros, bens e valores públicos ou pelos quais a União responda, ou que, em nome desta, assuma obrigações de natureza pecuniária.</a:t>
            </a:r>
            <a:endParaRPr lang="pt-BR" sz="2000" dirty="0">
              <a:latin typeface="Microsoft Sans Serif" panose="020B0604020202020204" pitchFamily="34" charset="0"/>
              <a:ea typeface="Microsoft Sans Serif" panose="020B0604020202020204" pitchFamily="34" charset="0"/>
              <a:cs typeface="Times New Roman" panose="02020603050405020304" pitchFamily="18" charset="0"/>
            </a:endParaRPr>
          </a:p>
          <a:p>
            <a:pPr algn="just"/>
            <a:endParaRPr lang="pt-BR" sz="2000" dirty="0">
              <a:latin typeface="Microsoft Sans Serif" panose="020B0604020202020204" pitchFamily="34" charset="0"/>
              <a:ea typeface="Microsoft Sans Serif" panose="020B060402020202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pt-BR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O relatório de gestão foi elaborado de acordo com as disposições da IN TCU nº 84/2020, da DN TCU nº 187/2020 e da DN TCU nº 188/2020.</a:t>
            </a:r>
          </a:p>
          <a:p>
            <a:pPr algn="just"/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566095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0B73E01B-2A4B-4EBA-AA5D-40B39CD4D5E8}"/>
              </a:ext>
            </a:extLst>
          </p:cNvPr>
          <p:cNvSpPr/>
          <p:nvPr/>
        </p:nvSpPr>
        <p:spPr>
          <a:xfrm>
            <a:off x="783375" y="1628507"/>
            <a:ext cx="7577249" cy="3074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pt-BR" sz="20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Como o relatório de gestão foi previamente disponibilizado para a análise dos conselheiros e devido a extens</a:t>
            </a:r>
            <a:r>
              <a:rPr lang="pt-BR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ão do relatório, optou-se para nesta apresentação citar os conteúdos que constam em cada capítulo, dando destaque aos resultados alcançados na área finalística da instituição, evidenciados no capítulo 4.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074785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6"/>
          <p:cNvSpPr txBox="1">
            <a:spLocks/>
          </p:cNvSpPr>
          <p:nvPr/>
        </p:nvSpPr>
        <p:spPr>
          <a:xfrm>
            <a:off x="289048" y="836712"/>
            <a:ext cx="8565903" cy="71437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BR" sz="2000" b="1" dirty="0"/>
              <a:t>Conteúdos do relatório de gestão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B73E01B-2A4B-4EBA-AA5D-40B39CD4D5E8}"/>
              </a:ext>
            </a:extLst>
          </p:cNvPr>
          <p:cNvSpPr/>
          <p:nvPr/>
        </p:nvSpPr>
        <p:spPr>
          <a:xfrm>
            <a:off x="557621" y="1412776"/>
            <a:ext cx="80287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pt-BR" sz="20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Os conteúdos do relatório de gestão estão organizados da seguinte forma:</a:t>
            </a:r>
          </a:p>
          <a:p>
            <a:pPr lvl="2" algn="just">
              <a:lnSpc>
                <a:spcPct val="150000"/>
              </a:lnSpc>
            </a:pPr>
            <a:r>
              <a:rPr lang="pt-BR" sz="20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Mensagem do dirigente máximo</a:t>
            </a:r>
            <a:endParaRPr lang="pt-BR" sz="2000" b="1" dirty="0">
              <a:effectLst/>
              <a:latin typeface="Microsoft Sans Serif" panose="020B0604020202020204" pitchFamily="34" charset="0"/>
              <a:ea typeface="Microsoft Sans Serif" panose="020B0604020202020204" pitchFamily="34" charset="0"/>
              <a:cs typeface="Times New Roman" panose="02020603050405020304" pitchFamily="18" charset="0"/>
            </a:endParaRPr>
          </a:p>
          <a:p>
            <a:pPr marL="1257300" lvl="2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pt-BR" sz="2000" b="1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Visão Geral Organizacional e Ambiente Externo</a:t>
            </a:r>
            <a:endParaRPr lang="pt-BR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Times New Roman" panose="02020603050405020304" pitchFamily="18" charset="0"/>
            </a:endParaRPr>
          </a:p>
          <a:p>
            <a:pPr marL="1257300" lvl="2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pt-BR" sz="2000" b="1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Gestão de riscos e controles internos</a:t>
            </a:r>
          </a:p>
          <a:p>
            <a:pPr marL="1257300" lvl="2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pt-BR" sz="2000" b="1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Governança, estratégia e desempenho</a:t>
            </a:r>
            <a:endParaRPr lang="pt-BR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Times New Roman" panose="02020603050405020304" pitchFamily="18" charset="0"/>
            </a:endParaRPr>
          </a:p>
          <a:p>
            <a:pPr marL="1257300" lvl="2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pt-BR" sz="2000" b="1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Resultados da Gestão</a:t>
            </a:r>
          </a:p>
          <a:p>
            <a:pPr marL="1257300" lvl="2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pt-BR" sz="2000" b="1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Demonstrações Contábeis</a:t>
            </a:r>
            <a:endParaRPr lang="pt-BR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Times New Roman" panose="02020603050405020304" pitchFamily="18" charset="0"/>
            </a:endParaRPr>
          </a:p>
          <a:p>
            <a:pPr algn="just"/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095362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6"/>
          <p:cNvSpPr txBox="1">
            <a:spLocks/>
          </p:cNvSpPr>
          <p:nvPr/>
        </p:nvSpPr>
        <p:spPr>
          <a:xfrm>
            <a:off x="1274522" y="836712"/>
            <a:ext cx="7580429" cy="7143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pt-BR" sz="2000" b="1" dirty="0"/>
              <a:t>1 - </a:t>
            </a:r>
            <a:r>
              <a:rPr lang="pt-BR" sz="2000" b="1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Visão Geral Organizacional e Ambiente Externo</a:t>
            </a:r>
            <a:endParaRPr lang="pt-BR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pt-BR" sz="2000" b="1" dirty="0"/>
              <a:t> 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B73E01B-2A4B-4EBA-AA5D-40B39CD4D5E8}"/>
              </a:ext>
            </a:extLst>
          </p:cNvPr>
          <p:cNvSpPr/>
          <p:nvPr/>
        </p:nvSpPr>
        <p:spPr>
          <a:xfrm>
            <a:off x="1274522" y="1551670"/>
            <a:ext cx="6594956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Sobre a instituição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Estrutura organizacional	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Estrutura de governança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Modelo de negócios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Principais objetivos estratégicos	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Cadeia de valor	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Ambiente externo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Determinação da materialidade dos temas</a:t>
            </a:r>
          </a:p>
          <a:p>
            <a:pPr algn="just"/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855526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6"/>
          <p:cNvSpPr txBox="1">
            <a:spLocks/>
          </p:cNvSpPr>
          <p:nvPr/>
        </p:nvSpPr>
        <p:spPr>
          <a:xfrm>
            <a:off x="1332264" y="836712"/>
            <a:ext cx="7522687" cy="7143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pt-BR" sz="2000" b="1" dirty="0"/>
              <a:t>2 - </a:t>
            </a:r>
            <a:r>
              <a:rPr lang="pt-BR" sz="2000" b="1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Gestão de riscos e controles internos</a:t>
            </a:r>
            <a:endParaRPr lang="pt-BR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pt-BR" sz="2000" b="1" dirty="0"/>
              <a:t> 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B73E01B-2A4B-4EBA-AA5D-40B39CD4D5E8}"/>
              </a:ext>
            </a:extLst>
          </p:cNvPr>
          <p:cNvSpPr/>
          <p:nvPr/>
        </p:nvSpPr>
        <p:spPr>
          <a:xfrm>
            <a:off x="1332264" y="1551087"/>
            <a:ext cx="647947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Acompanhamento sistemático das metas traçadas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Plano de integridade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Plano de providências permanente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Comitê de governança, riscos e controle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Avaliação institucional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Painel Gestão à Vista</a:t>
            </a:r>
          </a:p>
          <a:p>
            <a:pPr algn="just"/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076697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6"/>
          <p:cNvSpPr txBox="1">
            <a:spLocks/>
          </p:cNvSpPr>
          <p:nvPr/>
        </p:nvSpPr>
        <p:spPr>
          <a:xfrm>
            <a:off x="1332264" y="836712"/>
            <a:ext cx="7522687" cy="7143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pt-BR" sz="2000" b="1" dirty="0"/>
              <a:t>3 - </a:t>
            </a:r>
            <a:r>
              <a:rPr lang="pt-BR" sz="2000" b="1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Governança, estratégia e desempenho</a:t>
            </a:r>
            <a:endParaRPr lang="pt-BR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pt-BR" sz="2000" b="1" dirty="0"/>
              <a:t> 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B73E01B-2A4B-4EBA-AA5D-40B39CD4D5E8}"/>
              </a:ext>
            </a:extLst>
          </p:cNvPr>
          <p:cNvSpPr/>
          <p:nvPr/>
        </p:nvSpPr>
        <p:spPr>
          <a:xfrm>
            <a:off x="1332264" y="1551087"/>
            <a:ext cx="647947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Estratégia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Apoio da estrutura de governança</a:t>
            </a:r>
          </a:p>
          <a:p>
            <a:pPr algn="just"/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159380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6"/>
          <p:cNvSpPr txBox="1">
            <a:spLocks/>
          </p:cNvSpPr>
          <p:nvPr/>
        </p:nvSpPr>
        <p:spPr>
          <a:xfrm>
            <a:off x="1332264" y="836712"/>
            <a:ext cx="7522687" cy="7143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pt-BR" sz="2000" b="1" dirty="0"/>
              <a:t>4 - </a:t>
            </a:r>
            <a:r>
              <a:rPr lang="pt-BR" sz="2000" b="1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Resultados da Gestão</a:t>
            </a:r>
            <a:endParaRPr lang="pt-BR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pt-BR" sz="2000" b="1" dirty="0"/>
              <a:t> 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B73E01B-2A4B-4EBA-AA5D-40B39CD4D5E8}"/>
              </a:ext>
            </a:extLst>
          </p:cNvPr>
          <p:cNvSpPr/>
          <p:nvPr/>
        </p:nvSpPr>
        <p:spPr>
          <a:xfrm>
            <a:off x="1332264" y="1234238"/>
            <a:ext cx="647947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Resultados alcançados: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pt-BR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Área: ensino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pt-BR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Área: pesquisa, inovação e pós-graduação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pt-BR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Área: extensão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Resultados </a:t>
            </a:r>
            <a:r>
              <a:rPr lang="pt-BR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das principais áreas de atuação: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pt-BR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Gestão orçamentária e financeira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pt-BR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Gestão de Custos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pt-BR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Gestão de pessoas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pt-BR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Gestão de licitações e contratos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pt-BR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Gestão patrimonial e infraestrutura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pt-BR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Gestão da tecnologia da informação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pt-BR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Sustentabilidade Ambiental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dirty="0">
              <a:latin typeface="Microsoft Sans Serif" panose="020B0604020202020204" pitchFamily="34" charset="0"/>
              <a:ea typeface="Microsoft Sans Serif" panose="020B0604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859191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6"/>
          <p:cNvSpPr txBox="1">
            <a:spLocks/>
          </p:cNvSpPr>
          <p:nvPr/>
        </p:nvSpPr>
        <p:spPr>
          <a:xfrm>
            <a:off x="1315834" y="877050"/>
            <a:ext cx="7522687" cy="7143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pt-BR" sz="2000" b="1" dirty="0"/>
              <a:t>5 – </a:t>
            </a:r>
            <a:r>
              <a:rPr lang="pt-BR" sz="2000" b="1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Demonstrações contábeis</a:t>
            </a:r>
            <a:endParaRPr lang="pt-BR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pt-BR" sz="2000" b="1" dirty="0"/>
              <a:t> 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B73E01B-2A4B-4EBA-AA5D-40B39CD4D5E8}"/>
              </a:ext>
            </a:extLst>
          </p:cNvPr>
          <p:cNvSpPr/>
          <p:nvPr/>
        </p:nvSpPr>
        <p:spPr>
          <a:xfrm>
            <a:off x="1315834" y="1591425"/>
            <a:ext cx="6479470" cy="2967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Evidenciação da situação e do desempenho financeiro, orçamentário e patrimonial da gestão no exercício, por meio de demonstrações resumidas de valores relevantes extraídos das demonstrações financeiras e das notas explicativas.</a:t>
            </a:r>
            <a:endParaRPr lang="pt-BR" dirty="0">
              <a:latin typeface="Microsoft Sans Serif" panose="020B0604020202020204" pitchFamily="34" charset="0"/>
              <a:ea typeface="Microsoft Sans Serif" panose="020B0604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0188807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undição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15410</TotalTime>
  <Words>519</Words>
  <Application>Microsoft Office PowerPoint</Application>
  <PresentationFormat>Apresentação na tela (4:3)</PresentationFormat>
  <Paragraphs>78</Paragraphs>
  <Slides>19</Slides>
  <Notes>1</Notes>
  <HiddenSlides>0</HiddenSlides>
  <MMClips>0</MMClips>
  <ScaleCrop>false</ScaleCrop>
  <HeadingPairs>
    <vt:vector size="8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8" baseType="lpstr">
      <vt:lpstr>Arial</vt:lpstr>
      <vt:lpstr>Arial Narrow</vt:lpstr>
      <vt:lpstr>Calibri</vt:lpstr>
      <vt:lpstr>Constantia</vt:lpstr>
      <vt:lpstr>Microsoft Sans Serif</vt:lpstr>
      <vt:lpstr>Times New Roman</vt:lpstr>
      <vt:lpstr>Wingdings 2</vt:lpstr>
      <vt:lpstr>Fluxo</vt:lpstr>
      <vt:lpstr>Documento do Microsoft Word</vt:lpstr>
      <vt:lpstr>Pró-reitoria de Administração e Planejamento Diretoria de Desenvolvimento Institucional Coordenadoria de Controle e Normas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pr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Administrador</dc:creator>
  <cp:lastModifiedBy>Glauter Guimarães</cp:lastModifiedBy>
  <cp:revision>1280</cp:revision>
  <dcterms:created xsi:type="dcterms:W3CDTF">2011-03-09T19:42:09Z</dcterms:created>
  <dcterms:modified xsi:type="dcterms:W3CDTF">2022-04-26T12:35:32Z</dcterms:modified>
</cp:coreProperties>
</file>